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94" r:id="rId3"/>
    <p:sldId id="257" r:id="rId4"/>
    <p:sldId id="288" r:id="rId5"/>
    <p:sldId id="262" r:id="rId6"/>
    <p:sldId id="260" r:id="rId7"/>
    <p:sldId id="258" r:id="rId8"/>
    <p:sldId id="261" r:id="rId9"/>
    <p:sldId id="259" r:id="rId10"/>
    <p:sldId id="272" r:id="rId11"/>
    <p:sldId id="285" r:id="rId12"/>
    <p:sldId id="286" r:id="rId13"/>
    <p:sldId id="273" r:id="rId14"/>
    <p:sldId id="274" r:id="rId15"/>
    <p:sldId id="277" r:id="rId16"/>
    <p:sldId id="275" r:id="rId17"/>
    <p:sldId id="287" r:id="rId18"/>
    <p:sldId id="270" r:id="rId19"/>
    <p:sldId id="278" r:id="rId20"/>
    <p:sldId id="290" r:id="rId21"/>
    <p:sldId id="291" r:id="rId22"/>
    <p:sldId id="292" r:id="rId23"/>
    <p:sldId id="282" r:id="rId24"/>
    <p:sldId id="293" r:id="rId25"/>
    <p:sldId id="280" r:id="rId26"/>
    <p:sldId id="269" r:id="rId27"/>
    <p:sldId id="268"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1pPr>
    <a:lvl2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2pPr>
    <a:lvl3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3pPr>
    <a:lvl4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4pPr>
    <a:lvl5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5pPr>
    <a:lvl6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6pPr>
    <a:lvl7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7pPr>
    <a:lvl8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8pPr>
    <a:lvl9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lvl9pPr>
  </p:defaultTextStyle>
  <p:extLst>
    <p:ext uri="{EFAFB233-063F-42B5-8137-9DF3F51BA10A}">
      <p15:sldGuideLst xmlns:p15="http://schemas.microsoft.com/office/powerpoint/2012/main">
        <p15:guide id="1" orient="horz" pos="4706" userDrawn="1">
          <p15:clr>
            <a:srgbClr val="A4A3A4"/>
          </p15:clr>
        </p15:guide>
        <p15:guide id="2" pos="1194" userDrawn="1">
          <p15:clr>
            <a:srgbClr val="A4A3A4"/>
          </p15:clr>
        </p15:guide>
        <p15:guide id="3" pos="2418" userDrawn="1">
          <p15:clr>
            <a:srgbClr val="A4A3A4"/>
          </p15:clr>
        </p15:guide>
        <p15:guide id="4" orient="horz" pos="12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A00"/>
    <a:srgbClr val="1F294A"/>
    <a:srgbClr val="1B35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venir LT Std 85 Heavy"/>
          <a:ea typeface="Avenir LT Std 85 Heavy"/>
          <a:cs typeface="Avenir LT Std 85 Heavy"/>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wholeTbl>
    <a:band2H>
      <a:tcTxStyle/>
      <a:tcStyle>
        <a:tcBdr/>
        <a:fill>
          <a:solidFill>
            <a:srgbClr val="FFFFFF"/>
          </a:solidFill>
        </a:fill>
      </a:tcStyle>
    </a:band2H>
    <a:firstCol>
      <a:tcTxStyle b="on" i="off">
        <a:font>
          <a:latin typeface="Avenir LT Std 85 Heavy"/>
          <a:ea typeface="Avenir LT Std 85 Heavy"/>
          <a:cs typeface="Avenir LT Std 85 Heavy"/>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firstCol>
    <a:lastRow>
      <a:tcTxStyle b="on" i="off">
        <a:font>
          <a:latin typeface="Avenir LT Std 85 Heavy"/>
          <a:ea typeface="Avenir LT Std 85 Heavy"/>
          <a:cs typeface="Avenir LT Std 85 Heavy"/>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lastRow>
    <a:firstRow>
      <a:tcTxStyle b="on" i="off">
        <a:font>
          <a:latin typeface="Avenir LT Std 85 Heavy"/>
          <a:ea typeface="Avenir LT Std 85 Heavy"/>
          <a:cs typeface="Avenir LT Std 85 Heavy"/>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firstRow>
  </a:tblStyle>
  <a:tblStyle styleId="{C7B018BB-80A7-4F77-B60F-C8B233D01FF8}" styleName="">
    <a:tblBg/>
    <a:wholeTbl>
      <a:tcTxStyle b="on" i="off">
        <a:font>
          <a:latin typeface="Avenir LT Std 85 Heavy"/>
          <a:ea typeface="Avenir LT Std 85 Heavy"/>
          <a:cs typeface="Avenir LT Std 85 Heavy"/>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4DAE0"/>
          </a:solidFill>
        </a:fill>
      </a:tcStyle>
    </a:wholeTbl>
    <a:band2H>
      <a:tcTxStyle/>
      <a:tcStyle>
        <a:tcBdr/>
        <a:fill>
          <a:solidFill>
            <a:srgbClr val="EBEDF0"/>
          </a:solidFill>
        </a:fill>
      </a:tcStyle>
    </a:band2H>
    <a:firstCol>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Col>
    <a:la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lastRow>
    <a:fir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Row>
  </a:tblStyle>
  <a:tblStyle styleId="{EEE7283C-3CF3-47DC-8721-378D4A62B228}" styleName="">
    <a:tblBg/>
    <a:wholeTbl>
      <a:tcTxStyle b="on" i="off">
        <a:font>
          <a:latin typeface="Avenir LT Std 85 Heavy"/>
          <a:ea typeface="Avenir LT Std 85 Heavy"/>
          <a:cs typeface="Avenir LT Std 85 Heavy"/>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DE0D3"/>
          </a:solidFill>
        </a:fill>
      </a:tcStyle>
    </a:wholeTbl>
    <a:band2H>
      <a:tcTxStyle/>
      <a:tcStyle>
        <a:tcBdr/>
        <a:fill>
          <a:solidFill>
            <a:srgbClr val="EFF0EA"/>
          </a:solidFill>
        </a:fill>
      </a:tcStyle>
    </a:band2H>
    <a:firstCol>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Col>
    <a:la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lastRow>
    <a:fir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Row>
  </a:tblStyle>
  <a:tblStyle styleId="{CF821DB8-F4EB-4A41-A1BA-3FCAFE7338EE}" styleName="">
    <a:tblBg/>
    <a:wholeTbl>
      <a:tcTxStyle b="on" i="off">
        <a:font>
          <a:latin typeface="Avenir LT Std 85 Heavy"/>
          <a:ea typeface="Avenir LT Std 85 Heavy"/>
          <a:cs typeface="Avenir LT Std 85 Heavy"/>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8D6DD"/>
          </a:solidFill>
        </a:fill>
      </a:tcStyle>
    </a:wholeTbl>
    <a:band2H>
      <a:tcTxStyle/>
      <a:tcStyle>
        <a:tcBdr/>
        <a:fill>
          <a:solidFill>
            <a:srgbClr val="ECECEF"/>
          </a:solidFill>
        </a:fill>
      </a:tcStyle>
    </a:band2H>
    <a:firstCol>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Col>
    <a:la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lastRow>
    <a:fir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Row>
  </a:tblStyle>
  <a:tblStyle styleId="{33BA23B1-9221-436E-865A-0063620EA4FD}" styleName="">
    <a:tblBg/>
    <a:wholeTbl>
      <a:tcTxStyle b="on" i="off">
        <a:font>
          <a:latin typeface="Avenir LT Std 85 Heavy"/>
          <a:ea typeface="Avenir LT Std 85 Heavy"/>
          <a:cs typeface="Avenir LT Std 85 Heavy"/>
        </a:font>
        <a:srgbClr val="5B585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072B5B"/>
          </a:solidFill>
        </a:fill>
      </a:tcStyle>
    </a:band2H>
    <a:firstCol>
      <a:tcTxStyle b="on" i="off">
        <a:font>
          <a:latin typeface="AvenirLTStd-Heavy"/>
          <a:ea typeface="AvenirLTStd-Heavy"/>
          <a:cs typeface="AvenirLTStd-Heavy"/>
        </a:font>
        <a:srgbClr val="072B5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LTStd-Heavy"/>
          <a:ea typeface="AvenirLTStd-Heavy"/>
          <a:cs typeface="AvenirLTStd-Heavy"/>
        </a:font>
        <a:srgbClr val="5B5854"/>
      </a:tcTxStyle>
      <a:tcStyle>
        <a:tcBdr>
          <a:left>
            <a:ln w="12700" cap="flat">
              <a:noFill/>
              <a:miter lim="400000"/>
            </a:ln>
          </a:left>
          <a:right>
            <a:ln w="12700" cap="flat">
              <a:noFill/>
              <a:miter lim="400000"/>
            </a:ln>
          </a:right>
          <a:top>
            <a:ln w="508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rgbClr val="072B5B"/>
          </a:solidFill>
        </a:fill>
      </a:tcStyle>
    </a:lastRow>
    <a:firstRow>
      <a:tcTxStyle b="on" i="off">
        <a:font>
          <a:latin typeface="AvenirLTStd-Heavy"/>
          <a:ea typeface="AvenirLTStd-Heavy"/>
          <a:cs typeface="AvenirLTStd-Heavy"/>
        </a:font>
        <a:srgbClr val="072B5B"/>
      </a:tcTxStyle>
      <a:tcStyle>
        <a:tcBdr>
          <a:left>
            <a:ln w="12700" cap="flat">
              <a:noFill/>
              <a:miter lim="400000"/>
            </a:ln>
          </a:left>
          <a:right>
            <a:ln w="12700" cap="flat">
              <a:noFill/>
              <a:miter lim="400000"/>
            </a:ln>
          </a:right>
          <a:top>
            <a:ln w="254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ff">
        <a:font>
          <a:latin typeface="Avenir LT Std 85 Heavy"/>
          <a:ea typeface="Avenir LT Std 85 Heavy"/>
          <a:cs typeface="Avenir LT Std 85 Heavy"/>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0D0CF"/>
          </a:solidFill>
        </a:fill>
      </a:tcStyle>
    </a:wholeTbl>
    <a:band2H>
      <a:tcTxStyle/>
      <a:tcStyle>
        <a:tcBdr/>
        <a:fill>
          <a:solidFill>
            <a:srgbClr val="E9E9E9"/>
          </a:solidFill>
        </a:fill>
      </a:tcStyle>
    </a:band2H>
    <a:firstCol>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Col>
    <a:la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lastRow>
    <a:firstRow>
      <a:tcTxStyle b="on" i="off">
        <a:font>
          <a:latin typeface="AvenirLTStd-Heavy"/>
          <a:ea typeface="AvenirLTStd-Heavy"/>
          <a:cs typeface="AvenirLTStd-Heavy"/>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86"/>
    <p:restoredTop sz="95447"/>
  </p:normalViewPr>
  <p:slideViewPr>
    <p:cSldViewPr snapToGrid="0" snapToObjects="1" showGuides="1">
      <p:cViewPr varScale="1">
        <p:scale>
          <a:sx n="36" d="100"/>
          <a:sy n="36" d="100"/>
        </p:scale>
        <p:origin x="403" y="19"/>
      </p:cViewPr>
      <p:guideLst>
        <p:guide orient="horz" pos="4706"/>
        <p:guide pos="1194"/>
        <p:guide pos="2418"/>
        <p:guide orient="horz" pos="1213"/>
      </p:guideLst>
    </p:cSldViewPr>
  </p:slideViewPr>
  <p:outlineViewPr>
    <p:cViewPr>
      <p:scale>
        <a:sx n="33" d="100"/>
        <a:sy n="33" d="100"/>
      </p:scale>
      <p:origin x="0" y="-63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88F473-813B-DF41-BDB4-B1CD94F65B8B}" type="doc">
      <dgm:prSet loTypeId="urn:microsoft.com/office/officeart/2005/8/layout/equation1" loCatId="" qsTypeId="urn:microsoft.com/office/officeart/2005/8/quickstyle/simple4" qsCatId="simple" csTypeId="urn:microsoft.com/office/officeart/2005/8/colors/colorful5" csCatId="colorful" phldr="1"/>
      <dgm:spPr/>
    </dgm:pt>
    <dgm:pt modelId="{AF65ECEA-B7DC-BC49-A812-6EF2463CC07F}">
      <dgm:prSet phldrT="[Testo]" custT="1"/>
      <dgm:spPr/>
      <dgm:t>
        <a:bodyPr/>
        <a:lstStyle/>
        <a:p>
          <a:r>
            <a:rPr lang="it-IT" sz="2400" b="1" dirty="0" err="1">
              <a:solidFill>
                <a:srgbClr val="002060"/>
              </a:solidFill>
            </a:rPr>
            <a:t>Enzymatic</a:t>
          </a:r>
          <a:endParaRPr lang="it-IT" sz="2400" b="1" dirty="0">
            <a:solidFill>
              <a:srgbClr val="002060"/>
            </a:solidFill>
          </a:endParaRPr>
        </a:p>
      </dgm:t>
    </dgm:pt>
    <dgm:pt modelId="{575F5951-71DC-C947-8E93-D7C3D2B02927}" type="parTrans" cxnId="{4FBBB3E5-7A11-0745-94D7-77A09A288066}">
      <dgm:prSet/>
      <dgm:spPr/>
      <dgm:t>
        <a:bodyPr/>
        <a:lstStyle/>
        <a:p>
          <a:endParaRPr lang="it-IT"/>
        </a:p>
      </dgm:t>
    </dgm:pt>
    <dgm:pt modelId="{96146DC2-9C22-544D-A941-BF68F0ABCEBF}" type="sibTrans" cxnId="{4FBBB3E5-7A11-0745-94D7-77A09A288066}">
      <dgm:prSet/>
      <dgm:spPr/>
      <dgm:t>
        <a:bodyPr/>
        <a:lstStyle/>
        <a:p>
          <a:endParaRPr lang="it-IT"/>
        </a:p>
      </dgm:t>
    </dgm:pt>
    <dgm:pt modelId="{676FFD71-B8AE-FF48-977D-C53F61E852C6}">
      <dgm:prSet phldrT="[Testo]" custT="1"/>
      <dgm:spPr/>
      <dgm:t>
        <a:bodyPr/>
        <a:lstStyle/>
        <a:p>
          <a:r>
            <a:rPr lang="it-IT" sz="2400" b="1" dirty="0">
              <a:solidFill>
                <a:srgbClr val="002060"/>
              </a:solidFill>
            </a:rPr>
            <a:t>Chemical</a:t>
          </a:r>
        </a:p>
      </dgm:t>
    </dgm:pt>
    <dgm:pt modelId="{D45F879D-8379-A14C-B6DF-E16383CE3461}" type="parTrans" cxnId="{AF283739-A30B-074A-ABF1-5D424619BBA3}">
      <dgm:prSet/>
      <dgm:spPr/>
      <dgm:t>
        <a:bodyPr/>
        <a:lstStyle/>
        <a:p>
          <a:endParaRPr lang="it-IT"/>
        </a:p>
      </dgm:t>
    </dgm:pt>
    <dgm:pt modelId="{1E1AD7B9-A0F4-AA46-95EA-95762AADDB15}" type="sibTrans" cxnId="{AF283739-A30B-074A-ABF1-5D424619BBA3}">
      <dgm:prSet/>
      <dgm:spPr/>
      <dgm:t>
        <a:bodyPr/>
        <a:lstStyle/>
        <a:p>
          <a:endParaRPr lang="it-IT"/>
        </a:p>
      </dgm:t>
    </dgm:pt>
    <dgm:pt modelId="{EB3FE84A-EF1E-A34B-9FD1-88E440E77A2F}">
      <dgm:prSet phldrT="[Testo]" custT="1"/>
      <dgm:spPr/>
      <dgm:t>
        <a:bodyPr/>
        <a:lstStyle/>
        <a:p>
          <a:r>
            <a:rPr lang="it-IT" sz="2400" b="1" dirty="0">
              <a:solidFill>
                <a:srgbClr val="002060"/>
              </a:solidFill>
            </a:rPr>
            <a:t>RNA </a:t>
          </a:r>
          <a:r>
            <a:rPr lang="it-IT" sz="2400" b="1" dirty="0" err="1">
              <a:solidFill>
                <a:srgbClr val="002060"/>
              </a:solidFill>
            </a:rPr>
            <a:t>Degradation</a:t>
          </a:r>
          <a:endParaRPr lang="it-IT" sz="2400" b="1" dirty="0">
            <a:solidFill>
              <a:srgbClr val="002060"/>
            </a:solidFill>
          </a:endParaRPr>
        </a:p>
      </dgm:t>
    </dgm:pt>
    <dgm:pt modelId="{C46BC6A9-5D0C-334E-9756-3AD36F9721ED}" type="parTrans" cxnId="{4E387172-D7C0-3440-A3D1-491B71BFCEEE}">
      <dgm:prSet/>
      <dgm:spPr/>
      <dgm:t>
        <a:bodyPr/>
        <a:lstStyle/>
        <a:p>
          <a:endParaRPr lang="it-IT"/>
        </a:p>
      </dgm:t>
    </dgm:pt>
    <dgm:pt modelId="{A2958E37-EC62-C441-A905-E56A5D179DC9}" type="sibTrans" cxnId="{4E387172-D7C0-3440-A3D1-491B71BFCEEE}">
      <dgm:prSet/>
      <dgm:spPr/>
      <dgm:t>
        <a:bodyPr/>
        <a:lstStyle/>
        <a:p>
          <a:endParaRPr lang="it-IT"/>
        </a:p>
      </dgm:t>
    </dgm:pt>
    <dgm:pt modelId="{CDCCBC07-C729-084F-B69B-1B447F0FE9DF}">
      <dgm:prSet phldrT="[Testo]" custT="1"/>
      <dgm:spPr/>
      <dgm:t>
        <a:bodyPr/>
        <a:lstStyle/>
        <a:p>
          <a:r>
            <a:rPr lang="it-IT" sz="2400" b="1" dirty="0" err="1">
              <a:solidFill>
                <a:srgbClr val="002060"/>
              </a:solidFill>
            </a:rPr>
            <a:t>Physical</a:t>
          </a:r>
          <a:endParaRPr lang="it-IT" sz="2400" b="1" dirty="0">
            <a:solidFill>
              <a:srgbClr val="002060"/>
            </a:solidFill>
          </a:endParaRPr>
        </a:p>
      </dgm:t>
    </dgm:pt>
    <dgm:pt modelId="{6EB2888A-DA0E-9B4C-AEF4-ED470988423F}" type="parTrans" cxnId="{6C7C1E0B-97EE-414B-A0C3-7C1B30F31E48}">
      <dgm:prSet/>
      <dgm:spPr/>
      <dgm:t>
        <a:bodyPr/>
        <a:lstStyle/>
        <a:p>
          <a:endParaRPr lang="it-IT"/>
        </a:p>
      </dgm:t>
    </dgm:pt>
    <dgm:pt modelId="{F31E8A82-EA4A-3C47-96E7-527983AACA34}" type="sibTrans" cxnId="{6C7C1E0B-97EE-414B-A0C3-7C1B30F31E48}">
      <dgm:prSet/>
      <dgm:spPr/>
      <dgm:t>
        <a:bodyPr/>
        <a:lstStyle/>
        <a:p>
          <a:endParaRPr lang="it-IT"/>
        </a:p>
      </dgm:t>
    </dgm:pt>
    <dgm:pt modelId="{1C51224A-5A9B-9E4D-85C3-804923DB7318}" type="pres">
      <dgm:prSet presAssocID="{8988F473-813B-DF41-BDB4-B1CD94F65B8B}" presName="linearFlow" presStyleCnt="0">
        <dgm:presLayoutVars>
          <dgm:dir/>
          <dgm:resizeHandles val="exact"/>
        </dgm:presLayoutVars>
      </dgm:prSet>
      <dgm:spPr/>
    </dgm:pt>
    <dgm:pt modelId="{257F2CDA-5A87-C543-91BD-C80635589A92}" type="pres">
      <dgm:prSet presAssocID="{AF65ECEA-B7DC-BC49-A812-6EF2463CC07F}" presName="node" presStyleLbl="node1" presStyleIdx="0" presStyleCnt="4">
        <dgm:presLayoutVars>
          <dgm:bulletEnabled val="1"/>
        </dgm:presLayoutVars>
      </dgm:prSet>
      <dgm:spPr/>
    </dgm:pt>
    <dgm:pt modelId="{7F1D23CD-729B-7549-8893-520696190944}" type="pres">
      <dgm:prSet presAssocID="{96146DC2-9C22-544D-A941-BF68F0ABCEBF}" presName="spacerL" presStyleCnt="0"/>
      <dgm:spPr/>
    </dgm:pt>
    <dgm:pt modelId="{FF98CD49-1931-5748-96B4-6F4FB4A36600}" type="pres">
      <dgm:prSet presAssocID="{96146DC2-9C22-544D-A941-BF68F0ABCEBF}" presName="sibTrans" presStyleLbl="sibTrans2D1" presStyleIdx="0" presStyleCnt="3"/>
      <dgm:spPr/>
    </dgm:pt>
    <dgm:pt modelId="{3BB022AC-42E9-0846-8203-5A18BCA297D3}" type="pres">
      <dgm:prSet presAssocID="{96146DC2-9C22-544D-A941-BF68F0ABCEBF}" presName="spacerR" presStyleCnt="0"/>
      <dgm:spPr/>
    </dgm:pt>
    <dgm:pt modelId="{A7CC9707-5B14-EC45-B19D-6B569746B5E5}" type="pres">
      <dgm:prSet presAssocID="{676FFD71-B8AE-FF48-977D-C53F61E852C6}" presName="node" presStyleLbl="node1" presStyleIdx="1" presStyleCnt="4">
        <dgm:presLayoutVars>
          <dgm:bulletEnabled val="1"/>
        </dgm:presLayoutVars>
      </dgm:prSet>
      <dgm:spPr/>
    </dgm:pt>
    <dgm:pt modelId="{AC78D9EC-9A53-AA43-972F-BCEDEAACFA21}" type="pres">
      <dgm:prSet presAssocID="{1E1AD7B9-A0F4-AA46-95EA-95762AADDB15}" presName="spacerL" presStyleCnt="0"/>
      <dgm:spPr/>
    </dgm:pt>
    <dgm:pt modelId="{12C711B8-33B4-3941-9DDB-E3872B6B785C}" type="pres">
      <dgm:prSet presAssocID="{1E1AD7B9-A0F4-AA46-95EA-95762AADDB15}" presName="sibTrans" presStyleLbl="sibTrans2D1" presStyleIdx="1" presStyleCnt="3"/>
      <dgm:spPr/>
    </dgm:pt>
    <dgm:pt modelId="{68E5CBE3-BAB3-2D49-A1DE-39E5EE1C379C}" type="pres">
      <dgm:prSet presAssocID="{1E1AD7B9-A0F4-AA46-95EA-95762AADDB15}" presName="spacerR" presStyleCnt="0"/>
      <dgm:spPr/>
    </dgm:pt>
    <dgm:pt modelId="{7F098379-1A3D-D241-B791-BF6D75707527}" type="pres">
      <dgm:prSet presAssocID="{CDCCBC07-C729-084F-B69B-1B447F0FE9DF}" presName="node" presStyleLbl="node1" presStyleIdx="2" presStyleCnt="4">
        <dgm:presLayoutVars>
          <dgm:bulletEnabled val="1"/>
        </dgm:presLayoutVars>
      </dgm:prSet>
      <dgm:spPr/>
    </dgm:pt>
    <dgm:pt modelId="{17E6DBED-B3A9-9E44-9C6D-CB386051DE6D}" type="pres">
      <dgm:prSet presAssocID="{F31E8A82-EA4A-3C47-96E7-527983AACA34}" presName="spacerL" presStyleCnt="0"/>
      <dgm:spPr/>
    </dgm:pt>
    <dgm:pt modelId="{B200497D-1A59-2744-BA2F-7CBDAD1BAE4F}" type="pres">
      <dgm:prSet presAssocID="{F31E8A82-EA4A-3C47-96E7-527983AACA34}" presName="sibTrans" presStyleLbl="sibTrans2D1" presStyleIdx="2" presStyleCnt="3"/>
      <dgm:spPr/>
    </dgm:pt>
    <dgm:pt modelId="{635B05CE-B4A3-9B4B-BEE7-798799894A58}" type="pres">
      <dgm:prSet presAssocID="{F31E8A82-EA4A-3C47-96E7-527983AACA34}" presName="spacerR" presStyleCnt="0"/>
      <dgm:spPr/>
    </dgm:pt>
    <dgm:pt modelId="{45FB5F11-4762-F448-AD5D-A6FA03F5D07F}" type="pres">
      <dgm:prSet presAssocID="{EB3FE84A-EF1E-A34B-9FD1-88E440E77A2F}" presName="node" presStyleLbl="node1" presStyleIdx="3" presStyleCnt="4" custScaleX="123655" custScaleY="126995">
        <dgm:presLayoutVars>
          <dgm:bulletEnabled val="1"/>
        </dgm:presLayoutVars>
      </dgm:prSet>
      <dgm:spPr/>
    </dgm:pt>
  </dgm:ptLst>
  <dgm:cxnLst>
    <dgm:cxn modelId="{6C7C1E0B-97EE-414B-A0C3-7C1B30F31E48}" srcId="{8988F473-813B-DF41-BDB4-B1CD94F65B8B}" destId="{CDCCBC07-C729-084F-B69B-1B447F0FE9DF}" srcOrd="2" destOrd="0" parTransId="{6EB2888A-DA0E-9B4C-AEF4-ED470988423F}" sibTransId="{F31E8A82-EA4A-3C47-96E7-527983AACA34}"/>
    <dgm:cxn modelId="{88B13E13-493E-984C-8EA4-0756DACDCDFD}" type="presOf" srcId="{96146DC2-9C22-544D-A941-BF68F0ABCEBF}" destId="{FF98CD49-1931-5748-96B4-6F4FB4A36600}" srcOrd="0" destOrd="0" presId="urn:microsoft.com/office/officeart/2005/8/layout/equation1"/>
    <dgm:cxn modelId="{487A8E1D-FF07-114F-9110-248477D66AC9}" type="presOf" srcId="{AF65ECEA-B7DC-BC49-A812-6EF2463CC07F}" destId="{257F2CDA-5A87-C543-91BD-C80635589A92}" srcOrd="0" destOrd="0" presId="urn:microsoft.com/office/officeart/2005/8/layout/equation1"/>
    <dgm:cxn modelId="{AF283739-A30B-074A-ABF1-5D424619BBA3}" srcId="{8988F473-813B-DF41-BDB4-B1CD94F65B8B}" destId="{676FFD71-B8AE-FF48-977D-C53F61E852C6}" srcOrd="1" destOrd="0" parTransId="{D45F879D-8379-A14C-B6DF-E16383CE3461}" sibTransId="{1E1AD7B9-A0F4-AA46-95EA-95762AADDB15}"/>
    <dgm:cxn modelId="{F6C90A3E-94AA-8F47-856E-409CA7689287}" type="presOf" srcId="{CDCCBC07-C729-084F-B69B-1B447F0FE9DF}" destId="{7F098379-1A3D-D241-B791-BF6D75707527}" srcOrd="0" destOrd="0" presId="urn:microsoft.com/office/officeart/2005/8/layout/equation1"/>
    <dgm:cxn modelId="{4E387172-D7C0-3440-A3D1-491B71BFCEEE}" srcId="{8988F473-813B-DF41-BDB4-B1CD94F65B8B}" destId="{EB3FE84A-EF1E-A34B-9FD1-88E440E77A2F}" srcOrd="3" destOrd="0" parTransId="{C46BC6A9-5D0C-334E-9756-3AD36F9721ED}" sibTransId="{A2958E37-EC62-C441-A905-E56A5D179DC9}"/>
    <dgm:cxn modelId="{392E5F54-6B1D-4940-8C3A-2711345066F5}" type="presOf" srcId="{1E1AD7B9-A0F4-AA46-95EA-95762AADDB15}" destId="{12C711B8-33B4-3941-9DDB-E3872B6B785C}" srcOrd="0" destOrd="0" presId="urn:microsoft.com/office/officeart/2005/8/layout/equation1"/>
    <dgm:cxn modelId="{2B8A527C-DD0F-3545-8073-3EBDD8752468}" type="presOf" srcId="{8988F473-813B-DF41-BDB4-B1CD94F65B8B}" destId="{1C51224A-5A9B-9E4D-85C3-804923DB7318}" srcOrd="0" destOrd="0" presId="urn:microsoft.com/office/officeart/2005/8/layout/equation1"/>
    <dgm:cxn modelId="{43C02D85-DE7C-3645-AD42-26D8FFEAC116}" type="presOf" srcId="{EB3FE84A-EF1E-A34B-9FD1-88E440E77A2F}" destId="{45FB5F11-4762-F448-AD5D-A6FA03F5D07F}" srcOrd="0" destOrd="0" presId="urn:microsoft.com/office/officeart/2005/8/layout/equation1"/>
    <dgm:cxn modelId="{6BD16885-173E-7B47-BFB5-217D348E6941}" type="presOf" srcId="{676FFD71-B8AE-FF48-977D-C53F61E852C6}" destId="{A7CC9707-5B14-EC45-B19D-6B569746B5E5}" srcOrd="0" destOrd="0" presId="urn:microsoft.com/office/officeart/2005/8/layout/equation1"/>
    <dgm:cxn modelId="{B10011AC-22B0-6644-A4EA-1FDEAEF2638D}" type="presOf" srcId="{F31E8A82-EA4A-3C47-96E7-527983AACA34}" destId="{B200497D-1A59-2744-BA2F-7CBDAD1BAE4F}" srcOrd="0" destOrd="0" presId="urn:microsoft.com/office/officeart/2005/8/layout/equation1"/>
    <dgm:cxn modelId="{4FBBB3E5-7A11-0745-94D7-77A09A288066}" srcId="{8988F473-813B-DF41-BDB4-B1CD94F65B8B}" destId="{AF65ECEA-B7DC-BC49-A812-6EF2463CC07F}" srcOrd="0" destOrd="0" parTransId="{575F5951-71DC-C947-8E93-D7C3D2B02927}" sibTransId="{96146DC2-9C22-544D-A941-BF68F0ABCEBF}"/>
    <dgm:cxn modelId="{BF24D765-9F80-A44E-8396-2DA6EE79F36A}" type="presParOf" srcId="{1C51224A-5A9B-9E4D-85C3-804923DB7318}" destId="{257F2CDA-5A87-C543-91BD-C80635589A92}" srcOrd="0" destOrd="0" presId="urn:microsoft.com/office/officeart/2005/8/layout/equation1"/>
    <dgm:cxn modelId="{249565F6-D7E7-9B4F-8227-9CB867F05133}" type="presParOf" srcId="{1C51224A-5A9B-9E4D-85C3-804923DB7318}" destId="{7F1D23CD-729B-7549-8893-520696190944}" srcOrd="1" destOrd="0" presId="urn:microsoft.com/office/officeart/2005/8/layout/equation1"/>
    <dgm:cxn modelId="{E4D2DABC-7C56-DD4F-B8F3-0F70C66F3BA2}" type="presParOf" srcId="{1C51224A-5A9B-9E4D-85C3-804923DB7318}" destId="{FF98CD49-1931-5748-96B4-6F4FB4A36600}" srcOrd="2" destOrd="0" presId="urn:microsoft.com/office/officeart/2005/8/layout/equation1"/>
    <dgm:cxn modelId="{79561207-0742-B047-9005-463DB4EA9C8B}" type="presParOf" srcId="{1C51224A-5A9B-9E4D-85C3-804923DB7318}" destId="{3BB022AC-42E9-0846-8203-5A18BCA297D3}" srcOrd="3" destOrd="0" presId="urn:microsoft.com/office/officeart/2005/8/layout/equation1"/>
    <dgm:cxn modelId="{7FCDC150-2D95-B944-8673-5FA84CA471ED}" type="presParOf" srcId="{1C51224A-5A9B-9E4D-85C3-804923DB7318}" destId="{A7CC9707-5B14-EC45-B19D-6B569746B5E5}" srcOrd="4" destOrd="0" presId="urn:microsoft.com/office/officeart/2005/8/layout/equation1"/>
    <dgm:cxn modelId="{9589AD9E-3061-6640-B604-EADA1D2E4BAA}" type="presParOf" srcId="{1C51224A-5A9B-9E4D-85C3-804923DB7318}" destId="{AC78D9EC-9A53-AA43-972F-BCEDEAACFA21}" srcOrd="5" destOrd="0" presId="urn:microsoft.com/office/officeart/2005/8/layout/equation1"/>
    <dgm:cxn modelId="{DA6F460A-C29E-8946-BC2D-F44541639613}" type="presParOf" srcId="{1C51224A-5A9B-9E4D-85C3-804923DB7318}" destId="{12C711B8-33B4-3941-9DDB-E3872B6B785C}" srcOrd="6" destOrd="0" presId="urn:microsoft.com/office/officeart/2005/8/layout/equation1"/>
    <dgm:cxn modelId="{68675327-84B9-A145-840E-89A073052542}" type="presParOf" srcId="{1C51224A-5A9B-9E4D-85C3-804923DB7318}" destId="{68E5CBE3-BAB3-2D49-A1DE-39E5EE1C379C}" srcOrd="7" destOrd="0" presId="urn:microsoft.com/office/officeart/2005/8/layout/equation1"/>
    <dgm:cxn modelId="{A0FBFC7D-6533-D148-8F5D-A7E78FF112F2}" type="presParOf" srcId="{1C51224A-5A9B-9E4D-85C3-804923DB7318}" destId="{7F098379-1A3D-D241-B791-BF6D75707527}" srcOrd="8" destOrd="0" presId="urn:microsoft.com/office/officeart/2005/8/layout/equation1"/>
    <dgm:cxn modelId="{2F3B02C7-559F-0A44-BC1A-6C4BC17F7E65}" type="presParOf" srcId="{1C51224A-5A9B-9E4D-85C3-804923DB7318}" destId="{17E6DBED-B3A9-9E44-9C6D-CB386051DE6D}" srcOrd="9" destOrd="0" presId="urn:microsoft.com/office/officeart/2005/8/layout/equation1"/>
    <dgm:cxn modelId="{55D743AF-B98C-CF4E-83C8-6436FA5E5508}" type="presParOf" srcId="{1C51224A-5A9B-9E4D-85C3-804923DB7318}" destId="{B200497D-1A59-2744-BA2F-7CBDAD1BAE4F}" srcOrd="10" destOrd="0" presId="urn:microsoft.com/office/officeart/2005/8/layout/equation1"/>
    <dgm:cxn modelId="{31C46102-EB44-8943-B984-2576A9092C93}" type="presParOf" srcId="{1C51224A-5A9B-9E4D-85C3-804923DB7318}" destId="{635B05CE-B4A3-9B4B-BEE7-798799894A58}" srcOrd="11" destOrd="0" presId="urn:microsoft.com/office/officeart/2005/8/layout/equation1"/>
    <dgm:cxn modelId="{81BA413F-AC87-B048-9216-776A945E36C2}" type="presParOf" srcId="{1C51224A-5A9B-9E4D-85C3-804923DB7318}" destId="{45FB5F11-4762-F448-AD5D-A6FA03F5D07F}"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74B8A7-852B-204D-AC16-F2748202CF41}"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it-IT"/>
        </a:p>
      </dgm:t>
    </dgm:pt>
    <dgm:pt modelId="{13CB5035-5883-4047-8321-5603421274CD}">
      <dgm:prSet phldrT="[Testo]"/>
      <dgm:spPr>
        <a:solidFill>
          <a:srgbClr val="CCFFCC"/>
        </a:solidFill>
        <a:ln>
          <a:solidFill>
            <a:srgbClr val="008000"/>
          </a:solidFill>
        </a:ln>
      </dgm:spPr>
      <dgm:t>
        <a:bodyPr/>
        <a:lstStyle/>
        <a:p>
          <a:r>
            <a:rPr lang="it-IT" dirty="0" err="1">
              <a:solidFill>
                <a:schemeClr val="tx1"/>
              </a:solidFill>
            </a:rPr>
            <a:t>Surgery</a:t>
          </a:r>
          <a:endParaRPr lang="it-IT" dirty="0">
            <a:solidFill>
              <a:schemeClr val="tx1"/>
            </a:solidFill>
          </a:endParaRPr>
        </a:p>
      </dgm:t>
    </dgm:pt>
    <dgm:pt modelId="{F38BD9C1-1156-CA46-B6F9-88725D4DC21F}" type="parTrans" cxnId="{102550A5-E4C9-6B4B-B07F-EAE8F1AD0424}">
      <dgm:prSet/>
      <dgm:spPr/>
      <dgm:t>
        <a:bodyPr/>
        <a:lstStyle/>
        <a:p>
          <a:endParaRPr lang="it-IT"/>
        </a:p>
      </dgm:t>
    </dgm:pt>
    <dgm:pt modelId="{27845BE7-FFC3-4042-BF61-27AFF63258AB}" type="sibTrans" cxnId="{102550A5-E4C9-6B4B-B07F-EAE8F1AD0424}">
      <dgm:prSet/>
      <dgm:spPr/>
      <dgm:t>
        <a:bodyPr/>
        <a:lstStyle/>
        <a:p>
          <a:endParaRPr lang="it-IT"/>
        </a:p>
      </dgm:t>
    </dgm:pt>
    <dgm:pt modelId="{467BD956-400E-E447-B151-F8C4C5035CDE}">
      <dgm:prSet phldrT="[Testo]"/>
      <dgm:spPr>
        <a:solidFill>
          <a:srgbClr val="FFFF66"/>
        </a:solidFill>
        <a:ln>
          <a:solidFill>
            <a:schemeClr val="accent6">
              <a:lumMod val="40000"/>
              <a:lumOff val="60000"/>
            </a:schemeClr>
          </a:solidFill>
        </a:ln>
      </dgm:spPr>
      <dgm:t>
        <a:bodyPr/>
        <a:lstStyle/>
        <a:p>
          <a:r>
            <a:rPr lang="it-IT" dirty="0">
              <a:solidFill>
                <a:srgbClr val="000000"/>
              </a:solidFill>
            </a:rPr>
            <a:t>Hospital Organization</a:t>
          </a:r>
        </a:p>
      </dgm:t>
    </dgm:pt>
    <dgm:pt modelId="{222C2DC9-101D-DB4F-B350-C1FC6CA85D72}" type="parTrans" cxnId="{99EDA65B-4BA3-E24B-BEB9-189A87802DB5}">
      <dgm:prSet/>
      <dgm:spPr/>
      <dgm:t>
        <a:bodyPr/>
        <a:lstStyle/>
        <a:p>
          <a:endParaRPr lang="it-IT"/>
        </a:p>
      </dgm:t>
    </dgm:pt>
    <dgm:pt modelId="{086DEED2-8A71-5E4B-96BC-4174B112D08E}" type="sibTrans" cxnId="{99EDA65B-4BA3-E24B-BEB9-189A87802DB5}">
      <dgm:prSet/>
      <dgm:spPr/>
      <dgm:t>
        <a:bodyPr/>
        <a:lstStyle/>
        <a:p>
          <a:endParaRPr lang="it-IT"/>
        </a:p>
      </dgm:t>
    </dgm:pt>
    <dgm:pt modelId="{65B0FE43-E59E-8141-A141-E4467EB4E6DA}">
      <dgm:prSet phldrT="[Testo]"/>
      <dgm:spPr>
        <a:solidFill>
          <a:srgbClr val="FF6666"/>
        </a:solidFill>
        <a:ln>
          <a:solidFill>
            <a:srgbClr val="FF0000"/>
          </a:solidFill>
        </a:ln>
      </dgm:spPr>
      <dgm:t>
        <a:bodyPr/>
        <a:lstStyle/>
        <a:p>
          <a:r>
            <a:rPr lang="it-IT" dirty="0" err="1">
              <a:solidFill>
                <a:srgbClr val="000000"/>
              </a:solidFill>
            </a:rPr>
            <a:t>Pathology</a:t>
          </a:r>
          <a:r>
            <a:rPr lang="it-IT" dirty="0">
              <a:solidFill>
                <a:srgbClr val="000000"/>
              </a:solidFill>
            </a:rPr>
            <a:t> </a:t>
          </a:r>
          <a:r>
            <a:rPr lang="it-IT" dirty="0" err="1">
              <a:solidFill>
                <a:srgbClr val="000000"/>
              </a:solidFill>
            </a:rPr>
            <a:t>Department</a:t>
          </a:r>
          <a:endParaRPr lang="it-IT" dirty="0">
            <a:solidFill>
              <a:srgbClr val="000000"/>
            </a:solidFill>
          </a:endParaRPr>
        </a:p>
      </dgm:t>
    </dgm:pt>
    <dgm:pt modelId="{2E6F99D7-A21A-574E-8ECB-C974BF2B4BA0}" type="parTrans" cxnId="{C8196774-6FB1-1D46-B353-207C6A1C66A5}">
      <dgm:prSet/>
      <dgm:spPr/>
      <dgm:t>
        <a:bodyPr/>
        <a:lstStyle/>
        <a:p>
          <a:endParaRPr lang="it-IT"/>
        </a:p>
      </dgm:t>
    </dgm:pt>
    <dgm:pt modelId="{4789B06A-1BA9-0E47-904B-49F3A6016F62}" type="sibTrans" cxnId="{C8196774-6FB1-1D46-B353-207C6A1C66A5}">
      <dgm:prSet/>
      <dgm:spPr/>
      <dgm:t>
        <a:bodyPr/>
        <a:lstStyle/>
        <a:p>
          <a:endParaRPr lang="it-IT"/>
        </a:p>
      </dgm:t>
    </dgm:pt>
    <dgm:pt modelId="{CF184E69-4928-544F-A053-A64DD7DC3481}" type="pres">
      <dgm:prSet presAssocID="{7074B8A7-852B-204D-AC16-F2748202CF41}" presName="Name0" presStyleCnt="0">
        <dgm:presLayoutVars>
          <dgm:dir/>
          <dgm:animLvl val="lvl"/>
          <dgm:resizeHandles val="exact"/>
        </dgm:presLayoutVars>
      </dgm:prSet>
      <dgm:spPr/>
    </dgm:pt>
    <dgm:pt modelId="{8927FBA4-19C0-9D47-BEF9-837D47C53565}" type="pres">
      <dgm:prSet presAssocID="{13CB5035-5883-4047-8321-5603421274CD}" presName="parTxOnly" presStyleLbl="node1" presStyleIdx="0" presStyleCnt="3" custLinFactNeighborX="-29464" custLinFactNeighborY="-1">
        <dgm:presLayoutVars>
          <dgm:chMax val="0"/>
          <dgm:chPref val="0"/>
          <dgm:bulletEnabled val="1"/>
        </dgm:presLayoutVars>
      </dgm:prSet>
      <dgm:spPr/>
    </dgm:pt>
    <dgm:pt modelId="{2C5D8D1A-DD1E-5E4E-9E88-80DDA61E6B67}" type="pres">
      <dgm:prSet presAssocID="{27845BE7-FFC3-4042-BF61-27AFF63258AB}" presName="parTxOnlySpace" presStyleCnt="0"/>
      <dgm:spPr/>
    </dgm:pt>
    <dgm:pt modelId="{0B0ECBE9-F7AC-4E4F-85CA-64EFC7867F16}" type="pres">
      <dgm:prSet presAssocID="{467BD956-400E-E447-B151-F8C4C5035CDE}" presName="parTxOnly" presStyleLbl="node1" presStyleIdx="1" presStyleCnt="3" custLinFactNeighborX="22716" custLinFactNeighborY="2600">
        <dgm:presLayoutVars>
          <dgm:chMax val="0"/>
          <dgm:chPref val="0"/>
          <dgm:bulletEnabled val="1"/>
        </dgm:presLayoutVars>
      </dgm:prSet>
      <dgm:spPr/>
    </dgm:pt>
    <dgm:pt modelId="{AB5A0EE0-FDA4-E14D-9887-1A24A51E83A4}" type="pres">
      <dgm:prSet presAssocID="{086DEED2-8A71-5E4B-96BC-4174B112D08E}" presName="parTxOnlySpace" presStyleCnt="0"/>
      <dgm:spPr/>
    </dgm:pt>
    <dgm:pt modelId="{66F1240F-125F-B149-BD84-771773E181FC}" type="pres">
      <dgm:prSet presAssocID="{65B0FE43-E59E-8141-A141-E4467EB4E6DA}" presName="parTxOnly" presStyleLbl="node1" presStyleIdx="2" presStyleCnt="3">
        <dgm:presLayoutVars>
          <dgm:chMax val="0"/>
          <dgm:chPref val="0"/>
          <dgm:bulletEnabled val="1"/>
        </dgm:presLayoutVars>
      </dgm:prSet>
      <dgm:spPr/>
    </dgm:pt>
  </dgm:ptLst>
  <dgm:cxnLst>
    <dgm:cxn modelId="{99EDA65B-4BA3-E24B-BEB9-189A87802DB5}" srcId="{7074B8A7-852B-204D-AC16-F2748202CF41}" destId="{467BD956-400E-E447-B151-F8C4C5035CDE}" srcOrd="1" destOrd="0" parTransId="{222C2DC9-101D-DB4F-B350-C1FC6CA85D72}" sibTransId="{086DEED2-8A71-5E4B-96BC-4174B112D08E}"/>
    <dgm:cxn modelId="{C8196774-6FB1-1D46-B353-207C6A1C66A5}" srcId="{7074B8A7-852B-204D-AC16-F2748202CF41}" destId="{65B0FE43-E59E-8141-A141-E4467EB4E6DA}" srcOrd="2" destOrd="0" parTransId="{2E6F99D7-A21A-574E-8ECB-C974BF2B4BA0}" sibTransId="{4789B06A-1BA9-0E47-904B-49F3A6016F62}"/>
    <dgm:cxn modelId="{05D1AE5A-517F-1A4C-8579-B6D421A37685}" type="presOf" srcId="{65B0FE43-E59E-8141-A141-E4467EB4E6DA}" destId="{66F1240F-125F-B149-BD84-771773E181FC}" srcOrd="0" destOrd="0" presId="urn:microsoft.com/office/officeart/2005/8/layout/chevron1"/>
    <dgm:cxn modelId="{2E00F480-3107-CE45-92B3-5D48728EEC11}" type="presOf" srcId="{7074B8A7-852B-204D-AC16-F2748202CF41}" destId="{CF184E69-4928-544F-A053-A64DD7DC3481}" srcOrd="0" destOrd="0" presId="urn:microsoft.com/office/officeart/2005/8/layout/chevron1"/>
    <dgm:cxn modelId="{102550A5-E4C9-6B4B-B07F-EAE8F1AD0424}" srcId="{7074B8A7-852B-204D-AC16-F2748202CF41}" destId="{13CB5035-5883-4047-8321-5603421274CD}" srcOrd="0" destOrd="0" parTransId="{F38BD9C1-1156-CA46-B6F9-88725D4DC21F}" sibTransId="{27845BE7-FFC3-4042-BF61-27AFF63258AB}"/>
    <dgm:cxn modelId="{C4E431FB-68D8-A14F-AE58-32FBFB5319BE}" type="presOf" srcId="{13CB5035-5883-4047-8321-5603421274CD}" destId="{8927FBA4-19C0-9D47-BEF9-837D47C53565}" srcOrd="0" destOrd="0" presId="urn:microsoft.com/office/officeart/2005/8/layout/chevron1"/>
    <dgm:cxn modelId="{58518EFD-BD64-B14C-8E8B-74B12189C40A}" type="presOf" srcId="{467BD956-400E-E447-B151-F8C4C5035CDE}" destId="{0B0ECBE9-F7AC-4E4F-85CA-64EFC7867F16}" srcOrd="0" destOrd="0" presId="urn:microsoft.com/office/officeart/2005/8/layout/chevron1"/>
    <dgm:cxn modelId="{56691D81-E10B-3147-B0D2-6843A295F02D}" type="presParOf" srcId="{CF184E69-4928-544F-A053-A64DD7DC3481}" destId="{8927FBA4-19C0-9D47-BEF9-837D47C53565}" srcOrd="0" destOrd="0" presId="urn:microsoft.com/office/officeart/2005/8/layout/chevron1"/>
    <dgm:cxn modelId="{FF11F6CF-18D7-794F-A140-7D7020A887E5}" type="presParOf" srcId="{CF184E69-4928-544F-A053-A64DD7DC3481}" destId="{2C5D8D1A-DD1E-5E4E-9E88-80DDA61E6B67}" srcOrd="1" destOrd="0" presId="urn:microsoft.com/office/officeart/2005/8/layout/chevron1"/>
    <dgm:cxn modelId="{6A059730-101A-584B-B878-87D0040B08E4}" type="presParOf" srcId="{CF184E69-4928-544F-A053-A64DD7DC3481}" destId="{0B0ECBE9-F7AC-4E4F-85CA-64EFC7867F16}" srcOrd="2" destOrd="0" presId="urn:microsoft.com/office/officeart/2005/8/layout/chevron1"/>
    <dgm:cxn modelId="{7F6C55C4-15ED-754E-A4B2-3E1179B27A87}" type="presParOf" srcId="{CF184E69-4928-544F-A053-A64DD7DC3481}" destId="{AB5A0EE0-FDA4-E14D-9887-1A24A51E83A4}" srcOrd="3" destOrd="0" presId="urn:microsoft.com/office/officeart/2005/8/layout/chevron1"/>
    <dgm:cxn modelId="{8A7AFC72-8AAC-D649-9B53-4844438C62A2}" type="presParOf" srcId="{CF184E69-4928-544F-A053-A64DD7DC3481}" destId="{66F1240F-125F-B149-BD84-771773E181F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39FD61-3DC2-164A-B9CF-0BD6521DB0F9}"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it-IT"/>
        </a:p>
      </dgm:t>
    </dgm:pt>
    <dgm:pt modelId="{9DCF8D06-84C4-6342-96A4-4EE47AD76B67}">
      <dgm:prSet phldrT="[Testo]"/>
      <dgm:spPr>
        <a:solidFill>
          <a:srgbClr val="FF6666"/>
        </a:solidFill>
        <a:ln>
          <a:solidFill>
            <a:srgbClr val="FF0000"/>
          </a:solidFill>
        </a:ln>
      </dgm:spPr>
      <dgm:t>
        <a:bodyPr/>
        <a:lstStyle/>
        <a:p>
          <a:r>
            <a:rPr lang="it-IT" dirty="0">
              <a:solidFill>
                <a:srgbClr val="000000"/>
              </a:solidFill>
            </a:rPr>
            <a:t>3. </a:t>
          </a:r>
          <a:r>
            <a:rPr lang="it-IT" dirty="0" err="1">
              <a:solidFill>
                <a:srgbClr val="000000"/>
              </a:solidFill>
            </a:rPr>
            <a:t>Grossing</a:t>
          </a:r>
          <a:r>
            <a:rPr lang="it-IT" dirty="0">
              <a:solidFill>
                <a:srgbClr val="000000"/>
              </a:solidFill>
            </a:rPr>
            <a:t> </a:t>
          </a:r>
        </a:p>
      </dgm:t>
    </dgm:pt>
    <dgm:pt modelId="{F9D2231E-E518-0443-AE51-56800BC577B2}" type="parTrans" cxnId="{FDC087F5-ACA7-7C4E-B171-6E37123A45E3}">
      <dgm:prSet/>
      <dgm:spPr/>
      <dgm:t>
        <a:bodyPr/>
        <a:lstStyle/>
        <a:p>
          <a:endParaRPr lang="it-IT"/>
        </a:p>
      </dgm:t>
    </dgm:pt>
    <dgm:pt modelId="{72565111-0261-EC44-9AFB-AA2EAA5C9AC9}" type="sibTrans" cxnId="{FDC087F5-ACA7-7C4E-B171-6E37123A45E3}">
      <dgm:prSet/>
      <dgm:spPr>
        <a:solidFill>
          <a:schemeClr val="accent2">
            <a:lumMod val="20000"/>
            <a:lumOff val="80000"/>
            <a:alpha val="90000"/>
          </a:schemeClr>
        </a:solidFill>
        <a:ln>
          <a:solidFill>
            <a:srgbClr val="FF0000">
              <a:alpha val="90000"/>
            </a:srgbClr>
          </a:solidFill>
        </a:ln>
      </dgm:spPr>
      <dgm:t>
        <a:bodyPr/>
        <a:lstStyle/>
        <a:p>
          <a:endParaRPr lang="it-IT"/>
        </a:p>
      </dgm:t>
    </dgm:pt>
    <dgm:pt modelId="{0E9C2F96-44F2-084F-A565-0F595D3FB254}">
      <dgm:prSet phldrT="[Testo]"/>
      <dgm:spPr>
        <a:solidFill>
          <a:srgbClr val="FF6666"/>
        </a:solidFill>
        <a:ln>
          <a:solidFill>
            <a:srgbClr val="FF0000"/>
          </a:solidFill>
        </a:ln>
      </dgm:spPr>
      <dgm:t>
        <a:bodyPr/>
        <a:lstStyle/>
        <a:p>
          <a:r>
            <a:rPr lang="it-IT" dirty="0">
              <a:solidFill>
                <a:srgbClr val="000000"/>
              </a:solidFill>
            </a:rPr>
            <a:t>4. </a:t>
          </a:r>
          <a:r>
            <a:rPr lang="it-IT" dirty="0" err="1">
              <a:solidFill>
                <a:srgbClr val="000000"/>
              </a:solidFill>
            </a:rPr>
            <a:t>Fixation</a:t>
          </a:r>
          <a:r>
            <a:rPr lang="it-IT" dirty="0">
              <a:solidFill>
                <a:srgbClr val="000000"/>
              </a:solidFill>
            </a:rPr>
            <a:t> </a:t>
          </a:r>
        </a:p>
      </dgm:t>
    </dgm:pt>
    <dgm:pt modelId="{D2C17D32-F4F1-4444-99F5-FDF9C00ADDEB}" type="parTrans" cxnId="{B3AA0097-A3FA-F045-A7B2-D91C6FC5E10F}">
      <dgm:prSet/>
      <dgm:spPr/>
      <dgm:t>
        <a:bodyPr/>
        <a:lstStyle/>
        <a:p>
          <a:endParaRPr lang="it-IT"/>
        </a:p>
      </dgm:t>
    </dgm:pt>
    <dgm:pt modelId="{08567CFD-C865-6D43-AF24-B18D2B8959A2}" type="sibTrans" cxnId="{B3AA0097-A3FA-F045-A7B2-D91C6FC5E10F}">
      <dgm:prSet/>
      <dgm:spPr>
        <a:solidFill>
          <a:srgbClr val="F2DCDB">
            <a:alpha val="90000"/>
          </a:srgbClr>
        </a:solidFill>
        <a:ln>
          <a:solidFill>
            <a:srgbClr val="FF0000">
              <a:alpha val="90000"/>
            </a:srgbClr>
          </a:solidFill>
        </a:ln>
      </dgm:spPr>
      <dgm:t>
        <a:bodyPr/>
        <a:lstStyle/>
        <a:p>
          <a:endParaRPr lang="it-IT"/>
        </a:p>
      </dgm:t>
    </dgm:pt>
    <dgm:pt modelId="{1228F965-5C46-D347-86F5-5A362433CFEF}">
      <dgm:prSet phldrT="[Testo]"/>
      <dgm:spPr>
        <a:solidFill>
          <a:srgbClr val="FF6666"/>
        </a:solidFill>
        <a:ln>
          <a:solidFill>
            <a:srgbClr val="FF0000"/>
          </a:solidFill>
        </a:ln>
      </dgm:spPr>
      <dgm:t>
        <a:bodyPr/>
        <a:lstStyle/>
        <a:p>
          <a:r>
            <a:rPr lang="it-IT" dirty="0">
              <a:solidFill>
                <a:srgbClr val="000000"/>
              </a:solidFill>
            </a:rPr>
            <a:t>5. </a:t>
          </a:r>
          <a:r>
            <a:rPr lang="it-IT" dirty="0" err="1">
              <a:solidFill>
                <a:srgbClr val="000000"/>
              </a:solidFill>
            </a:rPr>
            <a:t>Embedding</a:t>
          </a:r>
          <a:endParaRPr lang="it-IT" dirty="0">
            <a:solidFill>
              <a:srgbClr val="000000"/>
            </a:solidFill>
          </a:endParaRPr>
        </a:p>
      </dgm:t>
    </dgm:pt>
    <dgm:pt modelId="{A80C9418-5E62-D94F-BEED-98E660122E5D}" type="parTrans" cxnId="{873EE5E1-DE00-CB42-996D-761F2F13012B}">
      <dgm:prSet/>
      <dgm:spPr/>
      <dgm:t>
        <a:bodyPr/>
        <a:lstStyle/>
        <a:p>
          <a:endParaRPr lang="it-IT"/>
        </a:p>
      </dgm:t>
    </dgm:pt>
    <dgm:pt modelId="{C542A359-39D3-144E-BA1C-9906F02E4BEC}" type="sibTrans" cxnId="{873EE5E1-DE00-CB42-996D-761F2F13012B}">
      <dgm:prSet/>
      <dgm:spPr>
        <a:solidFill>
          <a:srgbClr val="F2DCDB">
            <a:alpha val="90000"/>
          </a:srgbClr>
        </a:solidFill>
        <a:ln>
          <a:solidFill>
            <a:srgbClr val="FF0000">
              <a:alpha val="90000"/>
            </a:srgbClr>
          </a:solidFill>
        </a:ln>
      </dgm:spPr>
      <dgm:t>
        <a:bodyPr/>
        <a:lstStyle/>
        <a:p>
          <a:endParaRPr lang="it-IT"/>
        </a:p>
      </dgm:t>
    </dgm:pt>
    <dgm:pt modelId="{36C4E9F5-0114-FF45-8787-0C8C56285343}">
      <dgm:prSet>
        <dgm:style>
          <a:lnRef idx="1">
            <a:schemeClr val="accent2"/>
          </a:lnRef>
          <a:fillRef idx="2">
            <a:schemeClr val="accent2"/>
          </a:fillRef>
          <a:effectRef idx="1">
            <a:schemeClr val="accent2"/>
          </a:effectRef>
          <a:fontRef idx="minor">
            <a:schemeClr val="dk1"/>
          </a:fontRef>
        </dgm:style>
      </dgm:prSet>
      <dgm:spPr>
        <a:gradFill rotWithShape="0">
          <a:gsLst>
            <a:gs pos="0">
              <a:srgbClr val="FF6661"/>
            </a:gs>
            <a:gs pos="35000">
              <a:srgbClr val="F2BAC4"/>
            </a:gs>
            <a:gs pos="100000">
              <a:schemeClr val="accent5">
                <a:lumMod val="40000"/>
                <a:lumOff val="60000"/>
              </a:schemeClr>
            </a:gs>
          </a:gsLst>
        </a:gradFill>
        <a:ln>
          <a:solidFill>
            <a:srgbClr val="FF6661"/>
          </a:solidFill>
        </a:ln>
      </dgm:spPr>
      <dgm:t>
        <a:bodyPr/>
        <a:lstStyle/>
        <a:p>
          <a:r>
            <a:rPr lang="it-IT" dirty="0">
              <a:solidFill>
                <a:srgbClr val="000000"/>
              </a:solidFill>
            </a:rPr>
            <a:t>6. Archive</a:t>
          </a:r>
        </a:p>
      </dgm:t>
    </dgm:pt>
    <dgm:pt modelId="{E1A7B347-F0B9-F84E-9AF7-E7A5E8231B74}" type="parTrans" cxnId="{58677115-10F6-2C48-82D9-156AA4B97974}">
      <dgm:prSet/>
      <dgm:spPr/>
      <dgm:t>
        <a:bodyPr/>
        <a:lstStyle/>
        <a:p>
          <a:endParaRPr lang="it-IT"/>
        </a:p>
      </dgm:t>
    </dgm:pt>
    <dgm:pt modelId="{E3854FF5-F9AA-0742-A93E-52DAB2A0AC35}" type="sibTrans" cxnId="{58677115-10F6-2C48-82D9-156AA4B97974}">
      <dgm:prSet/>
      <dgm:spPr/>
      <dgm:t>
        <a:bodyPr/>
        <a:lstStyle/>
        <a:p>
          <a:endParaRPr lang="it-IT"/>
        </a:p>
      </dgm:t>
    </dgm:pt>
    <dgm:pt modelId="{E1942EF9-FEF6-D444-9194-5D8C72E440B2}" type="pres">
      <dgm:prSet presAssocID="{9639FD61-3DC2-164A-B9CF-0BD6521DB0F9}" presName="outerComposite" presStyleCnt="0">
        <dgm:presLayoutVars>
          <dgm:chMax val="5"/>
          <dgm:dir/>
          <dgm:resizeHandles val="exact"/>
        </dgm:presLayoutVars>
      </dgm:prSet>
      <dgm:spPr/>
    </dgm:pt>
    <dgm:pt modelId="{1781C193-DB57-ED48-B4AF-48D30E5BDAD1}" type="pres">
      <dgm:prSet presAssocID="{9639FD61-3DC2-164A-B9CF-0BD6521DB0F9}" presName="dummyMaxCanvas" presStyleCnt="0">
        <dgm:presLayoutVars/>
      </dgm:prSet>
      <dgm:spPr/>
    </dgm:pt>
    <dgm:pt modelId="{B03AA2AE-BF54-2B44-8B88-3AA3533EA9EB}" type="pres">
      <dgm:prSet presAssocID="{9639FD61-3DC2-164A-B9CF-0BD6521DB0F9}" presName="FourNodes_1" presStyleLbl="node1" presStyleIdx="0" presStyleCnt="4" custLinFactNeighborY="7610">
        <dgm:presLayoutVars>
          <dgm:bulletEnabled val="1"/>
        </dgm:presLayoutVars>
      </dgm:prSet>
      <dgm:spPr/>
    </dgm:pt>
    <dgm:pt modelId="{1B2E6BA8-6B90-9846-B079-022D0A158F5C}" type="pres">
      <dgm:prSet presAssocID="{9639FD61-3DC2-164A-B9CF-0BD6521DB0F9}" presName="FourNodes_2" presStyleLbl="node1" presStyleIdx="1" presStyleCnt="4">
        <dgm:presLayoutVars>
          <dgm:bulletEnabled val="1"/>
        </dgm:presLayoutVars>
      </dgm:prSet>
      <dgm:spPr/>
    </dgm:pt>
    <dgm:pt modelId="{EB0E96FE-7DA1-074E-ADBB-84B0928CEF47}" type="pres">
      <dgm:prSet presAssocID="{9639FD61-3DC2-164A-B9CF-0BD6521DB0F9}" presName="FourNodes_3" presStyleLbl="node1" presStyleIdx="2" presStyleCnt="4">
        <dgm:presLayoutVars>
          <dgm:bulletEnabled val="1"/>
        </dgm:presLayoutVars>
      </dgm:prSet>
      <dgm:spPr/>
    </dgm:pt>
    <dgm:pt modelId="{F9DC43B8-D147-8641-BCA6-85C3611E71EA}" type="pres">
      <dgm:prSet presAssocID="{9639FD61-3DC2-164A-B9CF-0BD6521DB0F9}" presName="FourNodes_4" presStyleLbl="node1" presStyleIdx="3" presStyleCnt="4">
        <dgm:presLayoutVars>
          <dgm:bulletEnabled val="1"/>
        </dgm:presLayoutVars>
      </dgm:prSet>
      <dgm:spPr/>
    </dgm:pt>
    <dgm:pt modelId="{0806EADF-AAAE-4447-A669-37A6BCAB4C9F}" type="pres">
      <dgm:prSet presAssocID="{9639FD61-3DC2-164A-B9CF-0BD6521DB0F9}" presName="FourConn_1-2" presStyleLbl="fgAccFollowNode1" presStyleIdx="0" presStyleCnt="3">
        <dgm:presLayoutVars>
          <dgm:bulletEnabled val="1"/>
        </dgm:presLayoutVars>
      </dgm:prSet>
      <dgm:spPr/>
    </dgm:pt>
    <dgm:pt modelId="{DAEB21FB-1B9F-CD4B-9C4D-0EAEFECDD4C8}" type="pres">
      <dgm:prSet presAssocID="{9639FD61-3DC2-164A-B9CF-0BD6521DB0F9}" presName="FourConn_2-3" presStyleLbl="fgAccFollowNode1" presStyleIdx="1" presStyleCnt="3">
        <dgm:presLayoutVars>
          <dgm:bulletEnabled val="1"/>
        </dgm:presLayoutVars>
      </dgm:prSet>
      <dgm:spPr/>
    </dgm:pt>
    <dgm:pt modelId="{6894E18D-C8BA-BA46-B767-A0AFEC442194}" type="pres">
      <dgm:prSet presAssocID="{9639FD61-3DC2-164A-B9CF-0BD6521DB0F9}" presName="FourConn_3-4" presStyleLbl="fgAccFollowNode1" presStyleIdx="2" presStyleCnt="3">
        <dgm:presLayoutVars>
          <dgm:bulletEnabled val="1"/>
        </dgm:presLayoutVars>
      </dgm:prSet>
      <dgm:spPr/>
    </dgm:pt>
    <dgm:pt modelId="{40E38272-FC77-0142-8E57-59C6CD8301C2}" type="pres">
      <dgm:prSet presAssocID="{9639FD61-3DC2-164A-B9CF-0BD6521DB0F9}" presName="FourNodes_1_text" presStyleLbl="node1" presStyleIdx="3" presStyleCnt="4">
        <dgm:presLayoutVars>
          <dgm:bulletEnabled val="1"/>
        </dgm:presLayoutVars>
      </dgm:prSet>
      <dgm:spPr/>
    </dgm:pt>
    <dgm:pt modelId="{15147256-87D4-CC4A-A179-34E17986B3C5}" type="pres">
      <dgm:prSet presAssocID="{9639FD61-3DC2-164A-B9CF-0BD6521DB0F9}" presName="FourNodes_2_text" presStyleLbl="node1" presStyleIdx="3" presStyleCnt="4">
        <dgm:presLayoutVars>
          <dgm:bulletEnabled val="1"/>
        </dgm:presLayoutVars>
      </dgm:prSet>
      <dgm:spPr/>
    </dgm:pt>
    <dgm:pt modelId="{A85C8254-429B-1E41-AF0D-2318FC395476}" type="pres">
      <dgm:prSet presAssocID="{9639FD61-3DC2-164A-B9CF-0BD6521DB0F9}" presName="FourNodes_3_text" presStyleLbl="node1" presStyleIdx="3" presStyleCnt="4">
        <dgm:presLayoutVars>
          <dgm:bulletEnabled val="1"/>
        </dgm:presLayoutVars>
      </dgm:prSet>
      <dgm:spPr/>
    </dgm:pt>
    <dgm:pt modelId="{A38BDB2D-93B2-C64B-9B58-03051E2B666E}" type="pres">
      <dgm:prSet presAssocID="{9639FD61-3DC2-164A-B9CF-0BD6521DB0F9}" presName="FourNodes_4_text" presStyleLbl="node1" presStyleIdx="3" presStyleCnt="4">
        <dgm:presLayoutVars>
          <dgm:bulletEnabled val="1"/>
        </dgm:presLayoutVars>
      </dgm:prSet>
      <dgm:spPr/>
    </dgm:pt>
  </dgm:ptLst>
  <dgm:cxnLst>
    <dgm:cxn modelId="{58677115-10F6-2C48-82D9-156AA4B97974}" srcId="{9639FD61-3DC2-164A-B9CF-0BD6521DB0F9}" destId="{36C4E9F5-0114-FF45-8787-0C8C56285343}" srcOrd="3" destOrd="0" parTransId="{E1A7B347-F0B9-F84E-9AF7-E7A5E8231B74}" sibTransId="{E3854FF5-F9AA-0742-A93E-52DAB2A0AC35}"/>
    <dgm:cxn modelId="{9359681D-5C7D-2D48-AF62-0C5DADBFA9DF}" type="presOf" srcId="{08567CFD-C865-6D43-AF24-B18D2B8959A2}" destId="{DAEB21FB-1B9F-CD4B-9C4D-0EAEFECDD4C8}" srcOrd="0" destOrd="0" presId="urn:microsoft.com/office/officeart/2005/8/layout/vProcess5"/>
    <dgm:cxn modelId="{68FB8A22-24A4-AE4D-A6F1-D0BA0A71EBE9}" type="presOf" srcId="{36C4E9F5-0114-FF45-8787-0C8C56285343}" destId="{F9DC43B8-D147-8641-BCA6-85C3611E71EA}" srcOrd="0" destOrd="0" presId="urn:microsoft.com/office/officeart/2005/8/layout/vProcess5"/>
    <dgm:cxn modelId="{B530433A-35C7-F748-AB8B-034C8EBF5A65}" type="presOf" srcId="{9DCF8D06-84C4-6342-96A4-4EE47AD76B67}" destId="{B03AA2AE-BF54-2B44-8B88-3AA3533EA9EB}" srcOrd="0" destOrd="0" presId="urn:microsoft.com/office/officeart/2005/8/layout/vProcess5"/>
    <dgm:cxn modelId="{529DB45D-D3EC-C544-805B-767EEF28CEE1}" type="presOf" srcId="{0E9C2F96-44F2-084F-A565-0F595D3FB254}" destId="{1B2E6BA8-6B90-9846-B079-022D0A158F5C}" srcOrd="0" destOrd="0" presId="urn:microsoft.com/office/officeart/2005/8/layout/vProcess5"/>
    <dgm:cxn modelId="{C2BE9066-362C-D245-944A-57A4E739797F}" type="presOf" srcId="{72565111-0261-EC44-9AFB-AA2EAA5C9AC9}" destId="{0806EADF-AAAE-4447-A669-37A6BCAB4C9F}" srcOrd="0" destOrd="0" presId="urn:microsoft.com/office/officeart/2005/8/layout/vProcess5"/>
    <dgm:cxn modelId="{FA27A969-B087-3B43-8C8C-00FE8737FE21}" type="presOf" srcId="{0E9C2F96-44F2-084F-A565-0F595D3FB254}" destId="{15147256-87D4-CC4A-A179-34E17986B3C5}" srcOrd="1" destOrd="0" presId="urn:microsoft.com/office/officeart/2005/8/layout/vProcess5"/>
    <dgm:cxn modelId="{06AB117A-F8E7-F742-906A-24F14ACC18DC}" type="presOf" srcId="{1228F965-5C46-D347-86F5-5A362433CFEF}" destId="{A85C8254-429B-1E41-AF0D-2318FC395476}" srcOrd="1" destOrd="0" presId="urn:microsoft.com/office/officeart/2005/8/layout/vProcess5"/>
    <dgm:cxn modelId="{C96E1F93-00DA-9345-A93D-AF2AE0FA6964}" type="presOf" srcId="{9DCF8D06-84C4-6342-96A4-4EE47AD76B67}" destId="{40E38272-FC77-0142-8E57-59C6CD8301C2}" srcOrd="1" destOrd="0" presId="urn:microsoft.com/office/officeart/2005/8/layout/vProcess5"/>
    <dgm:cxn modelId="{B3AA0097-A3FA-F045-A7B2-D91C6FC5E10F}" srcId="{9639FD61-3DC2-164A-B9CF-0BD6521DB0F9}" destId="{0E9C2F96-44F2-084F-A565-0F595D3FB254}" srcOrd="1" destOrd="0" parTransId="{D2C17D32-F4F1-4444-99F5-FDF9C00ADDEB}" sibTransId="{08567CFD-C865-6D43-AF24-B18D2B8959A2}"/>
    <dgm:cxn modelId="{DC885DA4-7DA9-3E48-88C1-A7F814361073}" type="presOf" srcId="{1228F965-5C46-D347-86F5-5A362433CFEF}" destId="{EB0E96FE-7DA1-074E-ADBB-84B0928CEF47}" srcOrd="0" destOrd="0" presId="urn:microsoft.com/office/officeart/2005/8/layout/vProcess5"/>
    <dgm:cxn modelId="{F0AE29B7-256F-544F-9FB0-F2EB76A89A9F}" type="presOf" srcId="{36C4E9F5-0114-FF45-8787-0C8C56285343}" destId="{A38BDB2D-93B2-C64B-9B58-03051E2B666E}" srcOrd="1" destOrd="0" presId="urn:microsoft.com/office/officeart/2005/8/layout/vProcess5"/>
    <dgm:cxn modelId="{873EE5E1-DE00-CB42-996D-761F2F13012B}" srcId="{9639FD61-3DC2-164A-B9CF-0BD6521DB0F9}" destId="{1228F965-5C46-D347-86F5-5A362433CFEF}" srcOrd="2" destOrd="0" parTransId="{A80C9418-5E62-D94F-BEED-98E660122E5D}" sibTransId="{C542A359-39D3-144E-BA1C-9906F02E4BEC}"/>
    <dgm:cxn modelId="{42C28FE6-A184-9D43-86D9-F2410A754160}" type="presOf" srcId="{C542A359-39D3-144E-BA1C-9906F02E4BEC}" destId="{6894E18D-C8BA-BA46-B767-A0AFEC442194}" srcOrd="0" destOrd="0" presId="urn:microsoft.com/office/officeart/2005/8/layout/vProcess5"/>
    <dgm:cxn modelId="{3F2C37E7-69A3-F44B-B6D1-AD30A8597F39}" type="presOf" srcId="{9639FD61-3DC2-164A-B9CF-0BD6521DB0F9}" destId="{E1942EF9-FEF6-D444-9194-5D8C72E440B2}" srcOrd="0" destOrd="0" presId="urn:microsoft.com/office/officeart/2005/8/layout/vProcess5"/>
    <dgm:cxn modelId="{FDC087F5-ACA7-7C4E-B171-6E37123A45E3}" srcId="{9639FD61-3DC2-164A-B9CF-0BD6521DB0F9}" destId="{9DCF8D06-84C4-6342-96A4-4EE47AD76B67}" srcOrd="0" destOrd="0" parTransId="{F9D2231E-E518-0443-AE51-56800BC577B2}" sibTransId="{72565111-0261-EC44-9AFB-AA2EAA5C9AC9}"/>
    <dgm:cxn modelId="{13398F39-1078-1443-9F7D-765FABBFE3B5}" type="presParOf" srcId="{E1942EF9-FEF6-D444-9194-5D8C72E440B2}" destId="{1781C193-DB57-ED48-B4AF-48D30E5BDAD1}" srcOrd="0" destOrd="0" presId="urn:microsoft.com/office/officeart/2005/8/layout/vProcess5"/>
    <dgm:cxn modelId="{9A346D60-FFA3-1C46-9065-66E702F95C8B}" type="presParOf" srcId="{E1942EF9-FEF6-D444-9194-5D8C72E440B2}" destId="{B03AA2AE-BF54-2B44-8B88-3AA3533EA9EB}" srcOrd="1" destOrd="0" presId="urn:microsoft.com/office/officeart/2005/8/layout/vProcess5"/>
    <dgm:cxn modelId="{9A070108-31AF-C64F-805F-89A265C77EEB}" type="presParOf" srcId="{E1942EF9-FEF6-D444-9194-5D8C72E440B2}" destId="{1B2E6BA8-6B90-9846-B079-022D0A158F5C}" srcOrd="2" destOrd="0" presId="urn:microsoft.com/office/officeart/2005/8/layout/vProcess5"/>
    <dgm:cxn modelId="{BEF6AD59-0686-D745-9147-C270F8CD6612}" type="presParOf" srcId="{E1942EF9-FEF6-D444-9194-5D8C72E440B2}" destId="{EB0E96FE-7DA1-074E-ADBB-84B0928CEF47}" srcOrd="3" destOrd="0" presId="urn:microsoft.com/office/officeart/2005/8/layout/vProcess5"/>
    <dgm:cxn modelId="{F550F7C3-2903-A143-BB34-2DB567B6315F}" type="presParOf" srcId="{E1942EF9-FEF6-D444-9194-5D8C72E440B2}" destId="{F9DC43B8-D147-8641-BCA6-85C3611E71EA}" srcOrd="4" destOrd="0" presId="urn:microsoft.com/office/officeart/2005/8/layout/vProcess5"/>
    <dgm:cxn modelId="{BBF096D3-169C-5F42-A4E9-842CB3CFB438}" type="presParOf" srcId="{E1942EF9-FEF6-D444-9194-5D8C72E440B2}" destId="{0806EADF-AAAE-4447-A669-37A6BCAB4C9F}" srcOrd="5" destOrd="0" presId="urn:microsoft.com/office/officeart/2005/8/layout/vProcess5"/>
    <dgm:cxn modelId="{9D0A39D3-F2D0-C141-9657-A4F83D18161B}" type="presParOf" srcId="{E1942EF9-FEF6-D444-9194-5D8C72E440B2}" destId="{DAEB21FB-1B9F-CD4B-9C4D-0EAEFECDD4C8}" srcOrd="6" destOrd="0" presId="urn:microsoft.com/office/officeart/2005/8/layout/vProcess5"/>
    <dgm:cxn modelId="{A66377A0-80BB-F142-A354-222080CE2CFC}" type="presParOf" srcId="{E1942EF9-FEF6-D444-9194-5D8C72E440B2}" destId="{6894E18D-C8BA-BA46-B767-A0AFEC442194}" srcOrd="7" destOrd="0" presId="urn:microsoft.com/office/officeart/2005/8/layout/vProcess5"/>
    <dgm:cxn modelId="{715A5074-3555-8D45-881B-5CBC4C8AC961}" type="presParOf" srcId="{E1942EF9-FEF6-D444-9194-5D8C72E440B2}" destId="{40E38272-FC77-0142-8E57-59C6CD8301C2}" srcOrd="8" destOrd="0" presId="urn:microsoft.com/office/officeart/2005/8/layout/vProcess5"/>
    <dgm:cxn modelId="{A1617076-AD8A-D04E-9243-6AA585669384}" type="presParOf" srcId="{E1942EF9-FEF6-D444-9194-5D8C72E440B2}" destId="{15147256-87D4-CC4A-A179-34E17986B3C5}" srcOrd="9" destOrd="0" presId="urn:microsoft.com/office/officeart/2005/8/layout/vProcess5"/>
    <dgm:cxn modelId="{5377DD5B-3A39-7441-9396-201DBFA635D5}" type="presParOf" srcId="{E1942EF9-FEF6-D444-9194-5D8C72E440B2}" destId="{A85C8254-429B-1E41-AF0D-2318FC395476}" srcOrd="10" destOrd="0" presId="urn:microsoft.com/office/officeart/2005/8/layout/vProcess5"/>
    <dgm:cxn modelId="{7BBE045C-7B89-D84E-9079-F7E5987D6560}" type="presParOf" srcId="{E1942EF9-FEF6-D444-9194-5D8C72E440B2}" destId="{A38BDB2D-93B2-C64B-9B58-03051E2B666E}" srcOrd="11" destOrd="0" presId="urn:microsoft.com/office/officeart/2005/8/layout/vProcess5"/>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74B8A7-852B-204D-AC16-F2748202CF41}"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it-IT"/>
        </a:p>
      </dgm:t>
    </dgm:pt>
    <dgm:pt modelId="{13CB5035-5883-4047-8321-5603421274CD}">
      <dgm:prSet phldrT="[Testo]"/>
      <dgm:spPr>
        <a:solidFill>
          <a:srgbClr val="CCFFCC"/>
        </a:solidFill>
        <a:ln>
          <a:solidFill>
            <a:srgbClr val="008000"/>
          </a:solidFill>
        </a:ln>
      </dgm:spPr>
      <dgm:t>
        <a:bodyPr/>
        <a:lstStyle/>
        <a:p>
          <a:r>
            <a:rPr lang="it-IT" dirty="0" err="1">
              <a:solidFill>
                <a:schemeClr val="tx1"/>
              </a:solidFill>
            </a:rPr>
            <a:t>Surgery</a:t>
          </a:r>
          <a:endParaRPr lang="it-IT" dirty="0">
            <a:solidFill>
              <a:schemeClr val="tx1"/>
            </a:solidFill>
          </a:endParaRPr>
        </a:p>
      </dgm:t>
    </dgm:pt>
    <dgm:pt modelId="{F38BD9C1-1156-CA46-B6F9-88725D4DC21F}" type="parTrans" cxnId="{102550A5-E4C9-6B4B-B07F-EAE8F1AD0424}">
      <dgm:prSet/>
      <dgm:spPr/>
      <dgm:t>
        <a:bodyPr/>
        <a:lstStyle/>
        <a:p>
          <a:endParaRPr lang="it-IT"/>
        </a:p>
      </dgm:t>
    </dgm:pt>
    <dgm:pt modelId="{27845BE7-FFC3-4042-BF61-27AFF63258AB}" type="sibTrans" cxnId="{102550A5-E4C9-6B4B-B07F-EAE8F1AD0424}">
      <dgm:prSet/>
      <dgm:spPr/>
      <dgm:t>
        <a:bodyPr/>
        <a:lstStyle/>
        <a:p>
          <a:endParaRPr lang="it-IT"/>
        </a:p>
      </dgm:t>
    </dgm:pt>
    <dgm:pt modelId="{467BD956-400E-E447-B151-F8C4C5035CDE}">
      <dgm:prSet phldrT="[Testo]"/>
      <dgm:spPr>
        <a:solidFill>
          <a:srgbClr val="FFFF66"/>
        </a:solidFill>
        <a:ln>
          <a:solidFill>
            <a:schemeClr val="accent6">
              <a:lumMod val="40000"/>
              <a:lumOff val="60000"/>
            </a:schemeClr>
          </a:solidFill>
        </a:ln>
      </dgm:spPr>
      <dgm:t>
        <a:bodyPr/>
        <a:lstStyle/>
        <a:p>
          <a:r>
            <a:rPr lang="it-IT" dirty="0">
              <a:solidFill>
                <a:srgbClr val="000000"/>
              </a:solidFill>
            </a:rPr>
            <a:t>Hospital Organization</a:t>
          </a:r>
        </a:p>
      </dgm:t>
    </dgm:pt>
    <dgm:pt modelId="{222C2DC9-101D-DB4F-B350-C1FC6CA85D72}" type="parTrans" cxnId="{99EDA65B-4BA3-E24B-BEB9-189A87802DB5}">
      <dgm:prSet/>
      <dgm:spPr/>
      <dgm:t>
        <a:bodyPr/>
        <a:lstStyle/>
        <a:p>
          <a:endParaRPr lang="it-IT"/>
        </a:p>
      </dgm:t>
    </dgm:pt>
    <dgm:pt modelId="{086DEED2-8A71-5E4B-96BC-4174B112D08E}" type="sibTrans" cxnId="{99EDA65B-4BA3-E24B-BEB9-189A87802DB5}">
      <dgm:prSet/>
      <dgm:spPr/>
      <dgm:t>
        <a:bodyPr/>
        <a:lstStyle/>
        <a:p>
          <a:endParaRPr lang="it-IT"/>
        </a:p>
      </dgm:t>
    </dgm:pt>
    <dgm:pt modelId="{65B0FE43-E59E-8141-A141-E4467EB4E6DA}">
      <dgm:prSet phldrT="[Testo]"/>
      <dgm:spPr>
        <a:solidFill>
          <a:srgbClr val="FF6666"/>
        </a:solidFill>
        <a:ln>
          <a:solidFill>
            <a:srgbClr val="FF0000"/>
          </a:solidFill>
        </a:ln>
      </dgm:spPr>
      <dgm:t>
        <a:bodyPr/>
        <a:lstStyle/>
        <a:p>
          <a:r>
            <a:rPr lang="it-IT" dirty="0" err="1">
              <a:solidFill>
                <a:srgbClr val="000000"/>
              </a:solidFill>
            </a:rPr>
            <a:t>Pathology</a:t>
          </a:r>
          <a:r>
            <a:rPr lang="it-IT" dirty="0">
              <a:solidFill>
                <a:srgbClr val="000000"/>
              </a:solidFill>
            </a:rPr>
            <a:t> </a:t>
          </a:r>
          <a:r>
            <a:rPr lang="it-IT" dirty="0" err="1">
              <a:solidFill>
                <a:srgbClr val="000000"/>
              </a:solidFill>
            </a:rPr>
            <a:t>Department</a:t>
          </a:r>
          <a:endParaRPr lang="it-IT" dirty="0">
            <a:solidFill>
              <a:srgbClr val="000000"/>
            </a:solidFill>
          </a:endParaRPr>
        </a:p>
      </dgm:t>
    </dgm:pt>
    <dgm:pt modelId="{2E6F99D7-A21A-574E-8ECB-C974BF2B4BA0}" type="parTrans" cxnId="{C8196774-6FB1-1D46-B353-207C6A1C66A5}">
      <dgm:prSet/>
      <dgm:spPr/>
      <dgm:t>
        <a:bodyPr/>
        <a:lstStyle/>
        <a:p>
          <a:endParaRPr lang="it-IT"/>
        </a:p>
      </dgm:t>
    </dgm:pt>
    <dgm:pt modelId="{4789B06A-1BA9-0E47-904B-49F3A6016F62}" type="sibTrans" cxnId="{C8196774-6FB1-1D46-B353-207C6A1C66A5}">
      <dgm:prSet/>
      <dgm:spPr/>
      <dgm:t>
        <a:bodyPr/>
        <a:lstStyle/>
        <a:p>
          <a:endParaRPr lang="it-IT"/>
        </a:p>
      </dgm:t>
    </dgm:pt>
    <dgm:pt modelId="{CF184E69-4928-544F-A053-A64DD7DC3481}" type="pres">
      <dgm:prSet presAssocID="{7074B8A7-852B-204D-AC16-F2748202CF41}" presName="Name0" presStyleCnt="0">
        <dgm:presLayoutVars>
          <dgm:dir/>
          <dgm:animLvl val="lvl"/>
          <dgm:resizeHandles val="exact"/>
        </dgm:presLayoutVars>
      </dgm:prSet>
      <dgm:spPr/>
    </dgm:pt>
    <dgm:pt modelId="{8927FBA4-19C0-9D47-BEF9-837D47C53565}" type="pres">
      <dgm:prSet presAssocID="{13CB5035-5883-4047-8321-5603421274CD}" presName="parTxOnly" presStyleLbl="node1" presStyleIdx="0" presStyleCnt="3" custLinFactNeighborX="-29464" custLinFactNeighborY="-1">
        <dgm:presLayoutVars>
          <dgm:chMax val="0"/>
          <dgm:chPref val="0"/>
          <dgm:bulletEnabled val="1"/>
        </dgm:presLayoutVars>
      </dgm:prSet>
      <dgm:spPr/>
    </dgm:pt>
    <dgm:pt modelId="{2C5D8D1A-DD1E-5E4E-9E88-80DDA61E6B67}" type="pres">
      <dgm:prSet presAssocID="{27845BE7-FFC3-4042-BF61-27AFF63258AB}" presName="parTxOnlySpace" presStyleCnt="0"/>
      <dgm:spPr/>
    </dgm:pt>
    <dgm:pt modelId="{0B0ECBE9-F7AC-4E4F-85CA-64EFC7867F16}" type="pres">
      <dgm:prSet presAssocID="{467BD956-400E-E447-B151-F8C4C5035CDE}" presName="parTxOnly" presStyleLbl="node1" presStyleIdx="1" presStyleCnt="3" custLinFactNeighborX="22716" custLinFactNeighborY="2600">
        <dgm:presLayoutVars>
          <dgm:chMax val="0"/>
          <dgm:chPref val="0"/>
          <dgm:bulletEnabled val="1"/>
        </dgm:presLayoutVars>
      </dgm:prSet>
      <dgm:spPr/>
    </dgm:pt>
    <dgm:pt modelId="{AB5A0EE0-FDA4-E14D-9887-1A24A51E83A4}" type="pres">
      <dgm:prSet presAssocID="{086DEED2-8A71-5E4B-96BC-4174B112D08E}" presName="parTxOnlySpace" presStyleCnt="0"/>
      <dgm:spPr/>
    </dgm:pt>
    <dgm:pt modelId="{66F1240F-125F-B149-BD84-771773E181FC}" type="pres">
      <dgm:prSet presAssocID="{65B0FE43-E59E-8141-A141-E4467EB4E6DA}" presName="parTxOnly" presStyleLbl="node1" presStyleIdx="2" presStyleCnt="3">
        <dgm:presLayoutVars>
          <dgm:chMax val="0"/>
          <dgm:chPref val="0"/>
          <dgm:bulletEnabled val="1"/>
        </dgm:presLayoutVars>
      </dgm:prSet>
      <dgm:spPr/>
    </dgm:pt>
  </dgm:ptLst>
  <dgm:cxnLst>
    <dgm:cxn modelId="{99EDA65B-4BA3-E24B-BEB9-189A87802DB5}" srcId="{7074B8A7-852B-204D-AC16-F2748202CF41}" destId="{467BD956-400E-E447-B151-F8C4C5035CDE}" srcOrd="1" destOrd="0" parTransId="{222C2DC9-101D-DB4F-B350-C1FC6CA85D72}" sibTransId="{086DEED2-8A71-5E4B-96BC-4174B112D08E}"/>
    <dgm:cxn modelId="{C8196774-6FB1-1D46-B353-207C6A1C66A5}" srcId="{7074B8A7-852B-204D-AC16-F2748202CF41}" destId="{65B0FE43-E59E-8141-A141-E4467EB4E6DA}" srcOrd="2" destOrd="0" parTransId="{2E6F99D7-A21A-574E-8ECB-C974BF2B4BA0}" sibTransId="{4789B06A-1BA9-0E47-904B-49F3A6016F62}"/>
    <dgm:cxn modelId="{05D1AE5A-517F-1A4C-8579-B6D421A37685}" type="presOf" srcId="{65B0FE43-E59E-8141-A141-E4467EB4E6DA}" destId="{66F1240F-125F-B149-BD84-771773E181FC}" srcOrd="0" destOrd="0" presId="urn:microsoft.com/office/officeart/2005/8/layout/chevron1"/>
    <dgm:cxn modelId="{2E00F480-3107-CE45-92B3-5D48728EEC11}" type="presOf" srcId="{7074B8A7-852B-204D-AC16-F2748202CF41}" destId="{CF184E69-4928-544F-A053-A64DD7DC3481}" srcOrd="0" destOrd="0" presId="urn:microsoft.com/office/officeart/2005/8/layout/chevron1"/>
    <dgm:cxn modelId="{102550A5-E4C9-6B4B-B07F-EAE8F1AD0424}" srcId="{7074B8A7-852B-204D-AC16-F2748202CF41}" destId="{13CB5035-5883-4047-8321-5603421274CD}" srcOrd="0" destOrd="0" parTransId="{F38BD9C1-1156-CA46-B6F9-88725D4DC21F}" sibTransId="{27845BE7-FFC3-4042-BF61-27AFF63258AB}"/>
    <dgm:cxn modelId="{C4E431FB-68D8-A14F-AE58-32FBFB5319BE}" type="presOf" srcId="{13CB5035-5883-4047-8321-5603421274CD}" destId="{8927FBA4-19C0-9D47-BEF9-837D47C53565}" srcOrd="0" destOrd="0" presId="urn:microsoft.com/office/officeart/2005/8/layout/chevron1"/>
    <dgm:cxn modelId="{58518EFD-BD64-B14C-8E8B-74B12189C40A}" type="presOf" srcId="{467BD956-400E-E447-B151-F8C4C5035CDE}" destId="{0B0ECBE9-F7AC-4E4F-85CA-64EFC7867F16}" srcOrd="0" destOrd="0" presId="urn:microsoft.com/office/officeart/2005/8/layout/chevron1"/>
    <dgm:cxn modelId="{56691D81-E10B-3147-B0D2-6843A295F02D}" type="presParOf" srcId="{CF184E69-4928-544F-A053-A64DD7DC3481}" destId="{8927FBA4-19C0-9D47-BEF9-837D47C53565}" srcOrd="0" destOrd="0" presId="urn:microsoft.com/office/officeart/2005/8/layout/chevron1"/>
    <dgm:cxn modelId="{FF11F6CF-18D7-794F-A140-7D7020A887E5}" type="presParOf" srcId="{CF184E69-4928-544F-A053-A64DD7DC3481}" destId="{2C5D8D1A-DD1E-5E4E-9E88-80DDA61E6B67}" srcOrd="1" destOrd="0" presId="urn:microsoft.com/office/officeart/2005/8/layout/chevron1"/>
    <dgm:cxn modelId="{6A059730-101A-584B-B878-87D0040B08E4}" type="presParOf" srcId="{CF184E69-4928-544F-A053-A64DD7DC3481}" destId="{0B0ECBE9-F7AC-4E4F-85CA-64EFC7867F16}" srcOrd="2" destOrd="0" presId="urn:microsoft.com/office/officeart/2005/8/layout/chevron1"/>
    <dgm:cxn modelId="{7F6C55C4-15ED-754E-A4B2-3E1179B27A87}" type="presParOf" srcId="{CF184E69-4928-544F-A053-A64DD7DC3481}" destId="{AB5A0EE0-FDA4-E14D-9887-1A24A51E83A4}" srcOrd="3" destOrd="0" presId="urn:microsoft.com/office/officeart/2005/8/layout/chevron1"/>
    <dgm:cxn modelId="{8A7AFC72-8AAC-D649-9B53-4844438C62A2}" type="presParOf" srcId="{CF184E69-4928-544F-A053-A64DD7DC3481}" destId="{66F1240F-125F-B149-BD84-771773E181F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39FD61-3DC2-164A-B9CF-0BD6521DB0F9}"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it-IT"/>
        </a:p>
      </dgm:t>
    </dgm:pt>
    <dgm:pt modelId="{9DCF8D06-84C4-6342-96A4-4EE47AD76B67}">
      <dgm:prSet phldrT="[Testo]"/>
      <dgm:spPr>
        <a:solidFill>
          <a:srgbClr val="FF6666"/>
        </a:solidFill>
        <a:ln>
          <a:solidFill>
            <a:srgbClr val="FF0000"/>
          </a:solidFill>
        </a:ln>
      </dgm:spPr>
      <dgm:t>
        <a:bodyPr/>
        <a:lstStyle/>
        <a:p>
          <a:r>
            <a:rPr lang="it-IT" dirty="0">
              <a:solidFill>
                <a:srgbClr val="000000"/>
              </a:solidFill>
            </a:rPr>
            <a:t>3. </a:t>
          </a:r>
          <a:r>
            <a:rPr lang="it-IT" dirty="0" err="1">
              <a:solidFill>
                <a:srgbClr val="000000"/>
              </a:solidFill>
            </a:rPr>
            <a:t>Grossing</a:t>
          </a:r>
          <a:r>
            <a:rPr lang="it-IT" dirty="0">
              <a:solidFill>
                <a:srgbClr val="000000"/>
              </a:solidFill>
            </a:rPr>
            <a:t> </a:t>
          </a:r>
        </a:p>
      </dgm:t>
    </dgm:pt>
    <dgm:pt modelId="{F9D2231E-E518-0443-AE51-56800BC577B2}" type="parTrans" cxnId="{FDC087F5-ACA7-7C4E-B171-6E37123A45E3}">
      <dgm:prSet/>
      <dgm:spPr/>
      <dgm:t>
        <a:bodyPr/>
        <a:lstStyle/>
        <a:p>
          <a:endParaRPr lang="it-IT"/>
        </a:p>
      </dgm:t>
    </dgm:pt>
    <dgm:pt modelId="{72565111-0261-EC44-9AFB-AA2EAA5C9AC9}" type="sibTrans" cxnId="{FDC087F5-ACA7-7C4E-B171-6E37123A45E3}">
      <dgm:prSet/>
      <dgm:spPr>
        <a:solidFill>
          <a:schemeClr val="accent2">
            <a:lumMod val="20000"/>
            <a:lumOff val="80000"/>
            <a:alpha val="90000"/>
          </a:schemeClr>
        </a:solidFill>
        <a:ln>
          <a:solidFill>
            <a:srgbClr val="FF0000">
              <a:alpha val="90000"/>
            </a:srgbClr>
          </a:solidFill>
        </a:ln>
      </dgm:spPr>
      <dgm:t>
        <a:bodyPr/>
        <a:lstStyle/>
        <a:p>
          <a:endParaRPr lang="it-IT"/>
        </a:p>
      </dgm:t>
    </dgm:pt>
    <dgm:pt modelId="{0E9C2F96-44F2-084F-A565-0F595D3FB254}">
      <dgm:prSet phldrT="[Testo]"/>
      <dgm:spPr>
        <a:solidFill>
          <a:srgbClr val="FF6666"/>
        </a:solidFill>
        <a:ln>
          <a:solidFill>
            <a:srgbClr val="FF0000"/>
          </a:solidFill>
        </a:ln>
      </dgm:spPr>
      <dgm:t>
        <a:bodyPr/>
        <a:lstStyle/>
        <a:p>
          <a:r>
            <a:rPr lang="it-IT" dirty="0">
              <a:solidFill>
                <a:srgbClr val="000000"/>
              </a:solidFill>
            </a:rPr>
            <a:t>4. </a:t>
          </a:r>
          <a:r>
            <a:rPr lang="it-IT" dirty="0" err="1">
              <a:solidFill>
                <a:srgbClr val="000000"/>
              </a:solidFill>
            </a:rPr>
            <a:t>Fixation</a:t>
          </a:r>
          <a:r>
            <a:rPr lang="it-IT" dirty="0">
              <a:solidFill>
                <a:srgbClr val="000000"/>
              </a:solidFill>
            </a:rPr>
            <a:t> </a:t>
          </a:r>
        </a:p>
      </dgm:t>
    </dgm:pt>
    <dgm:pt modelId="{D2C17D32-F4F1-4444-99F5-FDF9C00ADDEB}" type="parTrans" cxnId="{B3AA0097-A3FA-F045-A7B2-D91C6FC5E10F}">
      <dgm:prSet/>
      <dgm:spPr/>
      <dgm:t>
        <a:bodyPr/>
        <a:lstStyle/>
        <a:p>
          <a:endParaRPr lang="it-IT"/>
        </a:p>
      </dgm:t>
    </dgm:pt>
    <dgm:pt modelId="{08567CFD-C865-6D43-AF24-B18D2B8959A2}" type="sibTrans" cxnId="{B3AA0097-A3FA-F045-A7B2-D91C6FC5E10F}">
      <dgm:prSet/>
      <dgm:spPr>
        <a:solidFill>
          <a:srgbClr val="F2DCDB">
            <a:alpha val="90000"/>
          </a:srgbClr>
        </a:solidFill>
        <a:ln>
          <a:solidFill>
            <a:srgbClr val="FF0000">
              <a:alpha val="90000"/>
            </a:srgbClr>
          </a:solidFill>
        </a:ln>
      </dgm:spPr>
      <dgm:t>
        <a:bodyPr/>
        <a:lstStyle/>
        <a:p>
          <a:endParaRPr lang="it-IT"/>
        </a:p>
      </dgm:t>
    </dgm:pt>
    <dgm:pt modelId="{1228F965-5C46-D347-86F5-5A362433CFEF}">
      <dgm:prSet phldrT="[Testo]"/>
      <dgm:spPr>
        <a:solidFill>
          <a:srgbClr val="FF6666"/>
        </a:solidFill>
        <a:ln>
          <a:solidFill>
            <a:srgbClr val="FF0000"/>
          </a:solidFill>
        </a:ln>
      </dgm:spPr>
      <dgm:t>
        <a:bodyPr/>
        <a:lstStyle/>
        <a:p>
          <a:r>
            <a:rPr lang="it-IT" dirty="0">
              <a:solidFill>
                <a:srgbClr val="000000"/>
              </a:solidFill>
            </a:rPr>
            <a:t>5. </a:t>
          </a:r>
          <a:r>
            <a:rPr lang="it-IT" dirty="0" err="1">
              <a:solidFill>
                <a:srgbClr val="000000"/>
              </a:solidFill>
            </a:rPr>
            <a:t>Embedding</a:t>
          </a:r>
          <a:endParaRPr lang="it-IT" dirty="0">
            <a:solidFill>
              <a:srgbClr val="000000"/>
            </a:solidFill>
          </a:endParaRPr>
        </a:p>
      </dgm:t>
    </dgm:pt>
    <dgm:pt modelId="{A80C9418-5E62-D94F-BEED-98E660122E5D}" type="parTrans" cxnId="{873EE5E1-DE00-CB42-996D-761F2F13012B}">
      <dgm:prSet/>
      <dgm:spPr/>
      <dgm:t>
        <a:bodyPr/>
        <a:lstStyle/>
        <a:p>
          <a:endParaRPr lang="it-IT"/>
        </a:p>
      </dgm:t>
    </dgm:pt>
    <dgm:pt modelId="{C542A359-39D3-144E-BA1C-9906F02E4BEC}" type="sibTrans" cxnId="{873EE5E1-DE00-CB42-996D-761F2F13012B}">
      <dgm:prSet/>
      <dgm:spPr>
        <a:solidFill>
          <a:srgbClr val="F2DCDB">
            <a:alpha val="90000"/>
          </a:srgbClr>
        </a:solidFill>
        <a:ln>
          <a:solidFill>
            <a:srgbClr val="FF0000">
              <a:alpha val="90000"/>
            </a:srgbClr>
          </a:solidFill>
        </a:ln>
      </dgm:spPr>
      <dgm:t>
        <a:bodyPr/>
        <a:lstStyle/>
        <a:p>
          <a:endParaRPr lang="it-IT"/>
        </a:p>
      </dgm:t>
    </dgm:pt>
    <dgm:pt modelId="{36C4E9F5-0114-FF45-8787-0C8C56285343}">
      <dgm:prSet>
        <dgm:style>
          <a:lnRef idx="1">
            <a:schemeClr val="accent2"/>
          </a:lnRef>
          <a:fillRef idx="2">
            <a:schemeClr val="accent2"/>
          </a:fillRef>
          <a:effectRef idx="1">
            <a:schemeClr val="accent2"/>
          </a:effectRef>
          <a:fontRef idx="minor">
            <a:schemeClr val="dk1"/>
          </a:fontRef>
        </dgm:style>
      </dgm:prSet>
      <dgm:spPr>
        <a:gradFill rotWithShape="0">
          <a:gsLst>
            <a:gs pos="0">
              <a:srgbClr val="FF6661"/>
            </a:gs>
            <a:gs pos="35000">
              <a:srgbClr val="F2BAC4"/>
            </a:gs>
            <a:gs pos="100000">
              <a:schemeClr val="accent5">
                <a:lumMod val="40000"/>
                <a:lumOff val="60000"/>
              </a:schemeClr>
            </a:gs>
          </a:gsLst>
        </a:gradFill>
        <a:ln>
          <a:solidFill>
            <a:srgbClr val="FF6661"/>
          </a:solidFill>
        </a:ln>
      </dgm:spPr>
      <dgm:t>
        <a:bodyPr/>
        <a:lstStyle/>
        <a:p>
          <a:r>
            <a:rPr lang="it-IT" dirty="0">
              <a:solidFill>
                <a:srgbClr val="000000"/>
              </a:solidFill>
            </a:rPr>
            <a:t>6. Archive</a:t>
          </a:r>
        </a:p>
      </dgm:t>
    </dgm:pt>
    <dgm:pt modelId="{E1A7B347-F0B9-F84E-9AF7-E7A5E8231B74}" type="parTrans" cxnId="{58677115-10F6-2C48-82D9-156AA4B97974}">
      <dgm:prSet/>
      <dgm:spPr/>
      <dgm:t>
        <a:bodyPr/>
        <a:lstStyle/>
        <a:p>
          <a:endParaRPr lang="it-IT"/>
        </a:p>
      </dgm:t>
    </dgm:pt>
    <dgm:pt modelId="{E3854FF5-F9AA-0742-A93E-52DAB2A0AC35}" type="sibTrans" cxnId="{58677115-10F6-2C48-82D9-156AA4B97974}">
      <dgm:prSet/>
      <dgm:spPr/>
      <dgm:t>
        <a:bodyPr/>
        <a:lstStyle/>
        <a:p>
          <a:endParaRPr lang="it-IT"/>
        </a:p>
      </dgm:t>
    </dgm:pt>
    <dgm:pt modelId="{E1942EF9-FEF6-D444-9194-5D8C72E440B2}" type="pres">
      <dgm:prSet presAssocID="{9639FD61-3DC2-164A-B9CF-0BD6521DB0F9}" presName="outerComposite" presStyleCnt="0">
        <dgm:presLayoutVars>
          <dgm:chMax val="5"/>
          <dgm:dir/>
          <dgm:resizeHandles val="exact"/>
        </dgm:presLayoutVars>
      </dgm:prSet>
      <dgm:spPr/>
    </dgm:pt>
    <dgm:pt modelId="{1781C193-DB57-ED48-B4AF-48D30E5BDAD1}" type="pres">
      <dgm:prSet presAssocID="{9639FD61-3DC2-164A-B9CF-0BD6521DB0F9}" presName="dummyMaxCanvas" presStyleCnt="0">
        <dgm:presLayoutVars/>
      </dgm:prSet>
      <dgm:spPr/>
    </dgm:pt>
    <dgm:pt modelId="{B03AA2AE-BF54-2B44-8B88-3AA3533EA9EB}" type="pres">
      <dgm:prSet presAssocID="{9639FD61-3DC2-164A-B9CF-0BD6521DB0F9}" presName="FourNodes_1" presStyleLbl="node1" presStyleIdx="0" presStyleCnt="4" custLinFactNeighborY="7610">
        <dgm:presLayoutVars>
          <dgm:bulletEnabled val="1"/>
        </dgm:presLayoutVars>
      </dgm:prSet>
      <dgm:spPr/>
    </dgm:pt>
    <dgm:pt modelId="{1B2E6BA8-6B90-9846-B079-022D0A158F5C}" type="pres">
      <dgm:prSet presAssocID="{9639FD61-3DC2-164A-B9CF-0BD6521DB0F9}" presName="FourNodes_2" presStyleLbl="node1" presStyleIdx="1" presStyleCnt="4">
        <dgm:presLayoutVars>
          <dgm:bulletEnabled val="1"/>
        </dgm:presLayoutVars>
      </dgm:prSet>
      <dgm:spPr/>
    </dgm:pt>
    <dgm:pt modelId="{EB0E96FE-7DA1-074E-ADBB-84B0928CEF47}" type="pres">
      <dgm:prSet presAssocID="{9639FD61-3DC2-164A-B9CF-0BD6521DB0F9}" presName="FourNodes_3" presStyleLbl="node1" presStyleIdx="2" presStyleCnt="4">
        <dgm:presLayoutVars>
          <dgm:bulletEnabled val="1"/>
        </dgm:presLayoutVars>
      </dgm:prSet>
      <dgm:spPr/>
    </dgm:pt>
    <dgm:pt modelId="{F9DC43B8-D147-8641-BCA6-85C3611E71EA}" type="pres">
      <dgm:prSet presAssocID="{9639FD61-3DC2-164A-B9CF-0BD6521DB0F9}" presName="FourNodes_4" presStyleLbl="node1" presStyleIdx="3" presStyleCnt="4">
        <dgm:presLayoutVars>
          <dgm:bulletEnabled val="1"/>
        </dgm:presLayoutVars>
      </dgm:prSet>
      <dgm:spPr/>
    </dgm:pt>
    <dgm:pt modelId="{0806EADF-AAAE-4447-A669-37A6BCAB4C9F}" type="pres">
      <dgm:prSet presAssocID="{9639FD61-3DC2-164A-B9CF-0BD6521DB0F9}" presName="FourConn_1-2" presStyleLbl="fgAccFollowNode1" presStyleIdx="0" presStyleCnt="3">
        <dgm:presLayoutVars>
          <dgm:bulletEnabled val="1"/>
        </dgm:presLayoutVars>
      </dgm:prSet>
      <dgm:spPr/>
    </dgm:pt>
    <dgm:pt modelId="{DAEB21FB-1B9F-CD4B-9C4D-0EAEFECDD4C8}" type="pres">
      <dgm:prSet presAssocID="{9639FD61-3DC2-164A-B9CF-0BD6521DB0F9}" presName="FourConn_2-3" presStyleLbl="fgAccFollowNode1" presStyleIdx="1" presStyleCnt="3">
        <dgm:presLayoutVars>
          <dgm:bulletEnabled val="1"/>
        </dgm:presLayoutVars>
      </dgm:prSet>
      <dgm:spPr/>
    </dgm:pt>
    <dgm:pt modelId="{6894E18D-C8BA-BA46-B767-A0AFEC442194}" type="pres">
      <dgm:prSet presAssocID="{9639FD61-3DC2-164A-B9CF-0BD6521DB0F9}" presName="FourConn_3-4" presStyleLbl="fgAccFollowNode1" presStyleIdx="2" presStyleCnt="3">
        <dgm:presLayoutVars>
          <dgm:bulletEnabled val="1"/>
        </dgm:presLayoutVars>
      </dgm:prSet>
      <dgm:spPr/>
    </dgm:pt>
    <dgm:pt modelId="{40E38272-FC77-0142-8E57-59C6CD8301C2}" type="pres">
      <dgm:prSet presAssocID="{9639FD61-3DC2-164A-B9CF-0BD6521DB0F9}" presName="FourNodes_1_text" presStyleLbl="node1" presStyleIdx="3" presStyleCnt="4">
        <dgm:presLayoutVars>
          <dgm:bulletEnabled val="1"/>
        </dgm:presLayoutVars>
      </dgm:prSet>
      <dgm:spPr/>
    </dgm:pt>
    <dgm:pt modelId="{15147256-87D4-CC4A-A179-34E17986B3C5}" type="pres">
      <dgm:prSet presAssocID="{9639FD61-3DC2-164A-B9CF-0BD6521DB0F9}" presName="FourNodes_2_text" presStyleLbl="node1" presStyleIdx="3" presStyleCnt="4">
        <dgm:presLayoutVars>
          <dgm:bulletEnabled val="1"/>
        </dgm:presLayoutVars>
      </dgm:prSet>
      <dgm:spPr/>
    </dgm:pt>
    <dgm:pt modelId="{A85C8254-429B-1E41-AF0D-2318FC395476}" type="pres">
      <dgm:prSet presAssocID="{9639FD61-3DC2-164A-B9CF-0BD6521DB0F9}" presName="FourNodes_3_text" presStyleLbl="node1" presStyleIdx="3" presStyleCnt="4">
        <dgm:presLayoutVars>
          <dgm:bulletEnabled val="1"/>
        </dgm:presLayoutVars>
      </dgm:prSet>
      <dgm:spPr/>
    </dgm:pt>
    <dgm:pt modelId="{A38BDB2D-93B2-C64B-9B58-03051E2B666E}" type="pres">
      <dgm:prSet presAssocID="{9639FD61-3DC2-164A-B9CF-0BD6521DB0F9}" presName="FourNodes_4_text" presStyleLbl="node1" presStyleIdx="3" presStyleCnt="4">
        <dgm:presLayoutVars>
          <dgm:bulletEnabled val="1"/>
        </dgm:presLayoutVars>
      </dgm:prSet>
      <dgm:spPr/>
    </dgm:pt>
  </dgm:ptLst>
  <dgm:cxnLst>
    <dgm:cxn modelId="{58677115-10F6-2C48-82D9-156AA4B97974}" srcId="{9639FD61-3DC2-164A-B9CF-0BD6521DB0F9}" destId="{36C4E9F5-0114-FF45-8787-0C8C56285343}" srcOrd="3" destOrd="0" parTransId="{E1A7B347-F0B9-F84E-9AF7-E7A5E8231B74}" sibTransId="{E3854FF5-F9AA-0742-A93E-52DAB2A0AC35}"/>
    <dgm:cxn modelId="{9359681D-5C7D-2D48-AF62-0C5DADBFA9DF}" type="presOf" srcId="{08567CFD-C865-6D43-AF24-B18D2B8959A2}" destId="{DAEB21FB-1B9F-CD4B-9C4D-0EAEFECDD4C8}" srcOrd="0" destOrd="0" presId="urn:microsoft.com/office/officeart/2005/8/layout/vProcess5"/>
    <dgm:cxn modelId="{68FB8A22-24A4-AE4D-A6F1-D0BA0A71EBE9}" type="presOf" srcId="{36C4E9F5-0114-FF45-8787-0C8C56285343}" destId="{F9DC43B8-D147-8641-BCA6-85C3611E71EA}" srcOrd="0" destOrd="0" presId="urn:microsoft.com/office/officeart/2005/8/layout/vProcess5"/>
    <dgm:cxn modelId="{B530433A-35C7-F748-AB8B-034C8EBF5A65}" type="presOf" srcId="{9DCF8D06-84C4-6342-96A4-4EE47AD76B67}" destId="{B03AA2AE-BF54-2B44-8B88-3AA3533EA9EB}" srcOrd="0" destOrd="0" presId="urn:microsoft.com/office/officeart/2005/8/layout/vProcess5"/>
    <dgm:cxn modelId="{529DB45D-D3EC-C544-805B-767EEF28CEE1}" type="presOf" srcId="{0E9C2F96-44F2-084F-A565-0F595D3FB254}" destId="{1B2E6BA8-6B90-9846-B079-022D0A158F5C}" srcOrd="0" destOrd="0" presId="urn:microsoft.com/office/officeart/2005/8/layout/vProcess5"/>
    <dgm:cxn modelId="{C2BE9066-362C-D245-944A-57A4E739797F}" type="presOf" srcId="{72565111-0261-EC44-9AFB-AA2EAA5C9AC9}" destId="{0806EADF-AAAE-4447-A669-37A6BCAB4C9F}" srcOrd="0" destOrd="0" presId="urn:microsoft.com/office/officeart/2005/8/layout/vProcess5"/>
    <dgm:cxn modelId="{FA27A969-B087-3B43-8C8C-00FE8737FE21}" type="presOf" srcId="{0E9C2F96-44F2-084F-A565-0F595D3FB254}" destId="{15147256-87D4-CC4A-A179-34E17986B3C5}" srcOrd="1" destOrd="0" presId="urn:microsoft.com/office/officeart/2005/8/layout/vProcess5"/>
    <dgm:cxn modelId="{06AB117A-F8E7-F742-906A-24F14ACC18DC}" type="presOf" srcId="{1228F965-5C46-D347-86F5-5A362433CFEF}" destId="{A85C8254-429B-1E41-AF0D-2318FC395476}" srcOrd="1" destOrd="0" presId="urn:microsoft.com/office/officeart/2005/8/layout/vProcess5"/>
    <dgm:cxn modelId="{C96E1F93-00DA-9345-A93D-AF2AE0FA6964}" type="presOf" srcId="{9DCF8D06-84C4-6342-96A4-4EE47AD76B67}" destId="{40E38272-FC77-0142-8E57-59C6CD8301C2}" srcOrd="1" destOrd="0" presId="urn:microsoft.com/office/officeart/2005/8/layout/vProcess5"/>
    <dgm:cxn modelId="{B3AA0097-A3FA-F045-A7B2-D91C6FC5E10F}" srcId="{9639FD61-3DC2-164A-B9CF-0BD6521DB0F9}" destId="{0E9C2F96-44F2-084F-A565-0F595D3FB254}" srcOrd="1" destOrd="0" parTransId="{D2C17D32-F4F1-4444-99F5-FDF9C00ADDEB}" sibTransId="{08567CFD-C865-6D43-AF24-B18D2B8959A2}"/>
    <dgm:cxn modelId="{DC885DA4-7DA9-3E48-88C1-A7F814361073}" type="presOf" srcId="{1228F965-5C46-D347-86F5-5A362433CFEF}" destId="{EB0E96FE-7DA1-074E-ADBB-84B0928CEF47}" srcOrd="0" destOrd="0" presId="urn:microsoft.com/office/officeart/2005/8/layout/vProcess5"/>
    <dgm:cxn modelId="{F0AE29B7-256F-544F-9FB0-F2EB76A89A9F}" type="presOf" srcId="{36C4E9F5-0114-FF45-8787-0C8C56285343}" destId="{A38BDB2D-93B2-C64B-9B58-03051E2B666E}" srcOrd="1" destOrd="0" presId="urn:microsoft.com/office/officeart/2005/8/layout/vProcess5"/>
    <dgm:cxn modelId="{873EE5E1-DE00-CB42-996D-761F2F13012B}" srcId="{9639FD61-3DC2-164A-B9CF-0BD6521DB0F9}" destId="{1228F965-5C46-D347-86F5-5A362433CFEF}" srcOrd="2" destOrd="0" parTransId="{A80C9418-5E62-D94F-BEED-98E660122E5D}" sibTransId="{C542A359-39D3-144E-BA1C-9906F02E4BEC}"/>
    <dgm:cxn modelId="{42C28FE6-A184-9D43-86D9-F2410A754160}" type="presOf" srcId="{C542A359-39D3-144E-BA1C-9906F02E4BEC}" destId="{6894E18D-C8BA-BA46-B767-A0AFEC442194}" srcOrd="0" destOrd="0" presId="urn:microsoft.com/office/officeart/2005/8/layout/vProcess5"/>
    <dgm:cxn modelId="{3F2C37E7-69A3-F44B-B6D1-AD30A8597F39}" type="presOf" srcId="{9639FD61-3DC2-164A-B9CF-0BD6521DB0F9}" destId="{E1942EF9-FEF6-D444-9194-5D8C72E440B2}" srcOrd="0" destOrd="0" presId="urn:microsoft.com/office/officeart/2005/8/layout/vProcess5"/>
    <dgm:cxn modelId="{FDC087F5-ACA7-7C4E-B171-6E37123A45E3}" srcId="{9639FD61-3DC2-164A-B9CF-0BD6521DB0F9}" destId="{9DCF8D06-84C4-6342-96A4-4EE47AD76B67}" srcOrd="0" destOrd="0" parTransId="{F9D2231E-E518-0443-AE51-56800BC577B2}" sibTransId="{72565111-0261-EC44-9AFB-AA2EAA5C9AC9}"/>
    <dgm:cxn modelId="{13398F39-1078-1443-9F7D-765FABBFE3B5}" type="presParOf" srcId="{E1942EF9-FEF6-D444-9194-5D8C72E440B2}" destId="{1781C193-DB57-ED48-B4AF-48D30E5BDAD1}" srcOrd="0" destOrd="0" presId="urn:microsoft.com/office/officeart/2005/8/layout/vProcess5"/>
    <dgm:cxn modelId="{9A346D60-FFA3-1C46-9065-66E702F95C8B}" type="presParOf" srcId="{E1942EF9-FEF6-D444-9194-5D8C72E440B2}" destId="{B03AA2AE-BF54-2B44-8B88-3AA3533EA9EB}" srcOrd="1" destOrd="0" presId="urn:microsoft.com/office/officeart/2005/8/layout/vProcess5"/>
    <dgm:cxn modelId="{9A070108-31AF-C64F-805F-89A265C77EEB}" type="presParOf" srcId="{E1942EF9-FEF6-D444-9194-5D8C72E440B2}" destId="{1B2E6BA8-6B90-9846-B079-022D0A158F5C}" srcOrd="2" destOrd="0" presId="urn:microsoft.com/office/officeart/2005/8/layout/vProcess5"/>
    <dgm:cxn modelId="{BEF6AD59-0686-D745-9147-C270F8CD6612}" type="presParOf" srcId="{E1942EF9-FEF6-D444-9194-5D8C72E440B2}" destId="{EB0E96FE-7DA1-074E-ADBB-84B0928CEF47}" srcOrd="3" destOrd="0" presId="urn:microsoft.com/office/officeart/2005/8/layout/vProcess5"/>
    <dgm:cxn modelId="{F550F7C3-2903-A143-BB34-2DB567B6315F}" type="presParOf" srcId="{E1942EF9-FEF6-D444-9194-5D8C72E440B2}" destId="{F9DC43B8-D147-8641-BCA6-85C3611E71EA}" srcOrd="4" destOrd="0" presId="urn:microsoft.com/office/officeart/2005/8/layout/vProcess5"/>
    <dgm:cxn modelId="{BBF096D3-169C-5F42-A4E9-842CB3CFB438}" type="presParOf" srcId="{E1942EF9-FEF6-D444-9194-5D8C72E440B2}" destId="{0806EADF-AAAE-4447-A669-37A6BCAB4C9F}" srcOrd="5" destOrd="0" presId="urn:microsoft.com/office/officeart/2005/8/layout/vProcess5"/>
    <dgm:cxn modelId="{9D0A39D3-F2D0-C141-9657-A4F83D18161B}" type="presParOf" srcId="{E1942EF9-FEF6-D444-9194-5D8C72E440B2}" destId="{DAEB21FB-1B9F-CD4B-9C4D-0EAEFECDD4C8}" srcOrd="6" destOrd="0" presId="urn:microsoft.com/office/officeart/2005/8/layout/vProcess5"/>
    <dgm:cxn modelId="{A66377A0-80BB-F142-A354-222080CE2CFC}" type="presParOf" srcId="{E1942EF9-FEF6-D444-9194-5D8C72E440B2}" destId="{6894E18D-C8BA-BA46-B767-A0AFEC442194}" srcOrd="7" destOrd="0" presId="urn:microsoft.com/office/officeart/2005/8/layout/vProcess5"/>
    <dgm:cxn modelId="{715A5074-3555-8D45-881B-5CBC4C8AC961}" type="presParOf" srcId="{E1942EF9-FEF6-D444-9194-5D8C72E440B2}" destId="{40E38272-FC77-0142-8E57-59C6CD8301C2}" srcOrd="8" destOrd="0" presId="urn:microsoft.com/office/officeart/2005/8/layout/vProcess5"/>
    <dgm:cxn modelId="{A1617076-AD8A-D04E-9243-6AA585669384}" type="presParOf" srcId="{E1942EF9-FEF6-D444-9194-5D8C72E440B2}" destId="{15147256-87D4-CC4A-A179-34E17986B3C5}" srcOrd="9" destOrd="0" presId="urn:microsoft.com/office/officeart/2005/8/layout/vProcess5"/>
    <dgm:cxn modelId="{5377DD5B-3A39-7441-9396-201DBFA635D5}" type="presParOf" srcId="{E1942EF9-FEF6-D444-9194-5D8C72E440B2}" destId="{A85C8254-429B-1E41-AF0D-2318FC395476}" srcOrd="10" destOrd="0" presId="urn:microsoft.com/office/officeart/2005/8/layout/vProcess5"/>
    <dgm:cxn modelId="{7BBE045C-7B89-D84E-9079-F7E5987D6560}" type="presParOf" srcId="{E1942EF9-FEF6-D444-9194-5D8C72E440B2}" destId="{A38BDB2D-93B2-C64B-9B58-03051E2B666E}" srcOrd="11" destOrd="0" presId="urn:microsoft.com/office/officeart/2005/8/layout/vProcess5"/>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F2CDA-5A87-C543-91BD-C80635589A92}">
      <dsp:nvSpPr>
        <dsp:cNvPr id="0" name=""/>
        <dsp:cNvSpPr/>
      </dsp:nvSpPr>
      <dsp:spPr>
        <a:xfrm>
          <a:off x="7894" y="1864579"/>
          <a:ext cx="2247893" cy="2247893"/>
        </a:xfrm>
        <a:prstGeom prst="ellipse">
          <a:avLst/>
        </a:prstGeom>
        <a:gradFill rotWithShape="0">
          <a:gsLst>
            <a:gs pos="0">
              <a:schemeClr val="accent5">
                <a:hueOff val="0"/>
                <a:satOff val="0"/>
                <a:lumOff val="0"/>
                <a:alphaOff val="0"/>
                <a:tint val="100000"/>
                <a:shade val="100000"/>
                <a:satMod val="129999"/>
              </a:schemeClr>
            </a:gs>
            <a:gs pos="100000">
              <a:schemeClr val="accent5">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b="1" kern="1200" dirty="0" err="1">
              <a:solidFill>
                <a:srgbClr val="002060"/>
              </a:solidFill>
            </a:rPr>
            <a:t>Enzymatic</a:t>
          </a:r>
          <a:endParaRPr lang="it-IT" sz="2400" b="1" kern="1200" dirty="0">
            <a:solidFill>
              <a:srgbClr val="002060"/>
            </a:solidFill>
          </a:endParaRPr>
        </a:p>
      </dsp:txBody>
      <dsp:txXfrm>
        <a:off x="337090" y="2193775"/>
        <a:ext cx="1589501" cy="1589501"/>
      </dsp:txXfrm>
    </dsp:sp>
    <dsp:sp modelId="{FF98CD49-1931-5748-96B4-6F4FB4A36600}">
      <dsp:nvSpPr>
        <dsp:cNvPr id="0" name=""/>
        <dsp:cNvSpPr/>
      </dsp:nvSpPr>
      <dsp:spPr>
        <a:xfrm>
          <a:off x="2438317" y="2336637"/>
          <a:ext cx="1303778" cy="1303778"/>
        </a:xfrm>
        <a:prstGeom prst="mathPlus">
          <a:avLst/>
        </a:prstGeom>
        <a:gradFill rotWithShape="0">
          <a:gsLst>
            <a:gs pos="0">
              <a:schemeClr val="accent5">
                <a:hueOff val="0"/>
                <a:satOff val="0"/>
                <a:lumOff val="0"/>
                <a:alphaOff val="0"/>
                <a:tint val="100000"/>
                <a:shade val="100000"/>
                <a:satMod val="129999"/>
              </a:schemeClr>
            </a:gs>
            <a:gs pos="100000">
              <a:schemeClr val="accent5">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it-IT" sz="2300" kern="1200"/>
        </a:p>
      </dsp:txBody>
      <dsp:txXfrm>
        <a:off x="2611133" y="2835202"/>
        <a:ext cx="958146" cy="306648"/>
      </dsp:txXfrm>
    </dsp:sp>
    <dsp:sp modelId="{A7CC9707-5B14-EC45-B19D-6B569746B5E5}">
      <dsp:nvSpPr>
        <dsp:cNvPr id="0" name=""/>
        <dsp:cNvSpPr/>
      </dsp:nvSpPr>
      <dsp:spPr>
        <a:xfrm>
          <a:off x="3924625" y="1864579"/>
          <a:ext cx="2247893" cy="2247893"/>
        </a:xfrm>
        <a:prstGeom prst="ellipse">
          <a:avLst/>
        </a:prstGeom>
        <a:gradFill rotWithShape="0">
          <a:gsLst>
            <a:gs pos="0">
              <a:schemeClr val="accent5">
                <a:hueOff val="4911919"/>
                <a:satOff val="-10656"/>
                <a:lumOff val="-2091"/>
                <a:alphaOff val="0"/>
                <a:tint val="100000"/>
                <a:shade val="100000"/>
                <a:satMod val="129999"/>
              </a:schemeClr>
            </a:gs>
            <a:gs pos="100000">
              <a:schemeClr val="accent5">
                <a:hueOff val="4911919"/>
                <a:satOff val="-10656"/>
                <a:lumOff val="-2091"/>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02060"/>
              </a:solidFill>
            </a:rPr>
            <a:t>Chemical</a:t>
          </a:r>
        </a:p>
      </dsp:txBody>
      <dsp:txXfrm>
        <a:off x="4253821" y="2193775"/>
        <a:ext cx="1589501" cy="1589501"/>
      </dsp:txXfrm>
    </dsp:sp>
    <dsp:sp modelId="{12C711B8-33B4-3941-9DDB-E3872B6B785C}">
      <dsp:nvSpPr>
        <dsp:cNvPr id="0" name=""/>
        <dsp:cNvSpPr/>
      </dsp:nvSpPr>
      <dsp:spPr>
        <a:xfrm>
          <a:off x="6355048" y="2336637"/>
          <a:ext cx="1303778" cy="1303778"/>
        </a:xfrm>
        <a:prstGeom prst="mathPlus">
          <a:avLst/>
        </a:prstGeom>
        <a:gradFill rotWithShape="0">
          <a:gsLst>
            <a:gs pos="0">
              <a:schemeClr val="accent5">
                <a:hueOff val="7367878"/>
                <a:satOff val="-15984"/>
                <a:lumOff val="-3137"/>
                <a:alphaOff val="0"/>
                <a:tint val="100000"/>
                <a:shade val="100000"/>
                <a:satMod val="129999"/>
              </a:schemeClr>
            </a:gs>
            <a:gs pos="100000">
              <a:schemeClr val="accent5">
                <a:hueOff val="7367878"/>
                <a:satOff val="-15984"/>
                <a:lumOff val="-3137"/>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it-IT" sz="2300" kern="1200"/>
        </a:p>
      </dsp:txBody>
      <dsp:txXfrm>
        <a:off x="6527864" y="2835202"/>
        <a:ext cx="958146" cy="306648"/>
      </dsp:txXfrm>
    </dsp:sp>
    <dsp:sp modelId="{7F098379-1A3D-D241-B791-BF6D75707527}">
      <dsp:nvSpPr>
        <dsp:cNvPr id="0" name=""/>
        <dsp:cNvSpPr/>
      </dsp:nvSpPr>
      <dsp:spPr>
        <a:xfrm>
          <a:off x="7841355" y="1864579"/>
          <a:ext cx="2247893" cy="2247893"/>
        </a:xfrm>
        <a:prstGeom prst="ellipse">
          <a:avLst/>
        </a:prstGeom>
        <a:gradFill rotWithShape="0">
          <a:gsLst>
            <a:gs pos="0">
              <a:schemeClr val="accent5">
                <a:hueOff val="9823838"/>
                <a:satOff val="-21313"/>
                <a:lumOff val="-4183"/>
                <a:alphaOff val="0"/>
                <a:tint val="100000"/>
                <a:shade val="100000"/>
                <a:satMod val="129999"/>
              </a:schemeClr>
            </a:gs>
            <a:gs pos="100000">
              <a:schemeClr val="accent5">
                <a:hueOff val="9823838"/>
                <a:satOff val="-21313"/>
                <a:lumOff val="-4183"/>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b="1" kern="1200" dirty="0" err="1">
              <a:solidFill>
                <a:srgbClr val="002060"/>
              </a:solidFill>
            </a:rPr>
            <a:t>Physical</a:t>
          </a:r>
          <a:endParaRPr lang="it-IT" sz="2400" b="1" kern="1200" dirty="0">
            <a:solidFill>
              <a:srgbClr val="002060"/>
            </a:solidFill>
          </a:endParaRPr>
        </a:p>
      </dsp:txBody>
      <dsp:txXfrm>
        <a:off x="8170551" y="2193775"/>
        <a:ext cx="1589501" cy="1589501"/>
      </dsp:txXfrm>
    </dsp:sp>
    <dsp:sp modelId="{B200497D-1A59-2744-BA2F-7CBDAD1BAE4F}">
      <dsp:nvSpPr>
        <dsp:cNvPr id="0" name=""/>
        <dsp:cNvSpPr/>
      </dsp:nvSpPr>
      <dsp:spPr>
        <a:xfrm>
          <a:off x="10271778" y="2336637"/>
          <a:ext cx="1303778" cy="1303778"/>
        </a:xfrm>
        <a:prstGeom prst="mathEqual">
          <a:avLst/>
        </a:prstGeom>
        <a:gradFill rotWithShape="0">
          <a:gsLst>
            <a:gs pos="0">
              <a:schemeClr val="accent5">
                <a:hueOff val="14735757"/>
                <a:satOff val="-31969"/>
                <a:lumOff val="-6274"/>
                <a:alphaOff val="0"/>
                <a:tint val="100000"/>
                <a:shade val="100000"/>
                <a:satMod val="129999"/>
              </a:schemeClr>
            </a:gs>
            <a:gs pos="100000">
              <a:schemeClr val="accent5">
                <a:hueOff val="14735757"/>
                <a:satOff val="-31969"/>
                <a:lumOff val="-6274"/>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it-IT" sz="5500" kern="1200"/>
        </a:p>
      </dsp:txBody>
      <dsp:txXfrm>
        <a:off x="10444594" y="2605215"/>
        <a:ext cx="958146" cy="766622"/>
      </dsp:txXfrm>
    </dsp:sp>
    <dsp:sp modelId="{45FB5F11-4762-F448-AD5D-A6FA03F5D07F}">
      <dsp:nvSpPr>
        <dsp:cNvPr id="0" name=""/>
        <dsp:cNvSpPr/>
      </dsp:nvSpPr>
      <dsp:spPr>
        <a:xfrm>
          <a:off x="11758086" y="1561170"/>
          <a:ext cx="2779633" cy="2854712"/>
        </a:xfrm>
        <a:prstGeom prst="ellipse">
          <a:avLst/>
        </a:prstGeom>
        <a:gradFill rotWithShape="0">
          <a:gsLst>
            <a:gs pos="0">
              <a:schemeClr val="accent5">
                <a:hueOff val="14735757"/>
                <a:satOff val="-31969"/>
                <a:lumOff val="-6274"/>
                <a:alphaOff val="0"/>
                <a:tint val="100000"/>
                <a:shade val="100000"/>
                <a:satMod val="129999"/>
              </a:schemeClr>
            </a:gs>
            <a:gs pos="100000">
              <a:schemeClr val="accent5">
                <a:hueOff val="14735757"/>
                <a:satOff val="-31969"/>
                <a:lumOff val="-6274"/>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02060"/>
              </a:solidFill>
            </a:rPr>
            <a:t>RNA </a:t>
          </a:r>
          <a:r>
            <a:rPr lang="it-IT" sz="2400" b="1" kern="1200" dirty="0" err="1">
              <a:solidFill>
                <a:srgbClr val="002060"/>
              </a:solidFill>
            </a:rPr>
            <a:t>Degradation</a:t>
          </a:r>
          <a:endParaRPr lang="it-IT" sz="2400" b="1" kern="1200" dirty="0">
            <a:solidFill>
              <a:srgbClr val="002060"/>
            </a:solidFill>
          </a:endParaRPr>
        </a:p>
      </dsp:txBody>
      <dsp:txXfrm>
        <a:off x="12165154" y="1979233"/>
        <a:ext cx="1965497" cy="2018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7FBA4-19C0-9D47-BEF9-837D47C53565}">
      <dsp:nvSpPr>
        <dsp:cNvPr id="0" name=""/>
        <dsp:cNvSpPr/>
      </dsp:nvSpPr>
      <dsp:spPr>
        <a:xfrm>
          <a:off x="0" y="530703"/>
          <a:ext cx="5981846" cy="2392738"/>
        </a:xfrm>
        <a:prstGeom prst="chevron">
          <a:avLst/>
        </a:prstGeom>
        <a:solidFill>
          <a:srgbClr val="CCFFCC"/>
        </a:solidFill>
        <a:ln>
          <a:solidFill>
            <a:srgbClr val="008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r>
            <a:rPr lang="it-IT" sz="4600" kern="1200" dirty="0" err="1">
              <a:solidFill>
                <a:schemeClr val="tx1"/>
              </a:solidFill>
            </a:rPr>
            <a:t>Surgery</a:t>
          </a:r>
          <a:endParaRPr lang="it-IT" sz="4600" kern="1200" dirty="0">
            <a:solidFill>
              <a:schemeClr val="tx1"/>
            </a:solidFill>
          </a:endParaRPr>
        </a:p>
      </dsp:txBody>
      <dsp:txXfrm>
        <a:off x="1196369" y="530703"/>
        <a:ext cx="3589108" cy="2392738"/>
      </dsp:txXfrm>
    </dsp:sp>
    <dsp:sp modelId="{0B0ECBE9-F7AC-4E4F-85CA-64EFC7867F16}">
      <dsp:nvSpPr>
        <dsp:cNvPr id="0" name=""/>
        <dsp:cNvSpPr/>
      </dsp:nvSpPr>
      <dsp:spPr>
        <a:xfrm>
          <a:off x="5524455" y="592938"/>
          <a:ext cx="5981846" cy="2392738"/>
        </a:xfrm>
        <a:prstGeom prst="chevron">
          <a:avLst/>
        </a:prstGeom>
        <a:solidFill>
          <a:srgbClr val="FFFF66"/>
        </a:solidFill>
        <a:ln>
          <a:solidFill>
            <a:schemeClr val="accent6">
              <a:lumMod val="40000"/>
              <a:lumOff val="6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r>
            <a:rPr lang="it-IT" sz="4600" kern="1200" dirty="0">
              <a:solidFill>
                <a:srgbClr val="000000"/>
              </a:solidFill>
            </a:rPr>
            <a:t>Hospital Organization</a:t>
          </a:r>
        </a:p>
      </dsp:txBody>
      <dsp:txXfrm>
        <a:off x="6720824" y="592938"/>
        <a:ext cx="3589108" cy="2392738"/>
      </dsp:txXfrm>
    </dsp:sp>
    <dsp:sp modelId="{66F1240F-125F-B149-BD84-771773E181FC}">
      <dsp:nvSpPr>
        <dsp:cNvPr id="0" name=""/>
        <dsp:cNvSpPr/>
      </dsp:nvSpPr>
      <dsp:spPr>
        <a:xfrm>
          <a:off x="10772233" y="530727"/>
          <a:ext cx="5981846" cy="2392738"/>
        </a:xfrm>
        <a:prstGeom prst="chevron">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r>
            <a:rPr lang="it-IT" sz="4600" kern="1200" dirty="0" err="1">
              <a:solidFill>
                <a:srgbClr val="000000"/>
              </a:solidFill>
            </a:rPr>
            <a:t>Pathology</a:t>
          </a:r>
          <a:r>
            <a:rPr lang="it-IT" sz="4600" kern="1200" dirty="0">
              <a:solidFill>
                <a:srgbClr val="000000"/>
              </a:solidFill>
            </a:rPr>
            <a:t> </a:t>
          </a:r>
          <a:r>
            <a:rPr lang="it-IT" sz="4600" kern="1200" dirty="0" err="1">
              <a:solidFill>
                <a:srgbClr val="000000"/>
              </a:solidFill>
            </a:rPr>
            <a:t>Department</a:t>
          </a:r>
          <a:endParaRPr lang="it-IT" sz="4600" kern="1200" dirty="0">
            <a:solidFill>
              <a:srgbClr val="000000"/>
            </a:solidFill>
          </a:endParaRPr>
        </a:p>
      </dsp:txBody>
      <dsp:txXfrm>
        <a:off x="11968602" y="530727"/>
        <a:ext cx="3589108" cy="23927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AA2AE-BF54-2B44-8B88-3AA3533EA9EB}">
      <dsp:nvSpPr>
        <dsp:cNvPr id="0" name=""/>
        <dsp:cNvSpPr/>
      </dsp:nvSpPr>
      <dsp:spPr>
        <a:xfrm>
          <a:off x="0" y="84304"/>
          <a:ext cx="5242248" cy="1107807"/>
        </a:xfrm>
        <a:prstGeom prst="roundRect">
          <a:avLst>
            <a:gd name="adj" fmla="val 10000"/>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3. </a:t>
          </a:r>
          <a:r>
            <a:rPr lang="it-IT" sz="4600" kern="1200" dirty="0" err="1">
              <a:solidFill>
                <a:srgbClr val="000000"/>
              </a:solidFill>
            </a:rPr>
            <a:t>Grossing</a:t>
          </a:r>
          <a:r>
            <a:rPr lang="it-IT" sz="4600" kern="1200" dirty="0">
              <a:solidFill>
                <a:srgbClr val="000000"/>
              </a:solidFill>
            </a:rPr>
            <a:t> </a:t>
          </a:r>
        </a:p>
      </dsp:txBody>
      <dsp:txXfrm>
        <a:off x="32447" y="116751"/>
        <a:ext cx="3953226" cy="1042913"/>
      </dsp:txXfrm>
    </dsp:sp>
    <dsp:sp modelId="{1B2E6BA8-6B90-9846-B079-022D0A158F5C}">
      <dsp:nvSpPr>
        <dsp:cNvPr id="0" name=""/>
        <dsp:cNvSpPr/>
      </dsp:nvSpPr>
      <dsp:spPr>
        <a:xfrm>
          <a:off x="439038" y="1309226"/>
          <a:ext cx="5242248" cy="1107807"/>
        </a:xfrm>
        <a:prstGeom prst="roundRect">
          <a:avLst>
            <a:gd name="adj" fmla="val 10000"/>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4. </a:t>
          </a:r>
          <a:r>
            <a:rPr lang="it-IT" sz="4600" kern="1200" dirty="0" err="1">
              <a:solidFill>
                <a:srgbClr val="000000"/>
              </a:solidFill>
            </a:rPr>
            <a:t>Fixation</a:t>
          </a:r>
          <a:r>
            <a:rPr lang="it-IT" sz="4600" kern="1200" dirty="0">
              <a:solidFill>
                <a:srgbClr val="000000"/>
              </a:solidFill>
            </a:rPr>
            <a:t> </a:t>
          </a:r>
        </a:p>
      </dsp:txBody>
      <dsp:txXfrm>
        <a:off x="471485" y="1341673"/>
        <a:ext cx="4018240" cy="1042913"/>
      </dsp:txXfrm>
    </dsp:sp>
    <dsp:sp modelId="{EB0E96FE-7DA1-074E-ADBB-84B0928CEF47}">
      <dsp:nvSpPr>
        <dsp:cNvPr id="0" name=""/>
        <dsp:cNvSpPr/>
      </dsp:nvSpPr>
      <dsp:spPr>
        <a:xfrm>
          <a:off x="871523" y="2618453"/>
          <a:ext cx="5242248" cy="1107807"/>
        </a:xfrm>
        <a:prstGeom prst="roundRect">
          <a:avLst>
            <a:gd name="adj" fmla="val 10000"/>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5. </a:t>
          </a:r>
          <a:r>
            <a:rPr lang="it-IT" sz="4600" kern="1200" dirty="0" err="1">
              <a:solidFill>
                <a:srgbClr val="000000"/>
              </a:solidFill>
            </a:rPr>
            <a:t>Embedding</a:t>
          </a:r>
          <a:endParaRPr lang="it-IT" sz="4600" kern="1200" dirty="0">
            <a:solidFill>
              <a:srgbClr val="000000"/>
            </a:solidFill>
          </a:endParaRPr>
        </a:p>
      </dsp:txBody>
      <dsp:txXfrm>
        <a:off x="903970" y="2650900"/>
        <a:ext cx="4024793" cy="1042913"/>
      </dsp:txXfrm>
    </dsp:sp>
    <dsp:sp modelId="{F9DC43B8-D147-8641-BCA6-85C3611E71EA}">
      <dsp:nvSpPr>
        <dsp:cNvPr id="0" name=""/>
        <dsp:cNvSpPr/>
      </dsp:nvSpPr>
      <dsp:spPr>
        <a:xfrm>
          <a:off x="1310561" y="3927680"/>
          <a:ext cx="5242248" cy="1107807"/>
        </a:xfrm>
        <a:prstGeom prst="roundRect">
          <a:avLst>
            <a:gd name="adj" fmla="val 10000"/>
          </a:avLst>
        </a:prstGeom>
        <a:gradFill rotWithShape="0">
          <a:gsLst>
            <a:gs pos="0">
              <a:srgbClr val="FF6661"/>
            </a:gs>
            <a:gs pos="35000">
              <a:srgbClr val="F2BAC4"/>
            </a:gs>
            <a:gs pos="100000">
              <a:schemeClr val="accent5">
                <a:lumMod val="40000"/>
                <a:lumOff val="60000"/>
              </a:schemeClr>
            </a:gs>
          </a:gsLst>
          <a:lin ang="16200000" scaled="1"/>
        </a:gradFill>
        <a:ln w="9525" cap="flat" cmpd="sng" algn="ctr">
          <a:solidFill>
            <a:srgbClr val="FF6661"/>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6. Archive</a:t>
          </a:r>
        </a:p>
      </dsp:txBody>
      <dsp:txXfrm>
        <a:off x="1343008" y="3960127"/>
        <a:ext cx="4018240" cy="1042913"/>
      </dsp:txXfrm>
    </dsp:sp>
    <dsp:sp modelId="{0806EADF-AAAE-4447-A669-37A6BCAB4C9F}">
      <dsp:nvSpPr>
        <dsp:cNvPr id="0" name=""/>
        <dsp:cNvSpPr/>
      </dsp:nvSpPr>
      <dsp:spPr>
        <a:xfrm>
          <a:off x="4522173" y="848479"/>
          <a:ext cx="720074" cy="720074"/>
        </a:xfrm>
        <a:prstGeom prst="downArrow">
          <a:avLst>
            <a:gd name="adj1" fmla="val 55000"/>
            <a:gd name="adj2" fmla="val 45000"/>
          </a:avLst>
        </a:prstGeom>
        <a:solidFill>
          <a:schemeClr val="accent2">
            <a:lumMod val="20000"/>
            <a:lumOff val="80000"/>
            <a:alpha val="90000"/>
          </a:schemeClr>
        </a:solidFill>
        <a:ln w="9525" cap="flat" cmpd="sng" algn="ctr">
          <a:solidFill>
            <a:srgbClr val="FF0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it-IT" sz="3400" kern="1200"/>
        </a:p>
      </dsp:txBody>
      <dsp:txXfrm>
        <a:off x="4684190" y="848479"/>
        <a:ext cx="396040" cy="541856"/>
      </dsp:txXfrm>
    </dsp:sp>
    <dsp:sp modelId="{DAEB21FB-1B9F-CD4B-9C4D-0EAEFECDD4C8}">
      <dsp:nvSpPr>
        <dsp:cNvPr id="0" name=""/>
        <dsp:cNvSpPr/>
      </dsp:nvSpPr>
      <dsp:spPr>
        <a:xfrm>
          <a:off x="4961211" y="2157706"/>
          <a:ext cx="720074" cy="720074"/>
        </a:xfrm>
        <a:prstGeom prst="downArrow">
          <a:avLst>
            <a:gd name="adj1" fmla="val 55000"/>
            <a:gd name="adj2" fmla="val 45000"/>
          </a:avLst>
        </a:prstGeom>
        <a:solidFill>
          <a:srgbClr val="F2DCDB">
            <a:alpha val="90000"/>
          </a:srgbClr>
        </a:solidFill>
        <a:ln w="9525" cap="flat" cmpd="sng" algn="ctr">
          <a:solidFill>
            <a:srgbClr val="FF0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it-IT" sz="3400" kern="1200"/>
        </a:p>
      </dsp:txBody>
      <dsp:txXfrm>
        <a:off x="5123228" y="2157706"/>
        <a:ext cx="396040" cy="541856"/>
      </dsp:txXfrm>
    </dsp:sp>
    <dsp:sp modelId="{6894E18D-C8BA-BA46-B767-A0AFEC442194}">
      <dsp:nvSpPr>
        <dsp:cNvPr id="0" name=""/>
        <dsp:cNvSpPr/>
      </dsp:nvSpPr>
      <dsp:spPr>
        <a:xfrm>
          <a:off x="5393696" y="3466933"/>
          <a:ext cx="720074" cy="720074"/>
        </a:xfrm>
        <a:prstGeom prst="downArrow">
          <a:avLst>
            <a:gd name="adj1" fmla="val 55000"/>
            <a:gd name="adj2" fmla="val 45000"/>
          </a:avLst>
        </a:prstGeom>
        <a:solidFill>
          <a:srgbClr val="F2DCDB">
            <a:alpha val="90000"/>
          </a:srgbClr>
        </a:solidFill>
        <a:ln w="9525" cap="flat" cmpd="sng" algn="ctr">
          <a:solidFill>
            <a:srgbClr val="FF0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it-IT" sz="3400" kern="1200"/>
        </a:p>
      </dsp:txBody>
      <dsp:txXfrm>
        <a:off x="5555713" y="3466933"/>
        <a:ext cx="396040" cy="5418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7FBA4-19C0-9D47-BEF9-837D47C53565}">
      <dsp:nvSpPr>
        <dsp:cNvPr id="0" name=""/>
        <dsp:cNvSpPr/>
      </dsp:nvSpPr>
      <dsp:spPr>
        <a:xfrm>
          <a:off x="0" y="530703"/>
          <a:ext cx="5981846" cy="2392738"/>
        </a:xfrm>
        <a:prstGeom prst="chevron">
          <a:avLst/>
        </a:prstGeom>
        <a:solidFill>
          <a:srgbClr val="CCFFCC"/>
        </a:solidFill>
        <a:ln>
          <a:solidFill>
            <a:srgbClr val="008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r>
            <a:rPr lang="it-IT" sz="4600" kern="1200" dirty="0" err="1">
              <a:solidFill>
                <a:schemeClr val="tx1"/>
              </a:solidFill>
            </a:rPr>
            <a:t>Surgery</a:t>
          </a:r>
          <a:endParaRPr lang="it-IT" sz="4600" kern="1200" dirty="0">
            <a:solidFill>
              <a:schemeClr val="tx1"/>
            </a:solidFill>
          </a:endParaRPr>
        </a:p>
      </dsp:txBody>
      <dsp:txXfrm>
        <a:off x="1196369" y="530703"/>
        <a:ext cx="3589108" cy="2392738"/>
      </dsp:txXfrm>
    </dsp:sp>
    <dsp:sp modelId="{0B0ECBE9-F7AC-4E4F-85CA-64EFC7867F16}">
      <dsp:nvSpPr>
        <dsp:cNvPr id="0" name=""/>
        <dsp:cNvSpPr/>
      </dsp:nvSpPr>
      <dsp:spPr>
        <a:xfrm>
          <a:off x="5524455" y="592938"/>
          <a:ext cx="5981846" cy="2392738"/>
        </a:xfrm>
        <a:prstGeom prst="chevron">
          <a:avLst/>
        </a:prstGeom>
        <a:solidFill>
          <a:srgbClr val="FFFF66"/>
        </a:solidFill>
        <a:ln>
          <a:solidFill>
            <a:schemeClr val="accent6">
              <a:lumMod val="40000"/>
              <a:lumOff val="6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r>
            <a:rPr lang="it-IT" sz="4600" kern="1200" dirty="0">
              <a:solidFill>
                <a:srgbClr val="000000"/>
              </a:solidFill>
            </a:rPr>
            <a:t>Hospital Organization</a:t>
          </a:r>
        </a:p>
      </dsp:txBody>
      <dsp:txXfrm>
        <a:off x="6720824" y="592938"/>
        <a:ext cx="3589108" cy="2392738"/>
      </dsp:txXfrm>
    </dsp:sp>
    <dsp:sp modelId="{66F1240F-125F-B149-BD84-771773E181FC}">
      <dsp:nvSpPr>
        <dsp:cNvPr id="0" name=""/>
        <dsp:cNvSpPr/>
      </dsp:nvSpPr>
      <dsp:spPr>
        <a:xfrm>
          <a:off x="10772233" y="530727"/>
          <a:ext cx="5981846" cy="2392738"/>
        </a:xfrm>
        <a:prstGeom prst="chevron">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r>
            <a:rPr lang="it-IT" sz="4600" kern="1200" dirty="0" err="1">
              <a:solidFill>
                <a:srgbClr val="000000"/>
              </a:solidFill>
            </a:rPr>
            <a:t>Pathology</a:t>
          </a:r>
          <a:r>
            <a:rPr lang="it-IT" sz="4600" kern="1200" dirty="0">
              <a:solidFill>
                <a:srgbClr val="000000"/>
              </a:solidFill>
            </a:rPr>
            <a:t> </a:t>
          </a:r>
          <a:r>
            <a:rPr lang="it-IT" sz="4600" kern="1200" dirty="0" err="1">
              <a:solidFill>
                <a:srgbClr val="000000"/>
              </a:solidFill>
            </a:rPr>
            <a:t>Department</a:t>
          </a:r>
          <a:endParaRPr lang="it-IT" sz="4600" kern="1200" dirty="0">
            <a:solidFill>
              <a:srgbClr val="000000"/>
            </a:solidFill>
          </a:endParaRPr>
        </a:p>
      </dsp:txBody>
      <dsp:txXfrm>
        <a:off x="11968602" y="530727"/>
        <a:ext cx="3589108" cy="23927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AA2AE-BF54-2B44-8B88-3AA3533EA9EB}">
      <dsp:nvSpPr>
        <dsp:cNvPr id="0" name=""/>
        <dsp:cNvSpPr/>
      </dsp:nvSpPr>
      <dsp:spPr>
        <a:xfrm>
          <a:off x="0" y="84304"/>
          <a:ext cx="5242248" cy="1107807"/>
        </a:xfrm>
        <a:prstGeom prst="roundRect">
          <a:avLst>
            <a:gd name="adj" fmla="val 10000"/>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3. </a:t>
          </a:r>
          <a:r>
            <a:rPr lang="it-IT" sz="4600" kern="1200" dirty="0" err="1">
              <a:solidFill>
                <a:srgbClr val="000000"/>
              </a:solidFill>
            </a:rPr>
            <a:t>Grossing</a:t>
          </a:r>
          <a:r>
            <a:rPr lang="it-IT" sz="4600" kern="1200" dirty="0">
              <a:solidFill>
                <a:srgbClr val="000000"/>
              </a:solidFill>
            </a:rPr>
            <a:t> </a:t>
          </a:r>
        </a:p>
      </dsp:txBody>
      <dsp:txXfrm>
        <a:off x="32447" y="116751"/>
        <a:ext cx="3953226" cy="1042913"/>
      </dsp:txXfrm>
    </dsp:sp>
    <dsp:sp modelId="{1B2E6BA8-6B90-9846-B079-022D0A158F5C}">
      <dsp:nvSpPr>
        <dsp:cNvPr id="0" name=""/>
        <dsp:cNvSpPr/>
      </dsp:nvSpPr>
      <dsp:spPr>
        <a:xfrm>
          <a:off x="439038" y="1309226"/>
          <a:ext cx="5242248" cy="1107807"/>
        </a:xfrm>
        <a:prstGeom prst="roundRect">
          <a:avLst>
            <a:gd name="adj" fmla="val 10000"/>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4. </a:t>
          </a:r>
          <a:r>
            <a:rPr lang="it-IT" sz="4600" kern="1200" dirty="0" err="1">
              <a:solidFill>
                <a:srgbClr val="000000"/>
              </a:solidFill>
            </a:rPr>
            <a:t>Fixation</a:t>
          </a:r>
          <a:r>
            <a:rPr lang="it-IT" sz="4600" kern="1200" dirty="0">
              <a:solidFill>
                <a:srgbClr val="000000"/>
              </a:solidFill>
            </a:rPr>
            <a:t> </a:t>
          </a:r>
        </a:p>
      </dsp:txBody>
      <dsp:txXfrm>
        <a:off x="471485" y="1341673"/>
        <a:ext cx="4018240" cy="1042913"/>
      </dsp:txXfrm>
    </dsp:sp>
    <dsp:sp modelId="{EB0E96FE-7DA1-074E-ADBB-84B0928CEF47}">
      <dsp:nvSpPr>
        <dsp:cNvPr id="0" name=""/>
        <dsp:cNvSpPr/>
      </dsp:nvSpPr>
      <dsp:spPr>
        <a:xfrm>
          <a:off x="871523" y="2618453"/>
          <a:ext cx="5242248" cy="1107807"/>
        </a:xfrm>
        <a:prstGeom prst="roundRect">
          <a:avLst>
            <a:gd name="adj" fmla="val 10000"/>
          </a:avLst>
        </a:prstGeom>
        <a:solidFill>
          <a:srgbClr val="FF6666"/>
        </a:solidFill>
        <a:ln>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5. </a:t>
          </a:r>
          <a:r>
            <a:rPr lang="it-IT" sz="4600" kern="1200" dirty="0" err="1">
              <a:solidFill>
                <a:srgbClr val="000000"/>
              </a:solidFill>
            </a:rPr>
            <a:t>Embedding</a:t>
          </a:r>
          <a:endParaRPr lang="it-IT" sz="4600" kern="1200" dirty="0">
            <a:solidFill>
              <a:srgbClr val="000000"/>
            </a:solidFill>
          </a:endParaRPr>
        </a:p>
      </dsp:txBody>
      <dsp:txXfrm>
        <a:off x="903970" y="2650900"/>
        <a:ext cx="4024793" cy="1042913"/>
      </dsp:txXfrm>
    </dsp:sp>
    <dsp:sp modelId="{F9DC43B8-D147-8641-BCA6-85C3611E71EA}">
      <dsp:nvSpPr>
        <dsp:cNvPr id="0" name=""/>
        <dsp:cNvSpPr/>
      </dsp:nvSpPr>
      <dsp:spPr>
        <a:xfrm>
          <a:off x="1310561" y="3927680"/>
          <a:ext cx="5242248" cy="1107807"/>
        </a:xfrm>
        <a:prstGeom prst="roundRect">
          <a:avLst>
            <a:gd name="adj" fmla="val 10000"/>
          </a:avLst>
        </a:prstGeom>
        <a:gradFill rotWithShape="0">
          <a:gsLst>
            <a:gs pos="0">
              <a:srgbClr val="FF6661"/>
            </a:gs>
            <a:gs pos="35000">
              <a:srgbClr val="F2BAC4"/>
            </a:gs>
            <a:gs pos="100000">
              <a:schemeClr val="accent5">
                <a:lumMod val="40000"/>
                <a:lumOff val="60000"/>
              </a:schemeClr>
            </a:gs>
          </a:gsLst>
          <a:lin ang="16200000" scaled="1"/>
        </a:gradFill>
        <a:ln w="9525" cap="flat" cmpd="sng" algn="ctr">
          <a:solidFill>
            <a:srgbClr val="FF6661"/>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it-IT" sz="4600" kern="1200" dirty="0">
              <a:solidFill>
                <a:srgbClr val="000000"/>
              </a:solidFill>
            </a:rPr>
            <a:t>6. Archive</a:t>
          </a:r>
        </a:p>
      </dsp:txBody>
      <dsp:txXfrm>
        <a:off x="1343008" y="3960127"/>
        <a:ext cx="4018240" cy="1042913"/>
      </dsp:txXfrm>
    </dsp:sp>
    <dsp:sp modelId="{0806EADF-AAAE-4447-A669-37A6BCAB4C9F}">
      <dsp:nvSpPr>
        <dsp:cNvPr id="0" name=""/>
        <dsp:cNvSpPr/>
      </dsp:nvSpPr>
      <dsp:spPr>
        <a:xfrm>
          <a:off x="4522173" y="848479"/>
          <a:ext cx="720074" cy="720074"/>
        </a:xfrm>
        <a:prstGeom prst="downArrow">
          <a:avLst>
            <a:gd name="adj1" fmla="val 55000"/>
            <a:gd name="adj2" fmla="val 45000"/>
          </a:avLst>
        </a:prstGeom>
        <a:solidFill>
          <a:schemeClr val="accent2">
            <a:lumMod val="20000"/>
            <a:lumOff val="80000"/>
            <a:alpha val="90000"/>
          </a:schemeClr>
        </a:solidFill>
        <a:ln w="9525" cap="flat" cmpd="sng" algn="ctr">
          <a:solidFill>
            <a:srgbClr val="FF0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it-IT" sz="3400" kern="1200"/>
        </a:p>
      </dsp:txBody>
      <dsp:txXfrm>
        <a:off x="4684190" y="848479"/>
        <a:ext cx="396040" cy="541856"/>
      </dsp:txXfrm>
    </dsp:sp>
    <dsp:sp modelId="{DAEB21FB-1B9F-CD4B-9C4D-0EAEFECDD4C8}">
      <dsp:nvSpPr>
        <dsp:cNvPr id="0" name=""/>
        <dsp:cNvSpPr/>
      </dsp:nvSpPr>
      <dsp:spPr>
        <a:xfrm>
          <a:off x="4961211" y="2157706"/>
          <a:ext cx="720074" cy="720074"/>
        </a:xfrm>
        <a:prstGeom prst="downArrow">
          <a:avLst>
            <a:gd name="adj1" fmla="val 55000"/>
            <a:gd name="adj2" fmla="val 45000"/>
          </a:avLst>
        </a:prstGeom>
        <a:solidFill>
          <a:srgbClr val="F2DCDB">
            <a:alpha val="90000"/>
          </a:srgbClr>
        </a:solidFill>
        <a:ln w="9525" cap="flat" cmpd="sng" algn="ctr">
          <a:solidFill>
            <a:srgbClr val="FF0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it-IT" sz="3400" kern="1200"/>
        </a:p>
      </dsp:txBody>
      <dsp:txXfrm>
        <a:off x="5123228" y="2157706"/>
        <a:ext cx="396040" cy="541856"/>
      </dsp:txXfrm>
    </dsp:sp>
    <dsp:sp modelId="{6894E18D-C8BA-BA46-B767-A0AFEC442194}">
      <dsp:nvSpPr>
        <dsp:cNvPr id="0" name=""/>
        <dsp:cNvSpPr/>
      </dsp:nvSpPr>
      <dsp:spPr>
        <a:xfrm>
          <a:off x="5393696" y="3466933"/>
          <a:ext cx="720074" cy="720074"/>
        </a:xfrm>
        <a:prstGeom prst="downArrow">
          <a:avLst>
            <a:gd name="adj1" fmla="val 55000"/>
            <a:gd name="adj2" fmla="val 45000"/>
          </a:avLst>
        </a:prstGeom>
        <a:solidFill>
          <a:srgbClr val="F2DCDB">
            <a:alpha val="90000"/>
          </a:srgbClr>
        </a:solidFill>
        <a:ln w="9525" cap="flat" cmpd="sng" algn="ctr">
          <a:solidFill>
            <a:srgbClr val="FF000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it-IT" sz="3400" kern="1200"/>
        </a:p>
      </dsp:txBody>
      <dsp:txXfrm>
        <a:off x="5555713" y="3466933"/>
        <a:ext cx="396040" cy="54185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6216021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449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226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b="0" i="0" u="none" strike="noStrike" dirty="0">
                <a:solidFill>
                  <a:srgbClr val="4D5156"/>
                </a:solidFill>
                <a:effectLst/>
                <a:latin typeface="arial" panose="020B0604020202020204" pitchFamily="34" charset="0"/>
              </a:rPr>
              <a:t>Instand-NGS4P </a:t>
            </a:r>
            <a:r>
              <a:rPr lang="en-GB" sz="1800" dirty="0">
                <a:solidFill>
                  <a:srgbClr val="0000FF"/>
                </a:solidFill>
                <a:effectLst/>
                <a:latin typeface="Cambria" panose="02040503050406030204" pitchFamily="18" charset="0"/>
                <a:ea typeface="MS Mincho" panose="02020609040205080304" pitchFamily="49" charset="-128"/>
                <a:cs typeface="Cambria" panose="02040503050406030204" pitchFamily="18" charset="0"/>
              </a:rPr>
              <a:t>In vitro diagnostic Next Generation Sequencing (NGS) workflows — Part 2: Human RNA examination</a:t>
            </a:r>
            <a:r>
              <a:rPr lang="it-IT" dirty="0">
                <a:effectLst/>
              </a:rPr>
              <a:t> </a:t>
            </a:r>
            <a:endParaRPr lang="en-US" dirty="0"/>
          </a:p>
          <a:p>
            <a:endParaRPr lang="en-US" dirty="0"/>
          </a:p>
        </p:txBody>
      </p:sp>
    </p:spTree>
    <p:extLst>
      <p:ext uri="{BB962C8B-B14F-4D97-AF65-F5344CB8AC3E}">
        <p14:creationId xmlns:p14="http://schemas.microsoft.com/office/powerpoint/2010/main" val="275203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967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7128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units.it"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BLU edificio">
    <p:bg>
      <p:bgPr>
        <a:solidFill>
          <a:srgbClr val="1F294A"/>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107665E-DE6F-D94B-835B-AE4260F1059B}"/>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27711" y="7642107"/>
            <a:ext cx="24419989" cy="6038946"/>
          </a:xfrm>
          <a:prstGeom prst="rect">
            <a:avLst/>
          </a:prstGeom>
        </p:spPr>
      </p:pic>
      <p:pic>
        <p:nvPicPr>
          <p:cNvPr id="16" name="Immagine" descr="Immagine"/>
          <p:cNvPicPr>
            <a:picLocks noChangeAspect="1"/>
          </p:cNvPicPr>
          <p:nvPr/>
        </p:nvPicPr>
        <p:blipFill>
          <a:blip r:embed="rId3"/>
          <a:stretch>
            <a:fillRect/>
          </a:stretch>
        </p:blipFill>
        <p:spPr>
          <a:xfrm>
            <a:off x="-1338809" y="-3087595"/>
            <a:ext cx="6479291" cy="2181976"/>
          </a:xfrm>
          <a:prstGeom prst="rect">
            <a:avLst/>
          </a:prstGeom>
          <a:ln w="12700">
            <a:miter lim="400000"/>
          </a:ln>
        </p:spPr>
      </p:pic>
      <p:sp>
        <p:nvSpPr>
          <p:cNvPr id="18" name="Titolo Testo"/>
          <p:cNvSpPr txBox="1">
            <a:spLocks noGrp="1"/>
          </p:cNvSpPr>
          <p:nvPr>
            <p:ph type="title"/>
          </p:nvPr>
        </p:nvSpPr>
        <p:spPr>
          <a:xfrm>
            <a:off x="3810000" y="3315063"/>
            <a:ext cx="18731640" cy="3115151"/>
          </a:xfrm>
          <a:prstGeom prst="rect">
            <a:avLst/>
          </a:prstGeom>
        </p:spPr>
        <p:txBody>
          <a:bodyPr/>
          <a:lstStyle>
            <a:lvl1pPr>
              <a:defRPr sz="7700" cap="none" spc="308">
                <a:solidFill>
                  <a:srgbClr val="FFFFFF"/>
                </a:solidFill>
              </a:defRPr>
            </a:lvl1pPr>
          </a:lstStyle>
          <a:p>
            <a:r>
              <a:rPr lang="it-IT"/>
              <a:t>Fare clic per modificare lo stile del titolo dello schema</a:t>
            </a:r>
            <a:endParaRPr/>
          </a:p>
        </p:txBody>
      </p:sp>
      <p:sp>
        <p:nvSpPr>
          <p:cNvPr id="20" name="Sottotitolo"/>
          <p:cNvSpPr txBox="1">
            <a:spLocks noGrp="1"/>
          </p:cNvSpPr>
          <p:nvPr>
            <p:ph type="body" sz="quarter" idx="14"/>
          </p:nvPr>
        </p:nvSpPr>
        <p:spPr>
          <a:xfrm>
            <a:off x="3822433" y="6619533"/>
            <a:ext cx="18765507" cy="535942"/>
          </a:xfrm>
          <a:prstGeom prst="rect">
            <a:avLst/>
          </a:prstGeom>
        </p:spPr>
        <p:txBody>
          <a:bodyPr>
            <a:normAutofit/>
          </a:bodyPr>
          <a:lstStyle/>
          <a:p>
            <a:pPr marL="0" lvl="0" indent="0" algn="l">
              <a:buClrTx/>
              <a:buSzTx/>
              <a:buNone/>
              <a:defRPr sz="3400" cap="none" spc="300">
                <a:solidFill>
                  <a:srgbClr val="FFFFFF"/>
                </a:solidFill>
                <a:latin typeface="Avenir LT Std 55 Roman"/>
                <a:ea typeface="Avenir LT Std 55 Roman"/>
                <a:cs typeface="Avenir LT Std 55 Roman"/>
                <a:sym typeface="Avenir LT Std 55 Roman"/>
              </a:defRPr>
            </a:pPr>
            <a:r>
              <a:rPr lang="it-IT"/>
              <a:t>Fare clic per modificare gli stili del testo dello schema</a:t>
            </a:r>
          </a:p>
        </p:txBody>
      </p:sp>
      <p:pic>
        <p:nvPicPr>
          <p:cNvPr id="21" name="Immagine 1" descr="Immagine 1"/>
          <p:cNvPicPr>
            <a:picLocks noChangeAspect="1"/>
          </p:cNvPicPr>
          <p:nvPr/>
        </p:nvPicPr>
        <p:blipFill>
          <a:blip r:embed="rId4"/>
          <a:stretch>
            <a:fillRect/>
          </a:stretch>
        </p:blipFill>
        <p:spPr>
          <a:xfrm>
            <a:off x="2016831" y="1201079"/>
            <a:ext cx="4686360" cy="1579804"/>
          </a:xfrm>
          <a:prstGeom prst="rect">
            <a:avLst/>
          </a:prstGeom>
          <a:ln w="12700">
            <a:miter lim="400000"/>
          </a:ln>
        </p:spPr>
      </p:pic>
    </p:spTree>
    <p:extLst>
      <p:ext uri="{BB962C8B-B14F-4D97-AF65-F5344CB8AC3E}">
        <p14:creationId xmlns:p14="http://schemas.microsoft.com/office/powerpoint/2010/main" val="17384577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uoto">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660472-D1F0-7145-BC8C-9041D288E24C}"/>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27711" y="5674754"/>
            <a:ext cx="24419989" cy="6038946"/>
          </a:xfrm>
          <a:prstGeom prst="rect">
            <a:avLst/>
          </a:prstGeom>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46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ndice fondo edificio">
    <p:spTree>
      <p:nvGrpSpPr>
        <p:cNvPr id="1" name=""/>
        <p:cNvGrpSpPr/>
        <p:nvPr/>
      </p:nvGrpSpPr>
      <p:grpSpPr>
        <a:xfrm>
          <a:off x="0" y="0"/>
          <a:ext cx="0" cy="0"/>
          <a:chOff x="0" y="0"/>
          <a:chExt cx="0" cy="0"/>
        </a:xfrm>
      </p:grpSpPr>
      <p:sp>
        <p:nvSpPr>
          <p:cNvPr id="29" name="Corpo livello uno…"/>
          <p:cNvSpPr txBox="1">
            <a:spLocks noGrp="1"/>
          </p:cNvSpPr>
          <p:nvPr>
            <p:ph type="body" sz="quarter" idx="1"/>
          </p:nvPr>
        </p:nvSpPr>
        <p:spPr>
          <a:xfrm>
            <a:off x="3776133" y="2961932"/>
            <a:ext cx="19346401" cy="535942"/>
          </a:xfrm>
          <a:prstGeom prst="rect">
            <a:avLst/>
          </a:prstGeom>
        </p:spPr>
        <p:txBody>
          <a:bodyPr>
            <a:normAutofit/>
          </a:bodyPr>
          <a:lstStyle>
            <a:lvl1pPr marL="0" indent="0" algn="l">
              <a:buClrTx/>
              <a:buSzTx/>
              <a:buNone/>
              <a:defRPr sz="3400" cap="none" spc="306">
                <a:latin typeface="Avenir LT Std 55 Roman"/>
                <a:ea typeface="Avenir LT Std 55 Roman"/>
                <a:cs typeface="Avenir LT Std 55 Roman"/>
                <a:sym typeface="Avenir LT Std 55 Roman"/>
              </a:defRPr>
            </a:lvl1pPr>
            <a:lvl2pPr marL="919237" indent="-411237" algn="l">
              <a:buClrTx/>
              <a:defRPr sz="3400" cap="none" spc="306">
                <a:latin typeface="Avenir LT Std 55 Roman"/>
                <a:ea typeface="Avenir LT Std 55 Roman"/>
                <a:cs typeface="Avenir LT Std 55 Roman"/>
                <a:sym typeface="Avenir LT Std 55 Roman"/>
              </a:defRPr>
            </a:lvl2pPr>
            <a:lvl3pPr marL="1427237" indent="-411237" algn="l">
              <a:buClrTx/>
              <a:defRPr sz="3400" cap="none" spc="306">
                <a:latin typeface="Avenir LT Std 55 Roman"/>
                <a:ea typeface="Avenir LT Std 55 Roman"/>
                <a:cs typeface="Avenir LT Std 55 Roman"/>
                <a:sym typeface="Avenir LT Std 55 Roman"/>
              </a:defRPr>
            </a:lvl3pPr>
            <a:lvl4pPr marL="1935237" indent="-411237" algn="l">
              <a:buClrTx/>
              <a:defRPr sz="3400" cap="none" spc="306">
                <a:latin typeface="Avenir LT Std 55 Roman"/>
                <a:ea typeface="Avenir LT Std 55 Roman"/>
                <a:cs typeface="Avenir LT Std 55 Roman"/>
                <a:sym typeface="Avenir LT Std 55 Roman"/>
              </a:defRPr>
            </a:lvl4pPr>
            <a:lvl5pPr marL="2443237" indent="-411237" algn="l">
              <a:buClrTx/>
              <a:defRPr sz="3400" cap="none" spc="306">
                <a:latin typeface="Avenir LT Std 55 Roman"/>
                <a:ea typeface="Avenir LT Std 55 Roman"/>
                <a:cs typeface="Avenir LT Std 55 Roman"/>
                <a:sym typeface="Avenir LT Std 55 Roman"/>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30" name="Titolo Testo"/>
          <p:cNvSpPr txBox="1">
            <a:spLocks noGrp="1"/>
          </p:cNvSpPr>
          <p:nvPr>
            <p:ph type="title"/>
          </p:nvPr>
        </p:nvSpPr>
        <p:spPr>
          <a:xfrm>
            <a:off x="3776133" y="-931367"/>
            <a:ext cx="19346401" cy="3725401"/>
          </a:xfrm>
          <a:prstGeom prst="rect">
            <a:avLst/>
          </a:prstGeom>
        </p:spPr>
        <p:txBody>
          <a:bodyPr/>
          <a:lstStyle>
            <a:lvl1pPr>
              <a:defRPr sz="6000" cap="none" spc="239"/>
            </a:lvl1pPr>
          </a:lstStyle>
          <a:p>
            <a:r>
              <a:rPr lang="it-IT"/>
              <a:t>Fare clic per modificare lo stile del titolo dello schema</a:t>
            </a:r>
            <a:endParaRPr/>
          </a:p>
        </p:txBody>
      </p:sp>
      <p:sp>
        <p:nvSpPr>
          <p:cNvPr id="10" name="Rettangolo"/>
          <p:cNvSpPr/>
          <p:nvPr userDrawn="1"/>
        </p:nvSpPr>
        <p:spPr>
          <a:xfrm>
            <a:off x="0" y="12262777"/>
            <a:ext cx="24384000" cy="1453225"/>
          </a:xfrm>
          <a:prstGeom prst="rect">
            <a:avLst/>
          </a:prstGeom>
          <a:solidFill>
            <a:srgbClr val="1D355E"/>
          </a:solidFill>
          <a:ln w="12700">
            <a:miter lim="400000"/>
          </a:ln>
        </p:spPr>
        <p:txBody>
          <a:bodyPr lIns="50800" tIns="50800" rIns="50800" bIns="50800" anchor="ctr"/>
          <a:lstStyle/>
          <a:p>
            <a:pPr>
              <a:defRPr sz="2400" cap="all" spc="48">
                <a:solidFill>
                  <a:srgbClr val="1D355E"/>
                </a:solidFill>
                <a:latin typeface="Avenir LT Std 65 Medium"/>
                <a:ea typeface="Avenir LT Std 65 Medium"/>
                <a:cs typeface="Avenir LT Std 65 Medium"/>
                <a:sym typeface="Avenir LT Std 65 Medium"/>
              </a:defRPr>
            </a:pPr>
            <a:endParaRPr/>
          </a:p>
        </p:txBody>
      </p:sp>
      <p:pic>
        <p:nvPicPr>
          <p:cNvPr id="11" name="Immagine 8" descr="Immagine 8"/>
          <p:cNvPicPr>
            <a:picLocks noChangeAspect="1"/>
          </p:cNvPicPr>
          <p:nvPr userDrawn="1"/>
        </p:nvPicPr>
        <p:blipFill>
          <a:blip r:embed="rId2"/>
          <a:stretch>
            <a:fillRect/>
          </a:stretch>
        </p:blipFill>
        <p:spPr>
          <a:xfrm>
            <a:off x="19939381" y="12460202"/>
            <a:ext cx="3101169" cy="1045426"/>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dice fondo sigillo">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2">
            <a:alphaModFix amt="71000"/>
          </a:blip>
          <a:stretch>
            <a:fillRect/>
          </a:stretch>
        </p:blipFill>
        <p:spPr>
          <a:xfrm>
            <a:off x="12566434" y="1990727"/>
            <a:ext cx="12777109" cy="12753272"/>
          </a:xfrm>
          <a:prstGeom prst="rect">
            <a:avLst/>
          </a:prstGeom>
        </p:spPr>
      </p:pic>
      <p:sp>
        <p:nvSpPr>
          <p:cNvPr id="30" name="Titolo Testo"/>
          <p:cNvSpPr txBox="1">
            <a:spLocks noGrp="1"/>
          </p:cNvSpPr>
          <p:nvPr>
            <p:ph type="title"/>
          </p:nvPr>
        </p:nvSpPr>
        <p:spPr>
          <a:xfrm>
            <a:off x="3776133" y="-931367"/>
            <a:ext cx="19346401" cy="3725401"/>
          </a:xfrm>
          <a:prstGeom prst="rect">
            <a:avLst/>
          </a:prstGeom>
        </p:spPr>
        <p:txBody>
          <a:bodyPr/>
          <a:lstStyle>
            <a:lvl1pPr>
              <a:defRPr sz="6000" cap="none" spc="239"/>
            </a:lvl1pPr>
          </a:lstStyle>
          <a:p>
            <a:r>
              <a:rPr lang="it-IT"/>
              <a:t>Fare clic per modificare lo stile del titolo dello schema</a:t>
            </a:r>
            <a:endParaRPr/>
          </a:p>
        </p:txBody>
      </p:sp>
      <p:sp>
        <p:nvSpPr>
          <p:cNvPr id="10" name="Rettangolo"/>
          <p:cNvSpPr/>
          <p:nvPr userDrawn="1"/>
        </p:nvSpPr>
        <p:spPr>
          <a:xfrm>
            <a:off x="0" y="12262777"/>
            <a:ext cx="24384000" cy="1453225"/>
          </a:xfrm>
          <a:prstGeom prst="rect">
            <a:avLst/>
          </a:prstGeom>
          <a:solidFill>
            <a:srgbClr val="1D355E"/>
          </a:solidFill>
          <a:ln w="12700">
            <a:miter lim="400000"/>
          </a:ln>
        </p:spPr>
        <p:txBody>
          <a:bodyPr lIns="50800" tIns="50800" rIns="50800" bIns="50800" anchor="ctr"/>
          <a:lstStyle/>
          <a:p>
            <a:pPr>
              <a:defRPr sz="2400" cap="all" spc="48">
                <a:solidFill>
                  <a:srgbClr val="1D355E"/>
                </a:solidFill>
                <a:latin typeface="Avenir LT Std 65 Medium"/>
                <a:ea typeface="Avenir LT Std 65 Medium"/>
                <a:cs typeface="Avenir LT Std 65 Medium"/>
                <a:sym typeface="Avenir LT Std 65 Medium"/>
              </a:defRPr>
            </a:pPr>
            <a:endParaRPr/>
          </a:p>
        </p:txBody>
      </p:sp>
      <p:pic>
        <p:nvPicPr>
          <p:cNvPr id="11" name="Immagine 8" descr="Immagine 8"/>
          <p:cNvPicPr>
            <a:picLocks noChangeAspect="1"/>
          </p:cNvPicPr>
          <p:nvPr userDrawn="1"/>
        </p:nvPicPr>
        <p:blipFill>
          <a:blip r:embed="rId3"/>
          <a:stretch>
            <a:fillRect/>
          </a:stretch>
        </p:blipFill>
        <p:spPr>
          <a:xfrm>
            <a:off x="19939381" y="12460202"/>
            <a:ext cx="3101169" cy="1045426"/>
          </a:xfrm>
          <a:prstGeom prst="rect">
            <a:avLst/>
          </a:prstGeom>
          <a:ln w="12700">
            <a:miter lim="400000"/>
          </a:ln>
        </p:spPr>
      </p:pic>
      <p:sp>
        <p:nvSpPr>
          <p:cNvPr id="8" name="Corpo livello uno…">
            <a:extLst>
              <a:ext uri="{FF2B5EF4-FFF2-40B4-BE49-F238E27FC236}">
                <a16:creationId xmlns:a16="http://schemas.microsoft.com/office/drawing/2014/main" id="{CE3C4E78-649F-5845-8ECF-6038E6742A6E}"/>
              </a:ext>
            </a:extLst>
          </p:cNvPr>
          <p:cNvSpPr txBox="1">
            <a:spLocks noGrp="1"/>
          </p:cNvSpPr>
          <p:nvPr>
            <p:ph type="body" sz="quarter" idx="1"/>
          </p:nvPr>
        </p:nvSpPr>
        <p:spPr>
          <a:xfrm>
            <a:off x="3776133" y="2961932"/>
            <a:ext cx="19346401" cy="535942"/>
          </a:xfrm>
          <a:prstGeom prst="rect">
            <a:avLst/>
          </a:prstGeom>
        </p:spPr>
        <p:txBody>
          <a:bodyPr>
            <a:normAutofit/>
          </a:bodyPr>
          <a:lstStyle>
            <a:lvl1pPr marL="0" indent="0" algn="l">
              <a:buClrTx/>
              <a:buSzTx/>
              <a:buNone/>
              <a:defRPr sz="3400" cap="none" spc="306">
                <a:latin typeface="Avenir LT Std 55 Roman"/>
                <a:ea typeface="Avenir LT Std 55 Roman"/>
                <a:cs typeface="Avenir LT Std 55 Roman"/>
                <a:sym typeface="Avenir LT Std 55 Roman"/>
              </a:defRPr>
            </a:lvl1pPr>
            <a:lvl2pPr marL="919237" indent="-411237" algn="l">
              <a:buClrTx/>
              <a:defRPr sz="3400" cap="none" spc="306">
                <a:latin typeface="Avenir LT Std 55 Roman"/>
                <a:ea typeface="Avenir LT Std 55 Roman"/>
                <a:cs typeface="Avenir LT Std 55 Roman"/>
                <a:sym typeface="Avenir LT Std 55 Roman"/>
              </a:defRPr>
            </a:lvl2pPr>
            <a:lvl3pPr marL="1427237" indent="-411237" algn="l">
              <a:buClrTx/>
              <a:defRPr sz="3400" cap="none" spc="306">
                <a:latin typeface="Avenir LT Std 55 Roman"/>
                <a:ea typeface="Avenir LT Std 55 Roman"/>
                <a:cs typeface="Avenir LT Std 55 Roman"/>
                <a:sym typeface="Avenir LT Std 55 Roman"/>
              </a:defRPr>
            </a:lvl3pPr>
            <a:lvl4pPr marL="1935237" indent="-411237" algn="l">
              <a:buClrTx/>
              <a:defRPr sz="3400" cap="none" spc="306">
                <a:latin typeface="Avenir LT Std 55 Roman"/>
                <a:ea typeface="Avenir LT Std 55 Roman"/>
                <a:cs typeface="Avenir LT Std 55 Roman"/>
                <a:sym typeface="Avenir LT Std 55 Roman"/>
              </a:defRPr>
            </a:lvl4pPr>
            <a:lvl5pPr marL="2443237" indent="-411237" algn="l">
              <a:buClrTx/>
              <a:defRPr sz="3400" cap="none" spc="306">
                <a:latin typeface="Avenir LT Std 55 Roman"/>
                <a:ea typeface="Avenir LT Std 55 Roman"/>
                <a:cs typeface="Avenir LT Std 55 Roman"/>
                <a:sym typeface="Avenir LT Std 55 Roman"/>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Tree>
    <p:extLst>
      <p:ext uri="{BB962C8B-B14F-4D97-AF65-F5344CB8AC3E}">
        <p14:creationId xmlns:p14="http://schemas.microsoft.com/office/powerpoint/2010/main" val="36376912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olo / sottotitolo / testo">
    <p:spTree>
      <p:nvGrpSpPr>
        <p:cNvPr id="1" name=""/>
        <p:cNvGrpSpPr/>
        <p:nvPr/>
      </p:nvGrpSpPr>
      <p:grpSpPr>
        <a:xfrm>
          <a:off x="0" y="0"/>
          <a:ext cx="0" cy="0"/>
          <a:chOff x="0" y="0"/>
          <a:chExt cx="0" cy="0"/>
        </a:xfrm>
      </p:grpSpPr>
      <p:sp>
        <p:nvSpPr>
          <p:cNvPr id="42" name="Corpo livello uno…"/>
          <p:cNvSpPr txBox="1">
            <a:spLocks noGrp="1"/>
          </p:cNvSpPr>
          <p:nvPr>
            <p:ph type="body" idx="1"/>
          </p:nvPr>
        </p:nvSpPr>
        <p:spPr>
          <a:xfrm>
            <a:off x="1896533" y="3022600"/>
            <a:ext cx="21138724" cy="9067800"/>
          </a:xfrm>
          <a:prstGeom prst="rect">
            <a:avLst/>
          </a:prstGeom>
        </p:spPr>
        <p:txBody>
          <a:bodyPr>
            <a:normAutofit/>
          </a:bodyPr>
          <a:lstStyle>
            <a:lvl1pPr marL="0" indent="0" algn="l">
              <a:spcBef>
                <a:spcPts val="4800"/>
              </a:spcBef>
              <a:buFontTx/>
              <a:buNone/>
              <a:defRPr sz="4200" cap="none" spc="84">
                <a:latin typeface="Avenir Medium"/>
                <a:ea typeface="Avenir Medium"/>
                <a:cs typeface="Avenir Medium"/>
                <a:sym typeface="Avenir Medium"/>
              </a:defRPr>
            </a:lvl1pPr>
            <a:lvl2pPr marL="508000" indent="0" algn="l">
              <a:spcBef>
                <a:spcPts val="4800"/>
              </a:spcBef>
              <a:buFontTx/>
              <a:buNone/>
              <a:defRPr sz="4200" cap="none" spc="84">
                <a:latin typeface="Avenir Medium"/>
                <a:ea typeface="Avenir Medium"/>
                <a:cs typeface="Avenir Medium"/>
                <a:sym typeface="Avenir Medium"/>
              </a:defRPr>
            </a:lvl2pPr>
            <a:lvl3pPr marL="1016000" indent="0" algn="l">
              <a:spcBef>
                <a:spcPts val="4800"/>
              </a:spcBef>
              <a:buFontTx/>
              <a:buNone/>
              <a:defRPr sz="4200" cap="none" spc="84">
                <a:latin typeface="Avenir Medium"/>
                <a:ea typeface="Avenir Medium"/>
                <a:cs typeface="Avenir Medium"/>
                <a:sym typeface="Avenir Medium"/>
              </a:defRPr>
            </a:lvl3pPr>
            <a:lvl4pPr marL="1524000" indent="0" algn="l">
              <a:spcBef>
                <a:spcPts val="4800"/>
              </a:spcBef>
              <a:buFontTx/>
              <a:buNone/>
              <a:defRPr sz="4200" cap="none" spc="84">
                <a:latin typeface="Avenir Medium"/>
                <a:ea typeface="Avenir Medium"/>
                <a:cs typeface="Avenir Medium"/>
                <a:sym typeface="Avenir Medium"/>
              </a:defRPr>
            </a:lvl4pPr>
            <a:lvl5pPr marL="2032000" indent="0" algn="l">
              <a:spcBef>
                <a:spcPts val="4800"/>
              </a:spcBef>
              <a:buFontTx/>
              <a:buNone/>
              <a:defRPr sz="4200" cap="none" spc="84">
                <a:latin typeface="Avenir Medium"/>
                <a:ea typeface="Avenir Medium"/>
                <a:cs typeface="Avenir Medium"/>
                <a:sym typeface="Avenir Medium"/>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dirty="0"/>
          </a:p>
        </p:txBody>
      </p:sp>
      <p:sp>
        <p:nvSpPr>
          <p:cNvPr id="43" name="Titolo Testo"/>
          <p:cNvSpPr txBox="1">
            <a:spLocks noGrp="1"/>
          </p:cNvSpPr>
          <p:nvPr>
            <p:ph type="title"/>
          </p:nvPr>
        </p:nvSpPr>
        <p:spPr>
          <a:prstGeom prst="rect">
            <a:avLst/>
          </a:prstGeom>
        </p:spPr>
        <p:txBody>
          <a:bodyPr/>
          <a:lstStyle/>
          <a:p>
            <a:r>
              <a:rPr lang="it-IT"/>
              <a:t>Fare clic per modificare lo stile del titolo dello schema</a:t>
            </a:r>
            <a:endParaRPr/>
          </a:p>
        </p:txBody>
      </p:sp>
      <p:sp>
        <p:nvSpPr>
          <p:cNvPr id="45" name="Numero diapositiva"/>
          <p:cNvSpPr txBox="1">
            <a:spLocks noGrp="1"/>
          </p:cNvSpPr>
          <p:nvPr>
            <p:ph type="sldNum" sz="quarter" idx="2"/>
          </p:nvPr>
        </p:nvSpPr>
        <p:spPr>
          <a:xfrm>
            <a:off x="1903391" y="12778446"/>
            <a:ext cx="443485" cy="408940"/>
          </a:xfrm>
          <a:prstGeom prst="rect">
            <a:avLst/>
          </a:prstGeom>
        </p:spPr>
        <p:txBody>
          <a:bodyPr/>
          <a:lstStyle/>
          <a:p>
            <a:fld id="{86CB4B4D-7CA3-9044-876B-883B54F8677D}" type="slidenum">
              <a:rPr/>
              <a:t>‹Nr.›</a:t>
            </a:fld>
            <a:endParaRPr/>
          </a:p>
        </p:txBody>
      </p:sp>
      <p:sp>
        <p:nvSpPr>
          <p:cNvPr id="6" name="Sottotitolo">
            <a:extLst>
              <a:ext uri="{FF2B5EF4-FFF2-40B4-BE49-F238E27FC236}">
                <a16:creationId xmlns:a16="http://schemas.microsoft.com/office/drawing/2014/main" id="{C61B1B40-C8D8-564D-ABB6-B7D9A76507F5}"/>
              </a:ext>
            </a:extLst>
          </p:cNvPr>
          <p:cNvSpPr txBox="1">
            <a:spLocks noGrp="1"/>
          </p:cNvSpPr>
          <p:nvPr>
            <p:ph type="body" sz="quarter" idx="13"/>
          </p:nvPr>
        </p:nvSpPr>
        <p:spPr>
          <a:xfrm>
            <a:off x="1901826" y="1981200"/>
            <a:ext cx="21138724" cy="525780"/>
          </a:xfrm>
          <a:prstGeom prst="rect">
            <a:avLst/>
          </a:prstGeom>
        </p:spPr>
        <p:txBody>
          <a:bodyPr>
            <a:spAutoFit/>
          </a:bodyPr>
          <a:lstStyle>
            <a:lvl1pPr marL="0" indent="0" algn="l">
              <a:buClrTx/>
              <a:buSzTx/>
              <a:buNone/>
              <a:defRPr sz="3400" cap="none" spc="306">
                <a:solidFill>
                  <a:srgbClr val="9A958E"/>
                </a:solidFill>
                <a:latin typeface="Avenir LT Std 55 Roman"/>
                <a:ea typeface="Avenir LT Std 55 Roman"/>
                <a:cs typeface="Avenir LT Std 55 Roman"/>
                <a:sym typeface="Avenir LT Std 55 Roman"/>
              </a:defRPr>
            </a:lvl1pPr>
          </a:lstStyle>
          <a:p>
            <a:pPr lvl="0"/>
            <a:r>
              <a:rPr lang="it-IT"/>
              <a:t>Fare clic per modificare gli stili del testo dello schema</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olo / sottotitolo">
    <p:spTree>
      <p:nvGrpSpPr>
        <p:cNvPr id="1" name=""/>
        <p:cNvGrpSpPr/>
        <p:nvPr/>
      </p:nvGrpSpPr>
      <p:grpSpPr>
        <a:xfrm>
          <a:off x="0" y="0"/>
          <a:ext cx="0" cy="0"/>
          <a:chOff x="0" y="0"/>
          <a:chExt cx="0" cy="0"/>
        </a:xfrm>
      </p:grpSpPr>
      <p:sp>
        <p:nvSpPr>
          <p:cNvPr id="70" name="Sottotitolo"/>
          <p:cNvSpPr txBox="1">
            <a:spLocks noGrp="1"/>
          </p:cNvSpPr>
          <p:nvPr>
            <p:ph type="body" sz="quarter" idx="13"/>
          </p:nvPr>
        </p:nvSpPr>
        <p:spPr>
          <a:xfrm>
            <a:off x="1901826" y="1981200"/>
            <a:ext cx="21138724" cy="525780"/>
          </a:xfrm>
          <a:prstGeom prst="rect">
            <a:avLst/>
          </a:prstGeom>
        </p:spPr>
        <p:txBody>
          <a:bodyPr>
            <a:spAutoFit/>
          </a:bodyPr>
          <a:lstStyle>
            <a:lvl1pPr marL="0" indent="0" algn="l">
              <a:buClrTx/>
              <a:buSzTx/>
              <a:buNone/>
              <a:defRPr sz="3400" cap="none" spc="306">
                <a:solidFill>
                  <a:srgbClr val="9A958E"/>
                </a:solidFill>
                <a:latin typeface="Avenir LT Std 55 Roman"/>
                <a:ea typeface="Avenir LT Std 55 Roman"/>
                <a:cs typeface="Avenir LT Std 55 Roman"/>
                <a:sym typeface="Avenir LT Std 55 Roman"/>
              </a:defRPr>
            </a:lvl1pPr>
          </a:lstStyle>
          <a:p>
            <a:pPr lvl="0"/>
            <a:r>
              <a:rPr lang="it-IT"/>
              <a:t>Fare clic per modificare gli stili del testo dello schema</a:t>
            </a:r>
          </a:p>
        </p:txBody>
      </p:sp>
      <p:sp>
        <p:nvSpPr>
          <p:cNvPr id="71" name="Numero diapositiva"/>
          <p:cNvSpPr txBox="1">
            <a:spLocks noGrp="1"/>
          </p:cNvSpPr>
          <p:nvPr>
            <p:ph type="sldNum" sz="quarter" idx="2"/>
          </p:nvPr>
        </p:nvSpPr>
        <p:spPr>
          <a:prstGeom prst="rect">
            <a:avLst/>
          </a:prstGeom>
        </p:spPr>
        <p:txBody>
          <a:bodyPr/>
          <a:lstStyle/>
          <a:p>
            <a:fld id="{86CB4B4D-7CA3-9044-876B-883B54F8677D}" type="slidenum">
              <a:rPr/>
              <a:t>‹Nr.›</a:t>
            </a:fld>
            <a:endParaRPr/>
          </a:p>
        </p:txBody>
      </p:sp>
      <p:sp>
        <p:nvSpPr>
          <p:cNvPr id="2" name="Titolo 1">
            <a:extLst>
              <a:ext uri="{FF2B5EF4-FFF2-40B4-BE49-F238E27FC236}">
                <a16:creationId xmlns:a16="http://schemas.microsoft.com/office/drawing/2014/main" id="{D4608DA6-8BEC-DD4D-9C04-BB966CBDADA4}"/>
              </a:ext>
            </a:extLst>
          </p:cNvPr>
          <p:cNvSpPr>
            <a:spLocks noGrp="1"/>
          </p:cNvSpPr>
          <p:nvPr>
            <p:ph type="title"/>
          </p:nvPr>
        </p:nvSpPr>
        <p:spPr/>
        <p:txBody>
          <a:bodyPr/>
          <a:lstStyle/>
          <a:p>
            <a:r>
              <a:rPr lang="it-IT"/>
              <a:t>Fare clic per modificare lo stile del titolo dello schema</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sto ">
    <p:spTree>
      <p:nvGrpSpPr>
        <p:cNvPr id="1" name=""/>
        <p:cNvGrpSpPr/>
        <p:nvPr/>
      </p:nvGrpSpPr>
      <p:grpSpPr>
        <a:xfrm>
          <a:off x="0" y="0"/>
          <a:ext cx="0" cy="0"/>
          <a:chOff x="0" y="0"/>
          <a:chExt cx="0" cy="0"/>
        </a:xfrm>
      </p:grpSpPr>
      <p:sp>
        <p:nvSpPr>
          <p:cNvPr id="79" name="Titolo Testo"/>
          <p:cNvSpPr txBox="1">
            <a:spLocks noGrp="1"/>
          </p:cNvSpPr>
          <p:nvPr>
            <p:ph type="title"/>
          </p:nvPr>
        </p:nvSpPr>
        <p:spPr>
          <a:prstGeom prst="rect">
            <a:avLst/>
          </a:prstGeom>
        </p:spPr>
        <p:txBody>
          <a:bodyPr/>
          <a:lstStyle/>
          <a:p>
            <a:r>
              <a:rPr lang="it-IT"/>
              <a:t>Fare clic per modificare lo stile del titolo dello schema</a:t>
            </a:r>
            <a:endParaRPr/>
          </a:p>
        </p:txBody>
      </p:sp>
      <p:sp>
        <p:nvSpPr>
          <p:cNvPr id="81" name="Numero diapositiva"/>
          <p:cNvSpPr txBox="1">
            <a:spLocks noGrp="1"/>
          </p:cNvSpPr>
          <p:nvPr>
            <p:ph type="sldNum" sz="quarter" idx="2"/>
          </p:nvPr>
        </p:nvSpPr>
        <p:spPr>
          <a:xfrm>
            <a:off x="1916091" y="12785260"/>
            <a:ext cx="443485" cy="408941"/>
          </a:xfrm>
          <a:prstGeom prst="rect">
            <a:avLst/>
          </a:prstGeom>
        </p:spPr>
        <p:txBody>
          <a:bodyPr/>
          <a:lstStyle/>
          <a:p>
            <a:fld id="{86CB4B4D-7CA3-9044-876B-883B54F8677D}" type="slidenum">
              <a:rPr/>
              <a:t>‹Nr.›</a:t>
            </a:fld>
            <a:endParaRPr/>
          </a:p>
        </p:txBody>
      </p:sp>
      <p:sp>
        <p:nvSpPr>
          <p:cNvPr id="6" name="Sottotitolo">
            <a:extLst>
              <a:ext uri="{FF2B5EF4-FFF2-40B4-BE49-F238E27FC236}">
                <a16:creationId xmlns:a16="http://schemas.microsoft.com/office/drawing/2014/main" id="{0402D1C4-4715-2646-930E-9C5AE09444CB}"/>
              </a:ext>
            </a:extLst>
          </p:cNvPr>
          <p:cNvSpPr txBox="1">
            <a:spLocks noGrp="1"/>
          </p:cNvSpPr>
          <p:nvPr>
            <p:ph type="body" sz="quarter" idx="13"/>
          </p:nvPr>
        </p:nvSpPr>
        <p:spPr>
          <a:xfrm>
            <a:off x="1901826" y="1981200"/>
            <a:ext cx="21138724" cy="525780"/>
          </a:xfrm>
          <a:prstGeom prst="rect">
            <a:avLst/>
          </a:prstGeom>
        </p:spPr>
        <p:txBody>
          <a:bodyPr>
            <a:spAutoFit/>
          </a:bodyPr>
          <a:lstStyle>
            <a:lvl1pPr marL="0" indent="0" algn="l">
              <a:buClrTx/>
              <a:buSzTx/>
              <a:buNone/>
              <a:defRPr sz="3400" cap="none" spc="306">
                <a:solidFill>
                  <a:srgbClr val="9A958E"/>
                </a:solidFill>
                <a:latin typeface="Avenir LT Std 55 Roman"/>
                <a:ea typeface="Avenir LT Std 55 Roman"/>
                <a:cs typeface="Avenir LT Std 55 Roman"/>
                <a:sym typeface="Avenir LT Std 55 Roman"/>
              </a:defRPr>
            </a:lvl1pPr>
          </a:lstStyle>
          <a:p>
            <a:pPr lvl="0"/>
            <a:r>
              <a:rPr lang="it-IT"/>
              <a:t>Fare clic per modificare gli stili del testo dello schema</a:t>
            </a:r>
          </a:p>
        </p:txBody>
      </p:sp>
      <p:sp>
        <p:nvSpPr>
          <p:cNvPr id="7" name="Itatureium niendit et int qui quibus, toruptat harum explacc aerovitia apelloribus et ut fuga.…">
            <a:extLst>
              <a:ext uri="{FF2B5EF4-FFF2-40B4-BE49-F238E27FC236}">
                <a16:creationId xmlns:a16="http://schemas.microsoft.com/office/drawing/2014/main" id="{402ADDBB-8FE7-2743-AD43-A48266BA808D}"/>
              </a:ext>
            </a:extLst>
          </p:cNvPr>
          <p:cNvSpPr txBox="1">
            <a:spLocks noGrp="1"/>
          </p:cNvSpPr>
          <p:nvPr>
            <p:ph type="body" sz="quarter" idx="14"/>
          </p:nvPr>
        </p:nvSpPr>
        <p:spPr>
          <a:xfrm>
            <a:off x="1917700" y="3048000"/>
            <a:ext cx="21138724" cy="2000548"/>
          </a:xfrm>
          <a:prstGeom prst="rect">
            <a:avLst/>
          </a:prstGeom>
        </p:spPr>
        <p:txBody>
          <a:bodyPr wrap="square">
            <a:spAutoFit/>
          </a:bodyPr>
          <a:lstStyle/>
          <a:p>
            <a:pPr marL="0" lvl="0" indent="0" algn="l">
              <a:spcBef>
                <a:spcPts val="4800"/>
              </a:spcBef>
              <a:buClrTx/>
              <a:buSzTx/>
              <a:buNone/>
              <a:defRPr sz="4200" cap="none" spc="84">
                <a:latin typeface="Avenir Medium"/>
                <a:ea typeface="Avenir Medium"/>
                <a:cs typeface="Avenir Medium"/>
                <a:sym typeface="Avenir Medium"/>
              </a:defRPr>
            </a:pPr>
            <a:r>
              <a:rPr lang="it-IT"/>
              <a:t>Fare clic per modificare gli stili del testo dello schema</a:t>
            </a:r>
          </a:p>
          <a:p>
            <a:pPr marL="0" lvl="1" indent="0" algn="l">
              <a:spcBef>
                <a:spcPts val="4800"/>
              </a:spcBef>
              <a:buClrTx/>
              <a:buSzTx/>
              <a:buNone/>
              <a:defRPr sz="4200" cap="none" spc="84">
                <a:latin typeface="Avenir Medium"/>
                <a:ea typeface="Avenir Medium"/>
                <a:cs typeface="Avenir Medium"/>
                <a:sym typeface="Avenir Medium"/>
              </a:defRPr>
            </a:pPr>
            <a:r>
              <a:rPr lang="it-IT"/>
              <a:t>Secondo livello</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 Immagini / testo">
    <p:spTree>
      <p:nvGrpSpPr>
        <p:cNvPr id="1" name=""/>
        <p:cNvGrpSpPr/>
        <p:nvPr/>
      </p:nvGrpSpPr>
      <p:grpSpPr>
        <a:xfrm>
          <a:off x="0" y="0"/>
          <a:ext cx="0" cy="0"/>
          <a:chOff x="0" y="0"/>
          <a:chExt cx="0" cy="0"/>
        </a:xfrm>
      </p:grpSpPr>
      <p:sp>
        <p:nvSpPr>
          <p:cNvPr id="54" name="Linea"/>
          <p:cNvSpPr/>
          <p:nvPr/>
        </p:nvSpPr>
        <p:spPr>
          <a:xfrm flipV="1">
            <a:off x="2603499" y="12714946"/>
            <a:ext cx="2" cy="535941"/>
          </a:xfrm>
          <a:prstGeom prst="line">
            <a:avLst/>
          </a:prstGeom>
          <a:ln w="12700">
            <a:solidFill>
              <a:srgbClr val="FFFFFF"/>
            </a:solidFill>
            <a:miter lim="400000"/>
          </a:ln>
        </p:spPr>
        <p:txBody>
          <a:bodyPr lIns="45718" tIns="45718" rIns="45718" bIns="45718"/>
          <a:lstStyle/>
          <a:p>
            <a:endParaRPr/>
          </a:p>
        </p:txBody>
      </p:sp>
      <p:sp>
        <p:nvSpPr>
          <p:cNvPr id="55" name="Corpo livello uno…"/>
          <p:cNvSpPr txBox="1">
            <a:spLocks noGrp="1"/>
          </p:cNvSpPr>
          <p:nvPr>
            <p:ph type="body" sz="quarter" idx="1"/>
          </p:nvPr>
        </p:nvSpPr>
        <p:spPr>
          <a:xfrm>
            <a:off x="1901228" y="8090649"/>
            <a:ext cx="21225472" cy="2997202"/>
          </a:xfrm>
          <a:prstGeom prst="rect">
            <a:avLst/>
          </a:prstGeom>
        </p:spPr>
        <p:txBody>
          <a:bodyPr numCol="1">
            <a:normAutofit/>
          </a:bodyPr>
          <a:lstStyle>
            <a:lvl1pPr marL="0" indent="0" algn="l">
              <a:spcBef>
                <a:spcPts val="4800"/>
              </a:spcBef>
              <a:buClrTx/>
              <a:buSzTx/>
              <a:buFontTx/>
              <a:buNone/>
              <a:defRPr sz="3200" cap="none" spc="84">
                <a:latin typeface="Avenir Medium"/>
                <a:ea typeface="Avenir Medium"/>
                <a:cs typeface="Avenir Medium"/>
                <a:sym typeface="Avenir Medium"/>
              </a:defRPr>
            </a:lvl1pPr>
            <a:lvl2pPr marL="508000" indent="0" algn="l">
              <a:spcBef>
                <a:spcPts val="4800"/>
              </a:spcBef>
              <a:buClrTx/>
              <a:buFontTx/>
              <a:buNone/>
              <a:defRPr sz="3200" cap="none" spc="84">
                <a:latin typeface="Avenir Medium"/>
                <a:ea typeface="Avenir Medium"/>
                <a:cs typeface="Avenir Medium"/>
                <a:sym typeface="Avenir Medium"/>
              </a:defRPr>
            </a:lvl2pPr>
            <a:lvl3pPr marL="1016000" indent="0" algn="l">
              <a:spcBef>
                <a:spcPts val="4800"/>
              </a:spcBef>
              <a:buClrTx/>
              <a:buFontTx/>
              <a:buNone/>
              <a:defRPr sz="3200" cap="none" spc="84">
                <a:latin typeface="Avenir Medium"/>
                <a:ea typeface="Avenir Medium"/>
                <a:cs typeface="Avenir Medium"/>
                <a:sym typeface="Avenir Medium"/>
              </a:defRPr>
            </a:lvl3pPr>
            <a:lvl4pPr marL="1524000" indent="0" algn="l">
              <a:spcBef>
                <a:spcPts val="4800"/>
              </a:spcBef>
              <a:buClrTx/>
              <a:buFontTx/>
              <a:buNone/>
              <a:defRPr sz="3200" cap="none" spc="84">
                <a:latin typeface="Avenir Medium"/>
                <a:ea typeface="Avenir Medium"/>
                <a:cs typeface="Avenir Medium"/>
                <a:sym typeface="Avenir Medium"/>
              </a:defRPr>
            </a:lvl4pPr>
            <a:lvl5pPr marL="2539998" indent="-507998" algn="l">
              <a:spcBef>
                <a:spcPts val="4800"/>
              </a:spcBef>
              <a:buClrTx/>
              <a:defRPr sz="4200" cap="none" spc="84">
                <a:latin typeface="Avenir Medium"/>
                <a:ea typeface="Avenir Medium"/>
                <a:cs typeface="Avenir Medium"/>
                <a:sym typeface="Avenir Medium"/>
              </a:defRPr>
            </a:lvl5pPr>
          </a:lstStyle>
          <a:p>
            <a:pPr lvl="0"/>
            <a:r>
              <a:rPr lang="it-IT" dirty="0"/>
              <a:t>Fare clic per modificare gli stili del testo dello schema</a:t>
            </a:r>
          </a:p>
          <a:p>
            <a:pPr lvl="1"/>
            <a:r>
              <a:rPr lang="it-IT" dirty="0"/>
              <a:t>Secondo livello</a:t>
            </a:r>
          </a:p>
          <a:p>
            <a:pPr lvl="2"/>
            <a:r>
              <a:rPr lang="it-IT" dirty="0"/>
              <a:t>Terzo livello</a:t>
            </a:r>
          </a:p>
        </p:txBody>
      </p:sp>
      <p:sp>
        <p:nvSpPr>
          <p:cNvPr id="56" name="Immagine"/>
          <p:cNvSpPr>
            <a:spLocks noGrp="1"/>
          </p:cNvSpPr>
          <p:nvPr>
            <p:ph type="pic" sz="quarter" idx="13"/>
          </p:nvPr>
        </p:nvSpPr>
        <p:spPr>
          <a:xfrm>
            <a:off x="1894924" y="3160575"/>
            <a:ext cx="5147903" cy="4567535"/>
          </a:xfrm>
          <a:prstGeom prst="rect">
            <a:avLst/>
          </a:prstGeom>
        </p:spPr>
        <p:txBody>
          <a:bodyPr lIns="91439" rIns="91439"/>
          <a:lstStyle/>
          <a:p>
            <a:r>
              <a:rPr lang="it-IT"/>
              <a:t>Fare clic sull'icona per inserire un'immagine</a:t>
            </a:r>
            <a:endParaRPr/>
          </a:p>
        </p:txBody>
      </p:sp>
      <p:sp>
        <p:nvSpPr>
          <p:cNvPr id="57" name="Immagine"/>
          <p:cNvSpPr>
            <a:spLocks noGrp="1"/>
          </p:cNvSpPr>
          <p:nvPr>
            <p:ph type="pic" sz="quarter" idx="14"/>
          </p:nvPr>
        </p:nvSpPr>
        <p:spPr>
          <a:xfrm>
            <a:off x="7264596" y="3160575"/>
            <a:ext cx="5147903" cy="4567535"/>
          </a:xfrm>
          <a:prstGeom prst="rect">
            <a:avLst/>
          </a:prstGeom>
        </p:spPr>
        <p:txBody>
          <a:bodyPr lIns="91439" rIns="91439"/>
          <a:lstStyle/>
          <a:p>
            <a:r>
              <a:rPr lang="it-IT"/>
              <a:t>Fare clic sull'icona per inserire un'immagine</a:t>
            </a:r>
            <a:endParaRPr/>
          </a:p>
        </p:txBody>
      </p:sp>
      <p:sp>
        <p:nvSpPr>
          <p:cNvPr id="58" name="Immagine"/>
          <p:cNvSpPr>
            <a:spLocks noGrp="1"/>
          </p:cNvSpPr>
          <p:nvPr>
            <p:ph type="pic" sz="quarter" idx="15"/>
          </p:nvPr>
        </p:nvSpPr>
        <p:spPr>
          <a:xfrm>
            <a:off x="17965016" y="3160575"/>
            <a:ext cx="5147903" cy="4567535"/>
          </a:xfrm>
          <a:prstGeom prst="rect">
            <a:avLst/>
          </a:prstGeom>
        </p:spPr>
        <p:txBody>
          <a:bodyPr lIns="91439" rIns="91439"/>
          <a:lstStyle/>
          <a:p>
            <a:r>
              <a:rPr lang="it-IT"/>
              <a:t>Fare clic sull'icona per inserire un'immagine</a:t>
            </a:r>
            <a:endParaRPr/>
          </a:p>
        </p:txBody>
      </p:sp>
      <p:sp>
        <p:nvSpPr>
          <p:cNvPr id="59" name="Immagine"/>
          <p:cNvSpPr>
            <a:spLocks noGrp="1"/>
          </p:cNvSpPr>
          <p:nvPr>
            <p:ph type="pic" sz="quarter" idx="16"/>
          </p:nvPr>
        </p:nvSpPr>
        <p:spPr>
          <a:xfrm>
            <a:off x="12614798" y="3160575"/>
            <a:ext cx="5147904" cy="4567535"/>
          </a:xfrm>
          <a:prstGeom prst="rect">
            <a:avLst/>
          </a:prstGeom>
        </p:spPr>
        <p:txBody>
          <a:bodyPr lIns="91439" rIns="91439"/>
          <a:lstStyle/>
          <a:p>
            <a:r>
              <a:rPr lang="it-IT"/>
              <a:t>Fare clic sull'icona per inserire un'immagine</a:t>
            </a:r>
            <a:endParaRPr/>
          </a:p>
        </p:txBody>
      </p:sp>
      <p:sp>
        <p:nvSpPr>
          <p:cNvPr id="60" name="Titolo Testo"/>
          <p:cNvSpPr txBox="1">
            <a:spLocks noGrp="1"/>
          </p:cNvSpPr>
          <p:nvPr>
            <p:ph type="title"/>
          </p:nvPr>
        </p:nvSpPr>
        <p:spPr>
          <a:prstGeom prst="rect">
            <a:avLst/>
          </a:prstGeom>
        </p:spPr>
        <p:txBody>
          <a:bodyPr/>
          <a:lstStyle/>
          <a:p>
            <a:r>
              <a:rPr lang="it-IT"/>
              <a:t>Fare clic per modificare lo stile del titolo dello schema</a:t>
            </a:r>
            <a:endParaRPr/>
          </a:p>
        </p:txBody>
      </p:sp>
      <p:sp>
        <p:nvSpPr>
          <p:cNvPr id="62" name="Numero diapositiva"/>
          <p:cNvSpPr txBox="1">
            <a:spLocks noGrp="1"/>
          </p:cNvSpPr>
          <p:nvPr>
            <p:ph type="sldNum" sz="quarter" idx="2"/>
          </p:nvPr>
        </p:nvSpPr>
        <p:spPr>
          <a:xfrm>
            <a:off x="1894924" y="12785260"/>
            <a:ext cx="443485" cy="408941"/>
          </a:xfrm>
          <a:prstGeom prst="rect">
            <a:avLst/>
          </a:prstGeom>
        </p:spPr>
        <p:txBody>
          <a:bodyPr/>
          <a:lstStyle/>
          <a:p>
            <a:fld id="{86CB4B4D-7CA3-9044-876B-883B54F8677D}" type="slidenum">
              <a:rPr/>
              <a:t>‹Nr.›</a:t>
            </a:fld>
            <a:endParaRPr/>
          </a:p>
        </p:txBody>
      </p:sp>
      <p:sp>
        <p:nvSpPr>
          <p:cNvPr id="13" name="Sottotitolo">
            <a:extLst>
              <a:ext uri="{FF2B5EF4-FFF2-40B4-BE49-F238E27FC236}">
                <a16:creationId xmlns:a16="http://schemas.microsoft.com/office/drawing/2014/main" id="{600729EF-DFBC-984F-95CE-11BBD35A2B83}"/>
              </a:ext>
            </a:extLst>
          </p:cNvPr>
          <p:cNvSpPr txBox="1">
            <a:spLocks noGrp="1"/>
          </p:cNvSpPr>
          <p:nvPr>
            <p:ph type="body" sz="quarter" idx="17" hasCustomPrompt="1"/>
          </p:nvPr>
        </p:nvSpPr>
        <p:spPr>
          <a:xfrm>
            <a:off x="1901826" y="1981200"/>
            <a:ext cx="21138724" cy="615553"/>
          </a:xfrm>
          <a:prstGeom prst="rect">
            <a:avLst/>
          </a:prstGeom>
        </p:spPr>
        <p:txBody>
          <a:bodyPr>
            <a:spAutoFit/>
          </a:bodyPr>
          <a:lstStyle>
            <a:lvl1pPr marL="0" indent="0" algn="l">
              <a:buClrTx/>
              <a:buSzTx/>
              <a:buNone/>
              <a:defRPr sz="3400" cap="none" spc="306">
                <a:solidFill>
                  <a:srgbClr val="9A958E"/>
                </a:solidFill>
                <a:latin typeface="Avenir LT Std 55 Roman"/>
                <a:ea typeface="Avenir LT Std 55 Roman"/>
                <a:cs typeface="Avenir LT Std 55 Roman"/>
                <a:sym typeface="Avenir LT Std 55 Roman"/>
              </a:defRPr>
            </a:lvl1pPr>
          </a:lstStyle>
          <a:p>
            <a:r>
              <a:rPr lang="it-IT" dirty="0"/>
              <a:t>Sottotitolo slide</a:t>
            </a:r>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sto con immagine">
    <p:spTree>
      <p:nvGrpSpPr>
        <p:cNvPr id="1" name=""/>
        <p:cNvGrpSpPr/>
        <p:nvPr/>
      </p:nvGrpSpPr>
      <p:grpSpPr>
        <a:xfrm>
          <a:off x="0" y="0"/>
          <a:ext cx="0" cy="0"/>
          <a:chOff x="0" y="0"/>
          <a:chExt cx="0" cy="0"/>
        </a:xfrm>
      </p:grpSpPr>
      <p:sp>
        <p:nvSpPr>
          <p:cNvPr id="90" name="Linea"/>
          <p:cNvSpPr/>
          <p:nvPr/>
        </p:nvSpPr>
        <p:spPr>
          <a:xfrm flipV="1">
            <a:off x="2603499" y="12714946"/>
            <a:ext cx="2" cy="535941"/>
          </a:xfrm>
          <a:prstGeom prst="line">
            <a:avLst/>
          </a:prstGeom>
          <a:ln w="12700">
            <a:solidFill>
              <a:srgbClr val="FFFFFF"/>
            </a:solidFill>
            <a:miter lim="400000"/>
          </a:ln>
        </p:spPr>
        <p:txBody>
          <a:bodyPr lIns="45718" tIns="45718" rIns="45718" bIns="45718"/>
          <a:lstStyle/>
          <a:p>
            <a:endParaRPr/>
          </a:p>
        </p:txBody>
      </p:sp>
      <p:sp>
        <p:nvSpPr>
          <p:cNvPr id="91" name="Trieste_3.jpg"/>
          <p:cNvSpPr>
            <a:spLocks noGrp="1"/>
          </p:cNvSpPr>
          <p:nvPr>
            <p:ph type="pic" sz="half" idx="13"/>
          </p:nvPr>
        </p:nvSpPr>
        <p:spPr>
          <a:xfrm>
            <a:off x="10700425" y="3033210"/>
            <a:ext cx="12354129" cy="8790490"/>
          </a:xfrm>
          <a:prstGeom prst="rect">
            <a:avLst/>
          </a:prstGeom>
          <a:effectLst>
            <a:outerShdw blurRad="127000" dist="76200" dir="2700000" rotWithShape="0">
              <a:srgbClr val="000000">
                <a:alpha val="75000"/>
              </a:srgbClr>
            </a:outerShdw>
          </a:effectLst>
        </p:spPr>
        <p:txBody>
          <a:bodyPr lIns="91439" rIns="91439"/>
          <a:lstStyle/>
          <a:p>
            <a:r>
              <a:rPr lang="it-IT"/>
              <a:t>Fare clic sull'icona per inserire un'immagine</a:t>
            </a:r>
            <a:endParaRPr/>
          </a:p>
        </p:txBody>
      </p:sp>
      <p:sp>
        <p:nvSpPr>
          <p:cNvPr id="93" name="Titolo Testo"/>
          <p:cNvSpPr txBox="1">
            <a:spLocks noGrp="1"/>
          </p:cNvSpPr>
          <p:nvPr>
            <p:ph type="title"/>
          </p:nvPr>
        </p:nvSpPr>
        <p:spPr>
          <a:prstGeom prst="rect">
            <a:avLst/>
          </a:prstGeom>
        </p:spPr>
        <p:txBody>
          <a:bodyPr/>
          <a:lstStyle/>
          <a:p>
            <a:r>
              <a:rPr lang="it-IT"/>
              <a:t>Fare clic per modificare lo stile del titolo dello schema</a:t>
            </a:r>
            <a:endParaRPr/>
          </a:p>
        </p:txBody>
      </p:sp>
      <p:sp>
        <p:nvSpPr>
          <p:cNvPr id="95" name="Numero diapositiva"/>
          <p:cNvSpPr txBox="1">
            <a:spLocks noGrp="1"/>
          </p:cNvSpPr>
          <p:nvPr>
            <p:ph type="sldNum" sz="quarter" idx="2"/>
          </p:nvPr>
        </p:nvSpPr>
        <p:spPr>
          <a:xfrm>
            <a:off x="1933024" y="12778446"/>
            <a:ext cx="443485" cy="408940"/>
          </a:xfrm>
          <a:prstGeom prst="rect">
            <a:avLst/>
          </a:prstGeom>
        </p:spPr>
        <p:txBody>
          <a:bodyPr/>
          <a:lstStyle/>
          <a:p>
            <a:fld id="{86CB4B4D-7CA3-9044-876B-883B54F8677D}" type="slidenum">
              <a:rPr/>
              <a:t>‹Nr.›</a:t>
            </a:fld>
            <a:endParaRPr/>
          </a:p>
        </p:txBody>
      </p:sp>
      <p:sp>
        <p:nvSpPr>
          <p:cNvPr id="10" name="Sottotitolo">
            <a:extLst>
              <a:ext uri="{FF2B5EF4-FFF2-40B4-BE49-F238E27FC236}">
                <a16:creationId xmlns:a16="http://schemas.microsoft.com/office/drawing/2014/main" id="{CA2F66F3-F564-A44B-9E1F-161752AD2EC8}"/>
              </a:ext>
            </a:extLst>
          </p:cNvPr>
          <p:cNvSpPr txBox="1">
            <a:spLocks noGrp="1"/>
          </p:cNvSpPr>
          <p:nvPr>
            <p:ph type="body" sz="quarter" idx="14"/>
          </p:nvPr>
        </p:nvSpPr>
        <p:spPr>
          <a:xfrm>
            <a:off x="1901826" y="1981200"/>
            <a:ext cx="21138724" cy="525780"/>
          </a:xfrm>
          <a:prstGeom prst="rect">
            <a:avLst/>
          </a:prstGeom>
        </p:spPr>
        <p:txBody>
          <a:bodyPr>
            <a:spAutoFit/>
          </a:bodyPr>
          <a:lstStyle>
            <a:lvl1pPr marL="0" indent="0" algn="l">
              <a:buClrTx/>
              <a:buSzTx/>
              <a:buNone/>
              <a:defRPr sz="3400" cap="none" spc="306">
                <a:solidFill>
                  <a:srgbClr val="9A958E"/>
                </a:solidFill>
                <a:latin typeface="Avenir LT Std 55 Roman"/>
                <a:ea typeface="Avenir LT Std 55 Roman"/>
                <a:cs typeface="Avenir LT Std 55 Roman"/>
                <a:sym typeface="Avenir LT Std 55 Roman"/>
              </a:defRPr>
            </a:lvl1pPr>
          </a:lstStyle>
          <a:p>
            <a:pPr lvl="0"/>
            <a:r>
              <a:rPr lang="it-IT"/>
              <a:t>Fare clic per modificare gli stili del testo dello schema</a:t>
            </a:r>
          </a:p>
        </p:txBody>
      </p:sp>
      <p:sp>
        <p:nvSpPr>
          <p:cNvPr id="11" name="Itatureium niendit et int qui quibus, toruptat harum explacc aerovitia nissentius  dolorerum qui reri apelloribus et ut fuga.…">
            <a:extLst>
              <a:ext uri="{FF2B5EF4-FFF2-40B4-BE49-F238E27FC236}">
                <a16:creationId xmlns:a16="http://schemas.microsoft.com/office/drawing/2014/main" id="{0A335F79-4ED8-3F4E-90B2-2FE9F2F06E01}"/>
              </a:ext>
            </a:extLst>
          </p:cNvPr>
          <p:cNvSpPr txBox="1">
            <a:spLocks noGrp="1"/>
          </p:cNvSpPr>
          <p:nvPr>
            <p:ph type="body" sz="half" idx="15"/>
          </p:nvPr>
        </p:nvSpPr>
        <p:spPr>
          <a:xfrm>
            <a:off x="1910622" y="3048000"/>
            <a:ext cx="7883044" cy="9283700"/>
          </a:xfrm>
          <a:prstGeom prst="rect">
            <a:avLst/>
          </a:prstGeom>
        </p:spPr>
        <p:txBody>
          <a:bodyPr>
            <a:spAutoFit/>
          </a:bodyPr>
          <a:lstStyle/>
          <a:p>
            <a:pPr marL="0" lvl="0" indent="0" algn="l">
              <a:spcBef>
                <a:spcPts val="4800"/>
              </a:spcBef>
              <a:buClrTx/>
              <a:buSzTx/>
              <a:buNone/>
              <a:defRPr sz="4200" cap="none" spc="84">
                <a:latin typeface="Avenir Medium"/>
                <a:ea typeface="Avenir Medium"/>
                <a:cs typeface="Avenir Medium"/>
                <a:sym typeface="Avenir Medium"/>
              </a:defRPr>
            </a:pPr>
            <a:r>
              <a:rPr lang="it-IT" dirty="0"/>
              <a:t>Fare clic per modificare gli stili del testo dello schema</a:t>
            </a:r>
          </a:p>
          <a:p>
            <a:pPr marL="0" lvl="1" indent="0" algn="l">
              <a:spcBef>
                <a:spcPts val="4800"/>
              </a:spcBef>
              <a:buClrTx/>
              <a:buSzTx/>
              <a:buNone/>
              <a:defRPr sz="4200" cap="none" spc="84">
                <a:latin typeface="Avenir Medium"/>
                <a:ea typeface="Avenir Medium"/>
                <a:cs typeface="Avenir Medium"/>
                <a:sym typeface="Avenir Medium"/>
              </a:defRPr>
            </a:pPr>
            <a:r>
              <a:rPr lang="it-IT" dirty="0"/>
              <a:t>Secondo livello</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hiusura">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EF567D6-081D-794C-A9ED-D660F3D9E86D}"/>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27711" y="5674754"/>
            <a:ext cx="24419989" cy="6038946"/>
          </a:xfrm>
          <a:prstGeom prst="rect">
            <a:avLst/>
          </a:prstGeom>
        </p:spPr>
      </p:pic>
      <p:pic>
        <p:nvPicPr>
          <p:cNvPr id="157" name="Immagine" descr="Immagine"/>
          <p:cNvPicPr>
            <a:picLocks noChangeAspect="1"/>
          </p:cNvPicPr>
          <p:nvPr/>
        </p:nvPicPr>
        <p:blipFill>
          <a:blip r:embed="rId3"/>
          <a:stretch>
            <a:fillRect/>
          </a:stretch>
        </p:blipFill>
        <p:spPr>
          <a:xfrm>
            <a:off x="10824209" y="792338"/>
            <a:ext cx="2735582" cy="3800124"/>
          </a:xfrm>
          <a:prstGeom prst="rect">
            <a:avLst/>
          </a:prstGeom>
          <a:ln w="12700">
            <a:miter lim="400000"/>
          </a:ln>
        </p:spPr>
      </p:pic>
      <p:sp>
        <p:nvSpPr>
          <p:cNvPr id="158" name="www.units.it"/>
          <p:cNvSpPr txBox="1"/>
          <p:nvPr/>
        </p:nvSpPr>
        <p:spPr>
          <a:xfrm>
            <a:off x="10847132" y="12111963"/>
            <a:ext cx="2689734" cy="71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spcBef>
                <a:spcPts val="4000"/>
              </a:spcBef>
              <a:defRPr u="sng" spc="70">
                <a:solidFill>
                  <a:srgbClr val="0000FF"/>
                </a:solidFill>
                <a:uFill>
                  <a:solidFill>
                    <a:srgbClr val="0000FF"/>
                  </a:solidFill>
                </a:uFill>
                <a:latin typeface="Avenir Medium"/>
                <a:ea typeface="Avenir Medium"/>
                <a:cs typeface="Avenir Medium"/>
                <a:sym typeface="Avenir Medium"/>
                <a:hlinkClick r:id="rId4"/>
              </a:defRPr>
            </a:lvl1pPr>
          </a:lstStyle>
          <a:p>
            <a:pPr>
              <a:defRPr>
                <a:solidFill>
                  <a:srgbClr val="1D355E"/>
                </a:solidFill>
                <a:uFillTx/>
              </a:defRPr>
            </a:pPr>
            <a:r>
              <a:rPr>
                <a:solidFill>
                  <a:srgbClr val="0000FF"/>
                </a:solidFill>
                <a:uFill>
                  <a:solidFill>
                    <a:srgbClr val="0000FF"/>
                  </a:solidFill>
                </a:uFill>
                <a:hlinkClick r:id="rId4"/>
              </a:rPr>
              <a:t>www.units.it</a:t>
            </a:r>
          </a:p>
        </p:txBody>
      </p:sp>
      <p:sp>
        <p:nvSpPr>
          <p:cNvPr id="160" name="nome.cognome@units.it"/>
          <p:cNvSpPr txBox="1">
            <a:spLocks noGrp="1"/>
          </p:cNvSpPr>
          <p:nvPr>
            <p:ph type="body" sz="quarter" idx="13"/>
          </p:nvPr>
        </p:nvSpPr>
        <p:spPr>
          <a:xfrm>
            <a:off x="8950378" y="11211594"/>
            <a:ext cx="6483239" cy="711202"/>
          </a:xfrm>
          <a:prstGeom prst="rect">
            <a:avLst/>
          </a:prstGeom>
        </p:spPr>
        <p:txBody>
          <a:bodyPr>
            <a:normAutofit/>
          </a:bodyPr>
          <a:lstStyle/>
          <a:p>
            <a:pPr marL="0" lvl="0" indent="0">
              <a:spcBef>
                <a:spcPts val="4000"/>
              </a:spcBef>
              <a:buClrTx/>
              <a:buSzTx/>
              <a:buNone/>
              <a:defRPr sz="3500" u="sng" cap="none" spc="0">
                <a:latin typeface="Avenir Medium"/>
                <a:ea typeface="Avenir Medium"/>
                <a:cs typeface="Avenir Medium"/>
                <a:sym typeface="Avenir Medium"/>
              </a:defRPr>
            </a:pPr>
            <a:r>
              <a:rPr lang="it-IT"/>
              <a:t>Fare clic per modificare gli stili del testo dello schema</a:t>
            </a:r>
          </a:p>
        </p:txBody>
      </p:sp>
      <p:sp>
        <p:nvSpPr>
          <p:cNvPr id="161" name="Struttura / Dipartimento"/>
          <p:cNvSpPr txBox="1">
            <a:spLocks noGrp="1"/>
          </p:cNvSpPr>
          <p:nvPr>
            <p:ph type="body" sz="quarter" idx="14"/>
          </p:nvPr>
        </p:nvSpPr>
        <p:spPr>
          <a:xfrm>
            <a:off x="8045537" y="7680724"/>
            <a:ext cx="8292923" cy="965202"/>
          </a:xfrm>
          <a:prstGeom prst="rect">
            <a:avLst/>
          </a:prstGeom>
        </p:spPr>
        <p:txBody>
          <a:bodyPr>
            <a:normAutofit/>
          </a:bodyPr>
          <a:lstStyle/>
          <a:p>
            <a:pPr marL="0" lvl="0" indent="0">
              <a:spcBef>
                <a:spcPts val="4800"/>
              </a:spcBef>
              <a:buClrTx/>
              <a:buSzTx/>
              <a:buNone/>
              <a:defRPr sz="5000" cap="none" spc="100">
                <a:latin typeface="Avenir"/>
                <a:ea typeface="Avenir"/>
                <a:cs typeface="Avenir"/>
                <a:sym typeface="Avenir Roman"/>
              </a:defRPr>
            </a:pPr>
            <a:r>
              <a:rPr lang="it-IT"/>
              <a:t>Fare clic per modificare gli stili del testo dello schema</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28D26903-2C60-DD43-BF5A-96413FE9D463}"/>
              </a:ext>
            </a:extLst>
          </p:cNvPr>
          <p:cNvPicPr>
            <a:picLocks noChangeAspect="1"/>
          </p:cNvPicPr>
          <p:nvPr userDrawn="1"/>
        </p:nvPicPr>
        <p:blipFill>
          <a:blip r:embed="rId13">
            <a:alphaModFix amt="5000"/>
            <a:extLst>
              <a:ext uri="{28A0092B-C50C-407E-A947-70E740481C1C}">
                <a14:useLocalDpi xmlns:a14="http://schemas.microsoft.com/office/drawing/2010/main"/>
              </a:ext>
            </a:extLst>
          </a:blip>
          <a:stretch>
            <a:fillRect/>
          </a:stretch>
        </p:blipFill>
        <p:spPr>
          <a:xfrm>
            <a:off x="-27711" y="5674754"/>
            <a:ext cx="24419989" cy="6038946"/>
          </a:xfrm>
          <a:prstGeom prst="rect">
            <a:avLst/>
          </a:prstGeom>
        </p:spPr>
      </p:pic>
      <p:sp>
        <p:nvSpPr>
          <p:cNvPr id="2" name="Rettangolo"/>
          <p:cNvSpPr/>
          <p:nvPr/>
        </p:nvSpPr>
        <p:spPr>
          <a:xfrm>
            <a:off x="0" y="12262777"/>
            <a:ext cx="24384000" cy="1453225"/>
          </a:xfrm>
          <a:prstGeom prst="rect">
            <a:avLst/>
          </a:prstGeom>
          <a:solidFill>
            <a:srgbClr val="1D355E"/>
          </a:solidFill>
          <a:ln w="12700">
            <a:miter lim="400000"/>
          </a:ln>
        </p:spPr>
        <p:txBody>
          <a:bodyPr lIns="50800" tIns="50800" rIns="50800" bIns="50800" anchor="ctr"/>
          <a:lstStyle/>
          <a:p>
            <a:pPr>
              <a:defRPr sz="2400" cap="all" spc="48">
                <a:solidFill>
                  <a:srgbClr val="1D355E"/>
                </a:solidFill>
                <a:latin typeface="Avenir LT Std 65 Medium"/>
                <a:ea typeface="Avenir LT Std 65 Medium"/>
                <a:cs typeface="Avenir LT Std 65 Medium"/>
                <a:sym typeface="Avenir LT Std 65 Medium"/>
              </a:defRPr>
            </a:pPr>
            <a:endParaRPr/>
          </a:p>
        </p:txBody>
      </p:sp>
      <p:pic>
        <p:nvPicPr>
          <p:cNvPr id="3" name="Immagine 8" descr="Immagine 8"/>
          <p:cNvPicPr>
            <a:picLocks noChangeAspect="1"/>
          </p:cNvPicPr>
          <p:nvPr/>
        </p:nvPicPr>
        <p:blipFill>
          <a:blip r:embed="rId14"/>
          <a:stretch>
            <a:fillRect/>
          </a:stretch>
        </p:blipFill>
        <p:spPr>
          <a:xfrm>
            <a:off x="19939381" y="12460202"/>
            <a:ext cx="3101169" cy="1045426"/>
          </a:xfrm>
          <a:prstGeom prst="rect">
            <a:avLst/>
          </a:prstGeom>
          <a:ln w="12700">
            <a:miter lim="400000"/>
          </a:ln>
        </p:spPr>
      </p:pic>
      <p:sp>
        <p:nvSpPr>
          <p:cNvPr id="4" name="Linea"/>
          <p:cNvSpPr/>
          <p:nvPr/>
        </p:nvSpPr>
        <p:spPr>
          <a:xfrm flipV="1">
            <a:off x="2603499" y="12714946"/>
            <a:ext cx="2" cy="535941"/>
          </a:xfrm>
          <a:prstGeom prst="line">
            <a:avLst/>
          </a:prstGeom>
          <a:ln w="12700">
            <a:solidFill>
              <a:srgbClr val="FFFFFF"/>
            </a:solidFill>
            <a:miter lim="400000"/>
          </a:ln>
        </p:spPr>
        <p:txBody>
          <a:bodyPr lIns="45718" tIns="45718" rIns="45718" bIns="45718"/>
          <a:lstStyle/>
          <a:p>
            <a:endParaRPr/>
          </a:p>
        </p:txBody>
      </p:sp>
      <p:sp>
        <p:nvSpPr>
          <p:cNvPr id="5" name="Linea"/>
          <p:cNvSpPr/>
          <p:nvPr/>
        </p:nvSpPr>
        <p:spPr>
          <a:xfrm flipV="1">
            <a:off x="2603499" y="12714946"/>
            <a:ext cx="2" cy="535941"/>
          </a:xfrm>
          <a:prstGeom prst="line">
            <a:avLst/>
          </a:prstGeom>
          <a:ln w="12700">
            <a:solidFill>
              <a:srgbClr val="FFFFFF"/>
            </a:solidFill>
            <a:miter lim="400000"/>
          </a:ln>
        </p:spPr>
        <p:txBody>
          <a:bodyPr lIns="45718" tIns="45718" rIns="45718" bIns="45718"/>
          <a:lstStyle/>
          <a:p>
            <a:endParaRPr/>
          </a:p>
        </p:txBody>
      </p:sp>
      <p:sp>
        <p:nvSpPr>
          <p:cNvPr id="6" name="Titolo Testo"/>
          <p:cNvSpPr txBox="1">
            <a:spLocks noGrp="1"/>
          </p:cNvSpPr>
          <p:nvPr>
            <p:ph type="title"/>
          </p:nvPr>
        </p:nvSpPr>
        <p:spPr>
          <a:xfrm>
            <a:off x="1901825" y="-624791"/>
            <a:ext cx="21138724" cy="2651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r>
              <a:t>Titolo Testo</a:t>
            </a:r>
          </a:p>
        </p:txBody>
      </p:sp>
      <p:sp>
        <p:nvSpPr>
          <p:cNvPr id="8" name="Numero diapositiva"/>
          <p:cNvSpPr txBox="1">
            <a:spLocks noGrp="1"/>
          </p:cNvSpPr>
          <p:nvPr>
            <p:ph type="sldNum" sz="quarter" idx="2"/>
          </p:nvPr>
        </p:nvSpPr>
        <p:spPr>
          <a:xfrm>
            <a:off x="1911857" y="12785260"/>
            <a:ext cx="443485" cy="408941"/>
          </a:xfrm>
          <a:prstGeom prst="rect">
            <a:avLst/>
          </a:prstGeom>
          <a:ln w="12700">
            <a:miter lim="400000"/>
          </a:ln>
        </p:spPr>
        <p:txBody>
          <a:bodyPr wrap="none" lIns="50800" tIns="50800" rIns="50800" bIns="50800" anchor="ctr">
            <a:spAutoFit/>
          </a:bodyPr>
          <a:lstStyle>
            <a:lvl1pPr>
              <a:defRPr sz="2400" cap="all" spc="48">
                <a:solidFill>
                  <a:srgbClr val="FFFFFF"/>
                </a:solidFill>
                <a:latin typeface="Avenir LT Std 35 Light"/>
                <a:ea typeface="Avenir LT Std 35 Light"/>
                <a:cs typeface="Avenir LT Std 35 Light"/>
                <a:sym typeface="Avenir LT Std 35 Light"/>
              </a:defRPr>
            </a:lvl1pPr>
          </a:lstStyle>
          <a:p>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64" r:id="rId1"/>
    <p:sldLayoutId id="2147483650" r:id="rId2"/>
    <p:sldLayoutId id="2147483663" r:id="rId3"/>
    <p:sldLayoutId id="2147483651" r:id="rId4"/>
    <p:sldLayoutId id="2147483653" r:id="rId5"/>
    <p:sldLayoutId id="2147483654" r:id="rId6"/>
    <p:sldLayoutId id="2147483652" r:id="rId7"/>
    <p:sldLayoutId id="2147483655" r:id="rId8"/>
    <p:sldLayoutId id="2147483661" r:id="rId9"/>
    <p:sldLayoutId id="2147483662" r:id="rId10"/>
    <p:sldLayoutId id="2147483665" r:id="rId11"/>
  </p:sldLayoutIdLst>
  <p:transition spd="med"/>
  <p:txStyles>
    <p:titleStyle>
      <a:lvl1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1pPr>
      <a:lvl2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2pPr>
      <a:lvl3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3pPr>
      <a:lvl4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4pPr>
      <a:lvl5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5pPr>
      <a:lvl6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6pPr>
      <a:lvl7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7pPr>
      <a:lvl8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8pPr>
      <a:lvl9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9pPr>
    </p:titleStyle>
    <p:bodyStyle>
      <a:lvl1pPr marL="290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1pPr>
      <a:lvl2pPr marL="798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2pPr>
      <a:lvl3pPr marL="1306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3pPr>
      <a:lvl4pPr marL="1814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4pPr>
      <a:lvl5pPr marL="2322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5pPr>
      <a:lvl6pPr marL="2830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6pPr>
      <a:lvl7pPr marL="3338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7pPr>
      <a:lvl8pPr marL="3846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8pPr>
      <a:lvl9pPr marL="4354284" marR="0" indent="-290284" algn="ctr" defTabSz="647700" rtl="0" eaLnBrk="1" latinLnBrk="0" hangingPunct="1">
        <a:lnSpc>
          <a:spcPct val="100000"/>
        </a:lnSpc>
        <a:spcBef>
          <a:spcPts val="0"/>
        </a:spcBef>
        <a:spcAft>
          <a:spcPts val="0"/>
        </a:spcAft>
        <a:buClr>
          <a:srgbClr val="9A958E"/>
        </a:buClr>
        <a:buSzPct val="75000"/>
        <a:buFontTx/>
        <a:buChar char="•"/>
        <a:tabLst/>
        <a:defRPr sz="2400" b="0" i="0" u="none" strike="noStrike" cap="all" spc="48" baseline="0">
          <a:ln>
            <a:noFill/>
          </a:ln>
          <a:solidFill>
            <a:srgbClr val="1D355E"/>
          </a:solidFill>
          <a:uFillTx/>
          <a:latin typeface="Avenir LT Std 35 Light"/>
          <a:ea typeface="Avenir LT Std 35 Light"/>
          <a:cs typeface="Avenir LT Std 35 Light"/>
          <a:sym typeface="Avenir LT Std 35 Light"/>
        </a:defRPr>
      </a:lvl9pPr>
    </p:bodyStyle>
    <p:otherStyle>
      <a:lvl1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1pPr>
      <a:lvl2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2pPr>
      <a:lvl3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3pPr>
      <a:lvl4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4pPr>
      <a:lvl5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5pPr>
      <a:lvl6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6pPr>
      <a:lvl7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7pPr>
      <a:lvl8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8pPr>
      <a:lvl9pPr marL="0" marR="0" indent="0" algn="ctr" defTabSz="647700" rtl="0" eaLnBrk="1" latinLnBrk="0" hangingPunct="1">
        <a:lnSpc>
          <a:spcPct val="100000"/>
        </a:lnSpc>
        <a:spcBef>
          <a:spcPts val="0"/>
        </a:spcBef>
        <a:spcAft>
          <a:spcPts val="0"/>
        </a:spcAft>
        <a:buClrTx/>
        <a:buSzTx/>
        <a:buFontTx/>
        <a:buNone/>
        <a:tabLst/>
        <a:defRPr sz="2400" b="0" i="0" u="none" strike="noStrike" cap="all" spc="48" baseline="0">
          <a:ln>
            <a:noFill/>
          </a:ln>
          <a:solidFill>
            <a:schemeClr val="tx1"/>
          </a:solidFill>
          <a:uFillTx/>
          <a:latin typeface="+mn-lt"/>
          <a:ea typeface="+mn-ea"/>
          <a:cs typeface="+mn-cs"/>
          <a:sym typeface="Avenir LT Std 35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xml"/><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oleObject" Target="../embeddings/oleObject1.bin"/><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journals.plos.org/plosone/article?id=10.1371/journal.pone.0216050"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hyperlink" Target="https://www.spidia.eu/projects/standard-documents"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jpg"/><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hyperlink" Target="mailto:nome.cognome@units.it"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xml"/><Relationship Id="rId7" Type="http://schemas.openxmlformats.org/officeDocument/2006/relationships/image" Target="../media/image26.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rieste, 23 marzo 2021"/>
          <p:cNvSpPr txBox="1">
            <a:spLocks noGrp="1"/>
          </p:cNvSpPr>
          <p:nvPr>
            <p:ph type="body" sz="quarter" idx="4294967295"/>
          </p:nvPr>
        </p:nvSpPr>
        <p:spPr>
          <a:xfrm>
            <a:off x="3810000" y="12722566"/>
            <a:ext cx="6677891" cy="520702"/>
          </a:xfrm>
          <a:prstGeom prst="rect">
            <a:avLst/>
          </a:prstGeom>
        </p:spPr>
        <p:txBody>
          <a:bodyPr>
            <a:normAutofit/>
          </a:bodyPr>
          <a:lstStyle/>
          <a:p>
            <a:pPr marL="0" indent="0" algn="l">
              <a:buNone/>
            </a:pPr>
            <a:r>
              <a:rPr lang="it-IT" dirty="0">
                <a:solidFill>
                  <a:schemeClr val="bg1"/>
                </a:solidFill>
              </a:rPr>
              <a:t>Basel, 7</a:t>
            </a:r>
            <a:r>
              <a:rPr lang="it-IT" baseline="30000" dirty="0">
                <a:solidFill>
                  <a:schemeClr val="bg1"/>
                </a:solidFill>
              </a:rPr>
              <a:t>th</a:t>
            </a:r>
            <a:r>
              <a:rPr lang="it-IT" dirty="0">
                <a:solidFill>
                  <a:schemeClr val="bg1"/>
                </a:solidFill>
              </a:rPr>
              <a:t> SEPTEMBER 2022</a:t>
            </a:r>
            <a:endParaRPr dirty="0">
              <a:solidFill>
                <a:schemeClr val="bg1"/>
              </a:solidFill>
            </a:endParaRPr>
          </a:p>
        </p:txBody>
      </p:sp>
      <p:sp>
        <p:nvSpPr>
          <p:cNvPr id="179" name="Titolo della presentazione"/>
          <p:cNvSpPr txBox="1">
            <a:spLocks noGrp="1"/>
          </p:cNvSpPr>
          <p:nvPr>
            <p:ph type="title"/>
          </p:nvPr>
        </p:nvSpPr>
        <p:spPr>
          <a:xfrm>
            <a:off x="3810000" y="3315063"/>
            <a:ext cx="19785496" cy="3115151"/>
          </a:xfrm>
          <a:prstGeom prst="rect">
            <a:avLst/>
          </a:prstGeom>
        </p:spPr>
        <p:txBody>
          <a:bodyPr>
            <a:normAutofit/>
          </a:bodyPr>
          <a:lstStyle>
            <a:lvl1pPr>
              <a:defRPr spc="300"/>
            </a:lvl1pPr>
          </a:lstStyle>
          <a:p>
            <a:r>
              <a:rPr lang="it-IT" sz="7000" dirty="0"/>
              <a:t>STANDARDIZATION OF RNA ANALYSES IN CLINICAL TISSUES</a:t>
            </a:r>
          </a:p>
        </p:txBody>
      </p:sp>
      <p:sp>
        <p:nvSpPr>
          <p:cNvPr id="180" name="Nome Cognome"/>
          <p:cNvSpPr txBox="1">
            <a:spLocks noGrp="1"/>
          </p:cNvSpPr>
          <p:nvPr>
            <p:ph type="body" sz="quarter" idx="4294967295"/>
          </p:nvPr>
        </p:nvSpPr>
        <p:spPr>
          <a:xfrm>
            <a:off x="3798363" y="10896600"/>
            <a:ext cx="7881019" cy="812800"/>
          </a:xfrm>
          <a:prstGeom prst="rect">
            <a:avLst/>
          </a:prstGeom>
          <a:extLst>
            <a:ext uri="{C572A759-6A51-4108-AA02-DFA0A04FC94B}">
              <ma14:wrappingTextBoxFlag xmlns:ma14="http://schemas.microsoft.com/office/mac/drawingml/2011/main" xmlns="" val="1"/>
            </a:ext>
          </a:extLst>
        </p:spPr>
        <p:txBody>
          <a:bodyPr/>
          <a:lstStyle>
            <a:lvl1pPr marL="0" indent="0" algn="l">
              <a:spcBef>
                <a:spcPts val="4800"/>
              </a:spcBef>
              <a:buClrTx/>
              <a:buSzTx/>
              <a:buNone/>
              <a:defRPr sz="4100" cap="none" spc="0">
                <a:solidFill>
                  <a:srgbClr val="FFFFFF"/>
                </a:solidFill>
                <a:latin typeface="Avenir Heavy"/>
                <a:ea typeface="Avenir Heavy"/>
                <a:cs typeface="Avenir Heavy"/>
                <a:sym typeface="Avenir Heavy"/>
              </a:defRPr>
            </a:lvl1pPr>
          </a:lstStyle>
          <a:p>
            <a:r>
              <a:rPr lang="it-IT" dirty="0"/>
              <a:t>Serena Bonin</a:t>
            </a:r>
            <a:endParaRPr dirty="0"/>
          </a:p>
        </p:txBody>
      </p:sp>
      <p:sp>
        <p:nvSpPr>
          <p:cNvPr id="181" name="Sottotitolo"/>
          <p:cNvSpPr txBox="1">
            <a:spLocks noGrp="1"/>
          </p:cNvSpPr>
          <p:nvPr>
            <p:ph type="body" sz="quarter" idx="14"/>
          </p:nvPr>
        </p:nvSpPr>
        <p:spPr>
          <a:xfrm>
            <a:off x="3776133" y="7385178"/>
            <a:ext cx="18765507" cy="535942"/>
          </a:xfrm>
          <a:prstGeom prst="rect">
            <a:avLst/>
          </a:prstGeom>
          <a:extLst>
            <a:ext uri="{C572A759-6A51-4108-AA02-DFA0A04FC94B}">
              <ma14:wrappingTextBoxFlag xmlns:ma14="http://schemas.microsoft.com/office/mac/drawingml/2011/main" xmlns="" val="1"/>
            </a:ext>
          </a:extLst>
        </p:spPr>
        <p:txBody>
          <a:bodyPr>
            <a:noAutofit/>
          </a:bodyPr>
          <a:lstStyle>
            <a:lvl1pPr marL="0" indent="0" algn="l">
              <a:buClrTx/>
              <a:buSzTx/>
              <a:buNone/>
              <a:defRPr sz="3400" cap="none" spc="300">
                <a:solidFill>
                  <a:srgbClr val="FFFFFF"/>
                </a:solidFill>
                <a:latin typeface="Avenir LT Std 55 Roman"/>
                <a:ea typeface="Avenir LT Std 55 Roman"/>
                <a:cs typeface="Avenir LT Std 55 Roman"/>
                <a:sym typeface="Avenir LT Std 55 Roman"/>
              </a:defRPr>
            </a:lvl1pPr>
          </a:lstStyle>
          <a:p>
            <a:r>
              <a:rPr lang="it-IT" sz="4000" b="1" dirty="0"/>
              <a:t>34</a:t>
            </a:r>
            <a:r>
              <a:rPr lang="it-IT" sz="4000" b="1" baseline="30000" dirty="0"/>
              <a:t>th</a:t>
            </a:r>
            <a:r>
              <a:rPr lang="it-IT" sz="4000" b="1" dirty="0"/>
              <a:t> </a:t>
            </a:r>
            <a:r>
              <a:rPr lang="it-IT" sz="4000" b="1" dirty="0" err="1"/>
              <a:t>European</a:t>
            </a:r>
            <a:r>
              <a:rPr lang="it-IT" sz="4000" b="1" dirty="0"/>
              <a:t> Congress of </a:t>
            </a:r>
            <a:r>
              <a:rPr lang="it-IT" sz="4000" b="1" dirty="0" err="1"/>
              <a:t>Pathology</a:t>
            </a:r>
            <a:endParaRPr lang="it-IT" sz="4000" b="1"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10</a:t>
            </a:fld>
            <a:endParaRPr lang="it-IT"/>
          </a:p>
        </p:txBody>
      </p:sp>
      <p:sp>
        <p:nvSpPr>
          <p:cNvPr id="200" name="Titolo della slide"/>
          <p:cNvSpPr txBox="1">
            <a:spLocks noGrp="1"/>
          </p:cNvSpPr>
          <p:nvPr>
            <p:ph type="title"/>
          </p:nvPr>
        </p:nvSpPr>
        <p:spPr>
          <a:xfrm>
            <a:off x="1028065" y="-1301751"/>
            <a:ext cx="21138724" cy="2651126"/>
          </a:xfrm>
        </p:spPr>
        <p:txBody>
          <a:bodyPr/>
          <a:lstStyle>
            <a:lvl1pPr>
              <a:defRPr spc="200"/>
            </a:lvl1pPr>
          </a:lstStyle>
          <a:p>
            <a:r>
              <a:rPr lang="it-IT" dirty="0"/>
              <a:t>TISSUE PREANALYTICS</a:t>
            </a:r>
          </a:p>
        </p:txBody>
      </p:sp>
      <p:pic>
        <p:nvPicPr>
          <p:cNvPr id="4" name="Immagine 3">
            <a:extLst>
              <a:ext uri="{FF2B5EF4-FFF2-40B4-BE49-F238E27FC236}">
                <a16:creationId xmlns:a16="http://schemas.microsoft.com/office/drawing/2014/main" id="{B1085357-EC97-F602-0315-5EB2E13F7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349375"/>
            <a:ext cx="13980160" cy="10485120"/>
          </a:xfrm>
          <a:prstGeom prst="rect">
            <a:avLst/>
          </a:prstGeom>
        </p:spPr>
      </p:pic>
      <p:sp>
        <p:nvSpPr>
          <p:cNvPr id="19" name="Parentesi graffa aperta 18">
            <a:extLst>
              <a:ext uri="{FF2B5EF4-FFF2-40B4-BE49-F238E27FC236}">
                <a16:creationId xmlns:a16="http://schemas.microsoft.com/office/drawing/2014/main" id="{E7200493-7E9A-3654-0BB8-34C7E1474DD9}"/>
              </a:ext>
            </a:extLst>
          </p:cNvPr>
          <p:cNvSpPr/>
          <p:nvPr/>
        </p:nvSpPr>
        <p:spPr>
          <a:xfrm rot="16200000">
            <a:off x="8999855" y="4716145"/>
            <a:ext cx="715010" cy="7660640"/>
          </a:xfrm>
          <a:prstGeom prst="leftBrace">
            <a:avLst/>
          </a:prstGeom>
          <a:noFill/>
          <a:ln w="5715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0" name="CasellaDiTesto 19">
            <a:extLst>
              <a:ext uri="{FF2B5EF4-FFF2-40B4-BE49-F238E27FC236}">
                <a16:creationId xmlns:a16="http://schemas.microsoft.com/office/drawing/2014/main" id="{DB3146D3-D2DC-7025-81F0-2032DA645027}"/>
              </a:ext>
            </a:extLst>
          </p:cNvPr>
          <p:cNvSpPr txBox="1"/>
          <p:nvPr/>
        </p:nvSpPr>
        <p:spPr>
          <a:xfrm>
            <a:off x="6890781" y="9158662"/>
            <a:ext cx="4933158" cy="630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it-IT" sz="3500" b="0" i="0" u="none" strike="noStrike" cap="none" spc="0" normalizeH="0" baseline="0" dirty="0">
                <a:ln>
                  <a:noFill/>
                </a:ln>
                <a:solidFill>
                  <a:srgbClr val="C00000"/>
                </a:solidFill>
                <a:effectLst/>
                <a:uFillTx/>
                <a:latin typeface="Avenir LT Std 85 Heavy"/>
                <a:ea typeface="Avenir LT Std 85 Heavy"/>
                <a:cs typeface="Avenir LT Std 85 Heavy"/>
                <a:sym typeface="Avenir LT Std 85 Heavy"/>
              </a:rPr>
              <a:t>SNAP FROZEN + FFPE</a:t>
            </a:r>
            <a:endParaRPr kumimoji="0" lang="en-US" sz="3500" b="0" i="0" u="none" strike="noStrike" cap="none" spc="0" normalizeH="0" baseline="0" dirty="0">
              <a:ln>
                <a:noFill/>
              </a:ln>
              <a:solidFill>
                <a:srgbClr val="C00000"/>
              </a:solidFill>
              <a:effectLst/>
              <a:uFillTx/>
              <a:latin typeface="Avenir LT Std 85 Heavy"/>
              <a:ea typeface="Avenir LT Std 85 Heavy"/>
              <a:cs typeface="Avenir LT Std 85 Heavy"/>
              <a:sym typeface="Avenir LT Std 85 Heavy"/>
            </a:endParaRPr>
          </a:p>
        </p:txBody>
      </p:sp>
    </p:spTree>
    <p:extLst>
      <p:ext uri="{BB962C8B-B14F-4D97-AF65-F5344CB8AC3E}">
        <p14:creationId xmlns:p14="http://schemas.microsoft.com/office/powerpoint/2010/main" val="5543621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11</a:t>
            </a:fld>
            <a:endParaRPr lang="it-IT"/>
          </a:p>
        </p:txBody>
      </p:sp>
      <p:sp>
        <p:nvSpPr>
          <p:cNvPr id="7" name="Rettangolo 6">
            <a:extLst>
              <a:ext uri="{FF2B5EF4-FFF2-40B4-BE49-F238E27FC236}">
                <a16:creationId xmlns:a16="http://schemas.microsoft.com/office/drawing/2014/main" id="{FEED798F-C761-D127-E0DF-0E22193AFCD0}"/>
              </a:ext>
            </a:extLst>
          </p:cNvPr>
          <p:cNvSpPr/>
          <p:nvPr/>
        </p:nvSpPr>
        <p:spPr>
          <a:xfrm>
            <a:off x="5015347" y="1318895"/>
            <a:ext cx="6043746" cy="6787209"/>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nvGrpSpPr>
          <p:cNvPr id="9" name="Gruppo 8">
            <a:extLst>
              <a:ext uri="{FF2B5EF4-FFF2-40B4-BE49-F238E27FC236}">
                <a16:creationId xmlns:a16="http://schemas.microsoft.com/office/drawing/2014/main" id="{95185E0D-39A2-016A-7D76-75547AC48693}"/>
              </a:ext>
            </a:extLst>
          </p:cNvPr>
          <p:cNvGrpSpPr/>
          <p:nvPr/>
        </p:nvGrpSpPr>
        <p:grpSpPr>
          <a:xfrm>
            <a:off x="5015346" y="1863714"/>
            <a:ext cx="17559388" cy="10300577"/>
            <a:chOff x="8866911" y="3128594"/>
            <a:chExt cx="13637973" cy="8426097"/>
          </a:xfrm>
        </p:grpSpPr>
        <p:graphicFrame>
          <p:nvGraphicFramePr>
            <p:cNvPr id="10" name="Diagramma 9">
              <a:extLst>
                <a:ext uri="{FF2B5EF4-FFF2-40B4-BE49-F238E27FC236}">
                  <a16:creationId xmlns:a16="http://schemas.microsoft.com/office/drawing/2014/main" id="{70A3E7D8-367A-66DC-ECB4-6A55CB1B5383}"/>
                </a:ext>
              </a:extLst>
            </p:cNvPr>
            <p:cNvGraphicFramePr/>
            <p:nvPr>
              <p:extLst>
                <p:ext uri="{D42A27DB-BD31-4B8C-83A1-F6EECF244321}">
                  <p14:modId xmlns:p14="http://schemas.microsoft.com/office/powerpoint/2010/main" val="4250904096"/>
                </p:ext>
              </p:extLst>
            </p:nvPr>
          </p:nvGraphicFramePr>
          <p:xfrm>
            <a:off x="8866911" y="3128594"/>
            <a:ext cx="13016322" cy="2825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Pentagono 10">
              <a:extLst>
                <a:ext uri="{FF2B5EF4-FFF2-40B4-BE49-F238E27FC236}">
                  <a16:creationId xmlns:a16="http://schemas.microsoft.com/office/drawing/2014/main" id="{464A7840-5A1C-7C2E-70D2-ABEDF8DFB5EB}"/>
                </a:ext>
              </a:extLst>
            </p:cNvPr>
            <p:cNvSpPr/>
            <p:nvPr/>
          </p:nvSpPr>
          <p:spPr>
            <a:xfrm rot="5400000">
              <a:off x="10625229" y="5400025"/>
              <a:ext cx="405848" cy="386930"/>
            </a:xfrm>
            <a:prstGeom prst="homePlate">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Pentagono 11">
              <a:extLst>
                <a:ext uri="{FF2B5EF4-FFF2-40B4-BE49-F238E27FC236}">
                  <a16:creationId xmlns:a16="http://schemas.microsoft.com/office/drawing/2014/main" id="{0DAFE21A-4C0F-E853-0FED-6E5DCCA4AE17}"/>
                </a:ext>
              </a:extLst>
            </p:cNvPr>
            <p:cNvSpPr/>
            <p:nvPr/>
          </p:nvSpPr>
          <p:spPr>
            <a:xfrm rot="5400000">
              <a:off x="14928263" y="5406539"/>
              <a:ext cx="405848" cy="386930"/>
            </a:xfrm>
            <a:prstGeom prst="homePlate">
              <a:avLst/>
            </a:prstGeom>
            <a:solidFill>
              <a:srgbClr val="FFFF66"/>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Pentagono 12">
              <a:extLst>
                <a:ext uri="{FF2B5EF4-FFF2-40B4-BE49-F238E27FC236}">
                  <a16:creationId xmlns:a16="http://schemas.microsoft.com/office/drawing/2014/main" id="{E17DCFFF-A1FB-7AF3-42BC-F34A90DAF1BA}"/>
                </a:ext>
              </a:extLst>
            </p:cNvPr>
            <p:cNvSpPr/>
            <p:nvPr/>
          </p:nvSpPr>
          <p:spPr>
            <a:xfrm rot="5400000">
              <a:off x="19210360" y="5386202"/>
              <a:ext cx="405848" cy="386930"/>
            </a:xfrm>
            <a:prstGeom prst="homePlate">
              <a:avLst/>
            </a:prstGeom>
            <a:solidFill>
              <a:srgbClr val="FF6666"/>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4" name="Diagramma 13">
              <a:extLst>
                <a:ext uri="{FF2B5EF4-FFF2-40B4-BE49-F238E27FC236}">
                  <a16:creationId xmlns:a16="http://schemas.microsoft.com/office/drawing/2014/main" id="{D503E897-C3F0-1986-4E12-9351F5AD4052}"/>
                </a:ext>
              </a:extLst>
            </p:cNvPr>
            <p:cNvGraphicFramePr/>
            <p:nvPr>
              <p:extLst>
                <p:ext uri="{D42A27DB-BD31-4B8C-83A1-F6EECF244321}">
                  <p14:modId xmlns:p14="http://schemas.microsoft.com/office/powerpoint/2010/main" val="3322326781"/>
                </p:ext>
              </p:extLst>
            </p:nvPr>
          </p:nvGraphicFramePr>
          <p:xfrm>
            <a:off x="17415467" y="6008038"/>
            <a:ext cx="5089417" cy="41191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Rettangolo arrotondato 13">
              <a:extLst>
                <a:ext uri="{FF2B5EF4-FFF2-40B4-BE49-F238E27FC236}">
                  <a16:creationId xmlns:a16="http://schemas.microsoft.com/office/drawing/2014/main" id="{802DB934-C6F9-2CD3-8127-BEA2D2980B2A}"/>
                </a:ext>
              </a:extLst>
            </p:cNvPr>
            <p:cNvSpPr/>
            <p:nvPr/>
          </p:nvSpPr>
          <p:spPr>
            <a:xfrm>
              <a:off x="9077984" y="6089465"/>
              <a:ext cx="3729001" cy="916819"/>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a:solidFill>
                    <a:srgbClr val="000000"/>
                  </a:solidFill>
                </a:rPr>
                <a:t>1. Warm Ischemia</a:t>
              </a:r>
            </a:p>
          </p:txBody>
        </p:sp>
        <p:sp>
          <p:nvSpPr>
            <p:cNvPr id="16" name="Rettangolo arrotondato 14">
              <a:extLst>
                <a:ext uri="{FF2B5EF4-FFF2-40B4-BE49-F238E27FC236}">
                  <a16:creationId xmlns:a16="http://schemas.microsoft.com/office/drawing/2014/main" id="{95F07640-480A-ACEC-41D4-AC2A8D03BD8A}"/>
                </a:ext>
              </a:extLst>
            </p:cNvPr>
            <p:cNvSpPr/>
            <p:nvPr/>
          </p:nvSpPr>
          <p:spPr>
            <a:xfrm>
              <a:off x="13301884" y="6105705"/>
              <a:ext cx="3553105" cy="916819"/>
            </a:xfrm>
            <a:prstGeom prst="roundRect">
              <a:avLst/>
            </a:prstGeom>
            <a:solidFill>
              <a:srgbClr val="FFFF66"/>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800" dirty="0">
                  <a:solidFill>
                    <a:srgbClr val="000000"/>
                  </a:solidFill>
                </a:rPr>
                <a:t>2. Transport</a:t>
              </a:r>
            </a:p>
          </p:txBody>
        </p:sp>
        <p:sp>
          <p:nvSpPr>
            <p:cNvPr id="17" name="Freccia destra con strisce 16">
              <a:extLst>
                <a:ext uri="{FF2B5EF4-FFF2-40B4-BE49-F238E27FC236}">
                  <a16:creationId xmlns:a16="http://schemas.microsoft.com/office/drawing/2014/main" id="{37DED2C6-064E-BBEE-50C0-5913078BE614}"/>
                </a:ext>
              </a:extLst>
            </p:cNvPr>
            <p:cNvSpPr/>
            <p:nvPr/>
          </p:nvSpPr>
          <p:spPr>
            <a:xfrm>
              <a:off x="9306649" y="7592449"/>
              <a:ext cx="3500336" cy="691371"/>
            </a:xfrm>
            <a:prstGeom prst="stripedRightArrow">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Seconds to hours</a:t>
              </a:r>
            </a:p>
          </p:txBody>
        </p:sp>
        <p:sp>
          <p:nvSpPr>
            <p:cNvPr id="18" name="Freccia destra con strisce 17">
              <a:extLst>
                <a:ext uri="{FF2B5EF4-FFF2-40B4-BE49-F238E27FC236}">
                  <a16:creationId xmlns:a16="http://schemas.microsoft.com/office/drawing/2014/main" id="{8A324172-05F8-FEFD-4C8D-7160D3FACCD9}"/>
                </a:ext>
              </a:extLst>
            </p:cNvPr>
            <p:cNvSpPr/>
            <p:nvPr/>
          </p:nvSpPr>
          <p:spPr>
            <a:xfrm>
              <a:off x="13372241" y="8283818"/>
              <a:ext cx="3289261" cy="691371"/>
            </a:xfrm>
            <a:prstGeom prst="stripedRightArrow">
              <a:avLst/>
            </a:prstGeom>
            <a:solidFill>
              <a:srgbClr val="FFFF66"/>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Hours to days</a:t>
              </a:r>
            </a:p>
          </p:txBody>
        </p:sp>
        <p:sp>
          <p:nvSpPr>
            <p:cNvPr id="21" name="Freccia destra con strisce 20">
              <a:extLst>
                <a:ext uri="{FF2B5EF4-FFF2-40B4-BE49-F238E27FC236}">
                  <a16:creationId xmlns:a16="http://schemas.microsoft.com/office/drawing/2014/main" id="{4B6BB81F-454E-A958-A408-D4FA28A45A13}"/>
                </a:ext>
              </a:extLst>
            </p:cNvPr>
            <p:cNvSpPr/>
            <p:nvPr/>
          </p:nvSpPr>
          <p:spPr>
            <a:xfrm>
              <a:off x="17415467" y="10299023"/>
              <a:ext cx="2840931" cy="691372"/>
            </a:xfrm>
            <a:prstGeom prst="stripedRightArrow">
              <a:avLst/>
            </a:prstGeom>
            <a:solidFill>
              <a:srgbClr val="FF6666"/>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Hours to days </a:t>
              </a:r>
            </a:p>
          </p:txBody>
        </p:sp>
        <p:sp>
          <p:nvSpPr>
            <p:cNvPr id="22" name="Freccia destra con strisce 21">
              <a:extLst>
                <a:ext uri="{FF2B5EF4-FFF2-40B4-BE49-F238E27FC236}">
                  <a16:creationId xmlns:a16="http://schemas.microsoft.com/office/drawing/2014/main" id="{B32BB14B-BCE1-BD05-C07F-F82472EEC24C}"/>
                </a:ext>
              </a:extLst>
            </p:cNvPr>
            <p:cNvSpPr/>
            <p:nvPr/>
          </p:nvSpPr>
          <p:spPr>
            <a:xfrm>
              <a:off x="18416634" y="10863319"/>
              <a:ext cx="3771408" cy="691372"/>
            </a:xfrm>
            <a:prstGeom prst="stripedRightArrow">
              <a:avLst/>
            </a:prstGeom>
            <a:gradFill>
              <a:gsLst>
                <a:gs pos="0">
                  <a:srgbClr val="FF6661"/>
                </a:gs>
                <a:gs pos="34000">
                  <a:srgbClr val="F2BAC4"/>
                </a:gs>
                <a:gs pos="99000">
                  <a:srgbClr val="F2BAC4"/>
                </a:gs>
              </a:gsLst>
            </a:gradFill>
            <a:ln>
              <a:solidFill>
                <a:srgbClr val="FF6661"/>
              </a:solidFill>
            </a:ln>
          </p:spPr>
          <p:style>
            <a:lnRef idx="1">
              <a:schemeClr val="accent2"/>
            </a:lnRef>
            <a:fillRef idx="2">
              <a:schemeClr val="accent2"/>
            </a:fillRef>
            <a:effectRef idx="1">
              <a:schemeClr val="accent2"/>
            </a:effectRef>
            <a:fontRef idx="minor">
              <a:schemeClr val="dk1"/>
            </a:fontRef>
          </p:style>
          <p:txBody>
            <a:bodyPr rtlCol="0" anchor="ctr"/>
            <a:lstStyle/>
            <a:p>
              <a:r>
                <a:rPr lang="en-GB" dirty="0">
                  <a:solidFill>
                    <a:srgbClr val="000000"/>
                  </a:solidFill>
                </a:rPr>
                <a:t>Months to decades</a:t>
              </a:r>
            </a:p>
          </p:txBody>
        </p:sp>
      </p:grpSp>
      <p:sp>
        <p:nvSpPr>
          <p:cNvPr id="8" name="CasellaDiTesto 7">
            <a:extLst>
              <a:ext uri="{FF2B5EF4-FFF2-40B4-BE49-F238E27FC236}">
                <a16:creationId xmlns:a16="http://schemas.microsoft.com/office/drawing/2014/main" id="{2B40054A-36E2-9EB3-F0DB-6F594D523834}"/>
              </a:ext>
            </a:extLst>
          </p:cNvPr>
          <p:cNvSpPr txBox="1"/>
          <p:nvPr/>
        </p:nvSpPr>
        <p:spPr>
          <a:xfrm>
            <a:off x="1210200" y="8318930"/>
            <a:ext cx="12119723" cy="3533018"/>
          </a:xfrm>
          <a:prstGeom prst="rect">
            <a:avLst/>
          </a:prstGeom>
          <a:solidFill>
            <a:schemeClr val="bg1"/>
          </a:solidFill>
          <a:ln w="76200">
            <a:solidFill>
              <a:srgbClr val="0070C0"/>
            </a:solidFill>
          </a:ln>
        </p:spPr>
        <p:txBody>
          <a:bodyPr wrap="square" rtlCol="0">
            <a:spAutoFit/>
          </a:bodyPr>
          <a:lstStyle/>
          <a:p>
            <a:pPr algn="just">
              <a:spcBef>
                <a:spcPct val="50000"/>
              </a:spcBef>
            </a:pPr>
            <a:r>
              <a:rPr lang="en-US" dirty="0">
                <a:solidFill>
                  <a:srgbClr val="002060"/>
                </a:solidFill>
              </a:rPr>
              <a:t>Warm ischemia: the time </a:t>
            </a:r>
            <a:r>
              <a:rPr lang="en-US" altLang="en-US" dirty="0">
                <a:solidFill>
                  <a:srgbClr val="002060"/>
                </a:solidFill>
              </a:rPr>
              <a:t>between ligation of arteries and removal</a:t>
            </a:r>
            <a:r>
              <a:rPr lang="en-US" dirty="0">
                <a:solidFill>
                  <a:srgbClr val="002060"/>
                </a:solidFill>
              </a:rPr>
              <a:t> of tissues (hypoxia at 37°C) d</a:t>
            </a:r>
            <a:r>
              <a:rPr lang="en-US" altLang="en-US" dirty="0">
                <a:solidFill>
                  <a:srgbClr val="002060"/>
                </a:solidFill>
              </a:rPr>
              <a:t>epends on:  </a:t>
            </a:r>
          </a:p>
          <a:p>
            <a:pPr algn="just">
              <a:lnSpc>
                <a:spcPts val="2400"/>
              </a:lnSpc>
              <a:spcBef>
                <a:spcPct val="50000"/>
              </a:spcBef>
            </a:pPr>
            <a:r>
              <a:rPr lang="en-US" altLang="en-US" dirty="0">
                <a:solidFill>
                  <a:srgbClr val="002060"/>
                </a:solidFill>
              </a:rPr>
              <a:t>a) Type of operation</a:t>
            </a:r>
          </a:p>
          <a:p>
            <a:pPr algn="just">
              <a:lnSpc>
                <a:spcPts val="2400"/>
              </a:lnSpc>
              <a:spcBef>
                <a:spcPct val="50000"/>
              </a:spcBef>
            </a:pPr>
            <a:r>
              <a:rPr lang="en-US" altLang="en-US" dirty="0">
                <a:solidFill>
                  <a:srgbClr val="002060"/>
                </a:solidFill>
              </a:rPr>
              <a:t>b) Modality of intervention</a:t>
            </a:r>
          </a:p>
          <a:p>
            <a:pPr algn="just">
              <a:lnSpc>
                <a:spcPts val="2400"/>
              </a:lnSpc>
              <a:spcBef>
                <a:spcPct val="50000"/>
              </a:spcBef>
            </a:pPr>
            <a:r>
              <a:rPr lang="en-US" altLang="en-US" dirty="0">
                <a:solidFill>
                  <a:srgbClr val="002060"/>
                </a:solidFill>
              </a:rPr>
              <a:t>c) Ability of the surgeon</a:t>
            </a:r>
          </a:p>
          <a:p>
            <a:pPr algn="just">
              <a:lnSpc>
                <a:spcPts val="2400"/>
              </a:lnSpc>
              <a:spcBef>
                <a:spcPct val="50000"/>
              </a:spcBef>
            </a:pPr>
            <a:r>
              <a:rPr lang="en-US" altLang="en-US" dirty="0">
                <a:solidFill>
                  <a:srgbClr val="002060"/>
                </a:solidFill>
              </a:rPr>
              <a:t>From half to 1 hour (stomach, lung, colon, ……..)</a:t>
            </a:r>
          </a:p>
        </p:txBody>
      </p:sp>
      <p:sp>
        <p:nvSpPr>
          <p:cNvPr id="23" name="CasellaDiTesto 22">
            <a:extLst>
              <a:ext uri="{FF2B5EF4-FFF2-40B4-BE49-F238E27FC236}">
                <a16:creationId xmlns:a16="http://schemas.microsoft.com/office/drawing/2014/main" id="{479CCDA7-C851-C3BC-D279-57A5A9619549}"/>
              </a:ext>
            </a:extLst>
          </p:cNvPr>
          <p:cNvSpPr txBox="1"/>
          <p:nvPr/>
        </p:nvSpPr>
        <p:spPr>
          <a:xfrm>
            <a:off x="5213261" y="593040"/>
            <a:ext cx="16758990" cy="830997"/>
          </a:xfrm>
          <a:prstGeom prst="rect">
            <a:avLst/>
          </a:prstGeom>
          <a:noFill/>
        </p:spPr>
        <p:txBody>
          <a:bodyPr wrap="square" rtlCol="0">
            <a:spAutoFit/>
          </a:bodyPr>
          <a:lstStyle/>
          <a:p>
            <a:r>
              <a:rPr lang="en-US" sz="4800" b="1" dirty="0">
                <a:solidFill>
                  <a:srgbClr val="00B050"/>
                </a:solidFill>
              </a:rPr>
              <a:t>Outside the pathology lab</a:t>
            </a:r>
            <a:r>
              <a:rPr lang="en-US" sz="4800" b="1" dirty="0"/>
              <a:t>	     </a:t>
            </a:r>
            <a:r>
              <a:rPr lang="en-US" sz="4800" b="1" dirty="0">
                <a:solidFill>
                  <a:srgbClr val="FF0000"/>
                </a:solidFill>
              </a:rPr>
              <a:t>Inside the pathology lab</a:t>
            </a:r>
            <a:endParaRPr lang="en-US" sz="4800" dirty="0">
              <a:solidFill>
                <a:srgbClr val="FF0000"/>
              </a:solidFill>
            </a:endParaRPr>
          </a:p>
        </p:txBody>
      </p:sp>
    </p:spTree>
    <p:extLst>
      <p:ext uri="{BB962C8B-B14F-4D97-AF65-F5344CB8AC3E}">
        <p14:creationId xmlns:p14="http://schemas.microsoft.com/office/powerpoint/2010/main" val="41104132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12</a:t>
            </a:fld>
            <a:endParaRPr lang="it-IT"/>
          </a:p>
        </p:txBody>
      </p:sp>
      <p:grpSp>
        <p:nvGrpSpPr>
          <p:cNvPr id="9" name="Gruppo 8">
            <a:extLst>
              <a:ext uri="{FF2B5EF4-FFF2-40B4-BE49-F238E27FC236}">
                <a16:creationId xmlns:a16="http://schemas.microsoft.com/office/drawing/2014/main" id="{95185E0D-39A2-016A-7D76-75547AC48693}"/>
              </a:ext>
            </a:extLst>
          </p:cNvPr>
          <p:cNvGrpSpPr/>
          <p:nvPr/>
        </p:nvGrpSpPr>
        <p:grpSpPr>
          <a:xfrm>
            <a:off x="5015346" y="1863714"/>
            <a:ext cx="17559388" cy="10300577"/>
            <a:chOff x="8866911" y="3128594"/>
            <a:chExt cx="13637973" cy="8426097"/>
          </a:xfrm>
        </p:grpSpPr>
        <p:graphicFrame>
          <p:nvGraphicFramePr>
            <p:cNvPr id="10" name="Diagramma 9">
              <a:extLst>
                <a:ext uri="{FF2B5EF4-FFF2-40B4-BE49-F238E27FC236}">
                  <a16:creationId xmlns:a16="http://schemas.microsoft.com/office/drawing/2014/main" id="{70A3E7D8-367A-66DC-ECB4-6A55CB1B5383}"/>
                </a:ext>
              </a:extLst>
            </p:cNvPr>
            <p:cNvGraphicFramePr/>
            <p:nvPr/>
          </p:nvGraphicFramePr>
          <p:xfrm>
            <a:off x="8866911" y="3128594"/>
            <a:ext cx="13016322" cy="2825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Pentagono 10">
              <a:extLst>
                <a:ext uri="{FF2B5EF4-FFF2-40B4-BE49-F238E27FC236}">
                  <a16:creationId xmlns:a16="http://schemas.microsoft.com/office/drawing/2014/main" id="{464A7840-5A1C-7C2E-70D2-ABEDF8DFB5EB}"/>
                </a:ext>
              </a:extLst>
            </p:cNvPr>
            <p:cNvSpPr/>
            <p:nvPr/>
          </p:nvSpPr>
          <p:spPr>
            <a:xfrm rot="5400000">
              <a:off x="10625229" y="5400025"/>
              <a:ext cx="405848" cy="386930"/>
            </a:xfrm>
            <a:prstGeom prst="homePlate">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Pentagono 11">
              <a:extLst>
                <a:ext uri="{FF2B5EF4-FFF2-40B4-BE49-F238E27FC236}">
                  <a16:creationId xmlns:a16="http://schemas.microsoft.com/office/drawing/2014/main" id="{0DAFE21A-4C0F-E853-0FED-6E5DCCA4AE17}"/>
                </a:ext>
              </a:extLst>
            </p:cNvPr>
            <p:cNvSpPr/>
            <p:nvPr/>
          </p:nvSpPr>
          <p:spPr>
            <a:xfrm rot="5400000">
              <a:off x="14928263" y="5406539"/>
              <a:ext cx="405848" cy="386930"/>
            </a:xfrm>
            <a:prstGeom prst="homePlate">
              <a:avLst/>
            </a:prstGeom>
            <a:solidFill>
              <a:srgbClr val="FFFF66"/>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Pentagono 12">
              <a:extLst>
                <a:ext uri="{FF2B5EF4-FFF2-40B4-BE49-F238E27FC236}">
                  <a16:creationId xmlns:a16="http://schemas.microsoft.com/office/drawing/2014/main" id="{E17DCFFF-A1FB-7AF3-42BC-F34A90DAF1BA}"/>
                </a:ext>
              </a:extLst>
            </p:cNvPr>
            <p:cNvSpPr/>
            <p:nvPr/>
          </p:nvSpPr>
          <p:spPr>
            <a:xfrm rot="5400000">
              <a:off x="19210360" y="5386202"/>
              <a:ext cx="405848" cy="386930"/>
            </a:xfrm>
            <a:prstGeom prst="homePlate">
              <a:avLst/>
            </a:prstGeom>
            <a:solidFill>
              <a:srgbClr val="FF6666"/>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4" name="Diagramma 13">
              <a:extLst>
                <a:ext uri="{FF2B5EF4-FFF2-40B4-BE49-F238E27FC236}">
                  <a16:creationId xmlns:a16="http://schemas.microsoft.com/office/drawing/2014/main" id="{D503E897-C3F0-1986-4E12-9351F5AD4052}"/>
                </a:ext>
              </a:extLst>
            </p:cNvPr>
            <p:cNvGraphicFramePr/>
            <p:nvPr/>
          </p:nvGraphicFramePr>
          <p:xfrm>
            <a:off x="17415467" y="6008038"/>
            <a:ext cx="5089417" cy="41191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Rettangolo arrotondato 13">
              <a:extLst>
                <a:ext uri="{FF2B5EF4-FFF2-40B4-BE49-F238E27FC236}">
                  <a16:creationId xmlns:a16="http://schemas.microsoft.com/office/drawing/2014/main" id="{802DB934-C6F9-2CD3-8127-BEA2D2980B2A}"/>
                </a:ext>
              </a:extLst>
            </p:cNvPr>
            <p:cNvSpPr/>
            <p:nvPr/>
          </p:nvSpPr>
          <p:spPr>
            <a:xfrm>
              <a:off x="9077984" y="6089465"/>
              <a:ext cx="3729001" cy="916819"/>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400" dirty="0">
                  <a:solidFill>
                    <a:srgbClr val="000000"/>
                  </a:solidFill>
                </a:rPr>
                <a:t>1. Warm Ischemia</a:t>
              </a:r>
            </a:p>
          </p:txBody>
        </p:sp>
        <p:sp>
          <p:nvSpPr>
            <p:cNvPr id="16" name="Rettangolo arrotondato 14">
              <a:extLst>
                <a:ext uri="{FF2B5EF4-FFF2-40B4-BE49-F238E27FC236}">
                  <a16:creationId xmlns:a16="http://schemas.microsoft.com/office/drawing/2014/main" id="{95F07640-480A-ACEC-41D4-AC2A8D03BD8A}"/>
                </a:ext>
              </a:extLst>
            </p:cNvPr>
            <p:cNvSpPr/>
            <p:nvPr/>
          </p:nvSpPr>
          <p:spPr>
            <a:xfrm>
              <a:off x="13301884" y="6105705"/>
              <a:ext cx="3553105" cy="916819"/>
            </a:xfrm>
            <a:prstGeom prst="roundRect">
              <a:avLst/>
            </a:prstGeom>
            <a:solidFill>
              <a:srgbClr val="FFFF66"/>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800" dirty="0">
                  <a:solidFill>
                    <a:srgbClr val="000000"/>
                  </a:solidFill>
                </a:rPr>
                <a:t>2. Transport</a:t>
              </a:r>
            </a:p>
          </p:txBody>
        </p:sp>
        <p:sp>
          <p:nvSpPr>
            <p:cNvPr id="17" name="Freccia destra con strisce 16">
              <a:extLst>
                <a:ext uri="{FF2B5EF4-FFF2-40B4-BE49-F238E27FC236}">
                  <a16:creationId xmlns:a16="http://schemas.microsoft.com/office/drawing/2014/main" id="{37DED2C6-064E-BBEE-50C0-5913078BE614}"/>
                </a:ext>
              </a:extLst>
            </p:cNvPr>
            <p:cNvSpPr/>
            <p:nvPr/>
          </p:nvSpPr>
          <p:spPr>
            <a:xfrm>
              <a:off x="9306649" y="7592449"/>
              <a:ext cx="3500336" cy="691371"/>
            </a:xfrm>
            <a:prstGeom prst="stripedRightArrow">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Seconds to hours</a:t>
              </a:r>
            </a:p>
          </p:txBody>
        </p:sp>
        <p:sp>
          <p:nvSpPr>
            <p:cNvPr id="18" name="Freccia destra con strisce 17">
              <a:extLst>
                <a:ext uri="{FF2B5EF4-FFF2-40B4-BE49-F238E27FC236}">
                  <a16:creationId xmlns:a16="http://schemas.microsoft.com/office/drawing/2014/main" id="{8A324172-05F8-FEFD-4C8D-7160D3FACCD9}"/>
                </a:ext>
              </a:extLst>
            </p:cNvPr>
            <p:cNvSpPr/>
            <p:nvPr/>
          </p:nvSpPr>
          <p:spPr>
            <a:xfrm>
              <a:off x="13372241" y="8283818"/>
              <a:ext cx="3289261" cy="691371"/>
            </a:xfrm>
            <a:prstGeom prst="stripedRightArrow">
              <a:avLst/>
            </a:prstGeom>
            <a:solidFill>
              <a:srgbClr val="FFFF66"/>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Hours to days</a:t>
              </a:r>
            </a:p>
          </p:txBody>
        </p:sp>
        <p:sp>
          <p:nvSpPr>
            <p:cNvPr id="21" name="Freccia destra con strisce 20">
              <a:extLst>
                <a:ext uri="{FF2B5EF4-FFF2-40B4-BE49-F238E27FC236}">
                  <a16:creationId xmlns:a16="http://schemas.microsoft.com/office/drawing/2014/main" id="{4B6BB81F-454E-A958-A408-D4FA28A45A13}"/>
                </a:ext>
              </a:extLst>
            </p:cNvPr>
            <p:cNvSpPr/>
            <p:nvPr/>
          </p:nvSpPr>
          <p:spPr>
            <a:xfrm>
              <a:off x="17415467" y="10299023"/>
              <a:ext cx="2840931" cy="691372"/>
            </a:xfrm>
            <a:prstGeom prst="stripedRightArrow">
              <a:avLst/>
            </a:prstGeom>
            <a:solidFill>
              <a:srgbClr val="FF6666"/>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Hours to days </a:t>
              </a:r>
            </a:p>
          </p:txBody>
        </p:sp>
        <p:sp>
          <p:nvSpPr>
            <p:cNvPr id="22" name="Freccia destra con strisce 21">
              <a:extLst>
                <a:ext uri="{FF2B5EF4-FFF2-40B4-BE49-F238E27FC236}">
                  <a16:creationId xmlns:a16="http://schemas.microsoft.com/office/drawing/2014/main" id="{B32BB14B-BCE1-BD05-C07F-F82472EEC24C}"/>
                </a:ext>
              </a:extLst>
            </p:cNvPr>
            <p:cNvSpPr/>
            <p:nvPr/>
          </p:nvSpPr>
          <p:spPr>
            <a:xfrm>
              <a:off x="18416634" y="10863319"/>
              <a:ext cx="3771408" cy="691372"/>
            </a:xfrm>
            <a:prstGeom prst="stripedRightArrow">
              <a:avLst/>
            </a:prstGeom>
            <a:gradFill>
              <a:gsLst>
                <a:gs pos="0">
                  <a:srgbClr val="FF6661"/>
                </a:gs>
                <a:gs pos="34000">
                  <a:srgbClr val="F2BAC4"/>
                </a:gs>
                <a:gs pos="99000">
                  <a:srgbClr val="F2BAC4"/>
                </a:gs>
              </a:gsLst>
            </a:gradFill>
            <a:ln>
              <a:solidFill>
                <a:srgbClr val="FF6661"/>
              </a:solidFill>
            </a:ln>
          </p:spPr>
          <p:style>
            <a:lnRef idx="1">
              <a:schemeClr val="accent2"/>
            </a:lnRef>
            <a:fillRef idx="2">
              <a:schemeClr val="accent2"/>
            </a:fillRef>
            <a:effectRef idx="1">
              <a:schemeClr val="accent2"/>
            </a:effectRef>
            <a:fontRef idx="minor">
              <a:schemeClr val="dk1"/>
            </a:fontRef>
          </p:style>
          <p:txBody>
            <a:bodyPr rtlCol="0" anchor="ctr"/>
            <a:lstStyle/>
            <a:p>
              <a:r>
                <a:rPr lang="en-GB" dirty="0">
                  <a:solidFill>
                    <a:srgbClr val="000000"/>
                  </a:solidFill>
                </a:rPr>
                <a:t>Months to decades</a:t>
              </a:r>
            </a:p>
          </p:txBody>
        </p:sp>
      </p:grpSp>
      <p:sp>
        <p:nvSpPr>
          <p:cNvPr id="23" name="CasellaDiTesto 22">
            <a:extLst>
              <a:ext uri="{FF2B5EF4-FFF2-40B4-BE49-F238E27FC236}">
                <a16:creationId xmlns:a16="http://schemas.microsoft.com/office/drawing/2014/main" id="{479CCDA7-C851-C3BC-D279-57A5A9619549}"/>
              </a:ext>
            </a:extLst>
          </p:cNvPr>
          <p:cNvSpPr txBox="1"/>
          <p:nvPr/>
        </p:nvSpPr>
        <p:spPr>
          <a:xfrm>
            <a:off x="5213261" y="593040"/>
            <a:ext cx="16758990" cy="830997"/>
          </a:xfrm>
          <a:prstGeom prst="rect">
            <a:avLst/>
          </a:prstGeom>
          <a:noFill/>
        </p:spPr>
        <p:txBody>
          <a:bodyPr wrap="square" rtlCol="0">
            <a:spAutoFit/>
          </a:bodyPr>
          <a:lstStyle/>
          <a:p>
            <a:r>
              <a:rPr lang="en-US" sz="4800" b="1" dirty="0">
                <a:solidFill>
                  <a:srgbClr val="00B050"/>
                </a:solidFill>
              </a:rPr>
              <a:t>Outside the pathology lab</a:t>
            </a:r>
            <a:r>
              <a:rPr lang="en-US" sz="4800" b="1" dirty="0"/>
              <a:t>	     </a:t>
            </a:r>
            <a:r>
              <a:rPr lang="en-US" sz="4800" b="1" dirty="0">
                <a:solidFill>
                  <a:srgbClr val="FF0000"/>
                </a:solidFill>
              </a:rPr>
              <a:t>Inside the pathology lab</a:t>
            </a:r>
            <a:endParaRPr lang="en-US" sz="4800" dirty="0">
              <a:solidFill>
                <a:srgbClr val="FF0000"/>
              </a:solidFill>
            </a:endParaRPr>
          </a:p>
        </p:txBody>
      </p:sp>
      <p:sp>
        <p:nvSpPr>
          <p:cNvPr id="7" name="Rettangolo 6">
            <a:extLst>
              <a:ext uri="{FF2B5EF4-FFF2-40B4-BE49-F238E27FC236}">
                <a16:creationId xmlns:a16="http://schemas.microsoft.com/office/drawing/2014/main" id="{FEED798F-C761-D127-E0DF-0E22193AFCD0}"/>
              </a:ext>
            </a:extLst>
          </p:cNvPr>
          <p:cNvSpPr/>
          <p:nvPr/>
        </p:nvSpPr>
        <p:spPr>
          <a:xfrm>
            <a:off x="10425529" y="1377280"/>
            <a:ext cx="6043746" cy="6787209"/>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sp>
        <p:nvSpPr>
          <p:cNvPr id="19" name="CasellaDiTesto 18">
            <a:extLst>
              <a:ext uri="{FF2B5EF4-FFF2-40B4-BE49-F238E27FC236}">
                <a16:creationId xmlns:a16="http://schemas.microsoft.com/office/drawing/2014/main" id="{08A5E7DC-551C-2719-B1B4-1CEC91D1BF50}"/>
              </a:ext>
            </a:extLst>
          </p:cNvPr>
          <p:cNvSpPr txBox="1"/>
          <p:nvPr/>
        </p:nvSpPr>
        <p:spPr>
          <a:xfrm>
            <a:off x="3841550" y="8349699"/>
            <a:ext cx="12824894" cy="3334246"/>
          </a:xfrm>
          <a:prstGeom prst="rect">
            <a:avLst/>
          </a:prstGeom>
          <a:solidFill>
            <a:schemeClr val="bg1"/>
          </a:solidFill>
          <a:ln w="6985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i="1" dirty="0">
                <a:solidFill>
                  <a:srgbClr val="C00000"/>
                </a:solidFill>
              </a:rPr>
              <a:t>Interval from the surgical table to the pathology lab</a:t>
            </a:r>
          </a:p>
          <a:p>
            <a:pPr algn="just"/>
            <a:r>
              <a:rPr lang="en-US" i="1" dirty="0">
                <a:solidFill>
                  <a:srgbClr val="C00000"/>
                </a:solidFill>
              </a:rPr>
              <a:t>Alternatives to shorten cold ischemia:</a:t>
            </a:r>
          </a:p>
          <a:p>
            <a:pPr algn="just"/>
            <a:r>
              <a:rPr lang="en-US" i="1" dirty="0">
                <a:solidFill>
                  <a:srgbClr val="C00000"/>
                </a:solidFill>
              </a:rPr>
              <a:t>a) Tissues left fresh transported at </a:t>
            </a:r>
            <a:r>
              <a:rPr lang="en-US" i="1" dirty="0" err="1">
                <a:solidFill>
                  <a:srgbClr val="C00000"/>
                </a:solidFill>
              </a:rPr>
              <a:t>r.t.</a:t>
            </a:r>
            <a:r>
              <a:rPr lang="en-US" i="1" dirty="0">
                <a:solidFill>
                  <a:srgbClr val="C00000"/>
                </a:solidFill>
              </a:rPr>
              <a:t>  or in wet ice* </a:t>
            </a:r>
          </a:p>
          <a:p>
            <a:pPr algn="l"/>
            <a:r>
              <a:rPr lang="en-US" i="1" dirty="0">
                <a:solidFill>
                  <a:srgbClr val="C00000"/>
                </a:solidFill>
              </a:rPr>
              <a:t>b) Tissues immersed in formalin-small biopsies-annotation time</a:t>
            </a:r>
          </a:p>
          <a:p>
            <a:pPr algn="just"/>
            <a:r>
              <a:rPr lang="en-US" i="1" dirty="0">
                <a:solidFill>
                  <a:srgbClr val="C00000"/>
                </a:solidFill>
              </a:rPr>
              <a:t>c) Transport at 4°C under vacuum</a:t>
            </a:r>
          </a:p>
        </p:txBody>
      </p:sp>
    </p:spTree>
    <p:extLst>
      <p:ext uri="{BB962C8B-B14F-4D97-AF65-F5344CB8AC3E}">
        <p14:creationId xmlns:p14="http://schemas.microsoft.com/office/powerpoint/2010/main" val="289325072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13</a:t>
            </a:fld>
            <a:endParaRPr lang="it-IT"/>
          </a:p>
        </p:txBody>
      </p:sp>
      <p:sp>
        <p:nvSpPr>
          <p:cNvPr id="200" name="Titolo della slide"/>
          <p:cNvSpPr txBox="1">
            <a:spLocks noGrp="1"/>
          </p:cNvSpPr>
          <p:nvPr>
            <p:ph type="title"/>
          </p:nvPr>
        </p:nvSpPr>
        <p:spPr/>
        <p:txBody>
          <a:bodyPr/>
          <a:lstStyle>
            <a:lvl1pPr>
              <a:defRPr spc="200"/>
            </a:lvl1pPr>
          </a:lstStyle>
          <a:p>
            <a:r>
              <a:rPr lang="it-IT" dirty="0"/>
              <a:t>WARM AND CALD ISCHEMIA </a:t>
            </a:r>
          </a:p>
        </p:txBody>
      </p:sp>
      <p:pic>
        <p:nvPicPr>
          <p:cNvPr id="5" name="Immagine 4">
            <a:extLst>
              <a:ext uri="{FF2B5EF4-FFF2-40B4-BE49-F238E27FC236}">
                <a16:creationId xmlns:a16="http://schemas.microsoft.com/office/drawing/2014/main" id="{F31931D4-ED04-EF91-8A00-5EF751BB8E25}"/>
              </a:ext>
            </a:extLst>
          </p:cNvPr>
          <p:cNvPicPr>
            <a:picLocks noChangeAspect="1"/>
          </p:cNvPicPr>
          <p:nvPr/>
        </p:nvPicPr>
        <p:blipFill>
          <a:blip r:embed="rId2"/>
          <a:stretch>
            <a:fillRect/>
          </a:stretch>
        </p:blipFill>
        <p:spPr>
          <a:xfrm>
            <a:off x="1619568" y="2987234"/>
            <a:ext cx="5047687" cy="7741531"/>
          </a:xfrm>
          <a:prstGeom prst="rect">
            <a:avLst/>
          </a:prstGeom>
        </p:spPr>
      </p:pic>
      <p:sp>
        <p:nvSpPr>
          <p:cNvPr id="6" name="Rettangolo 5">
            <a:extLst>
              <a:ext uri="{FF2B5EF4-FFF2-40B4-BE49-F238E27FC236}">
                <a16:creationId xmlns:a16="http://schemas.microsoft.com/office/drawing/2014/main" id="{3D207C74-0587-5B55-47BC-E25C64E430A7}"/>
              </a:ext>
            </a:extLst>
          </p:cNvPr>
          <p:cNvSpPr/>
          <p:nvPr/>
        </p:nvSpPr>
        <p:spPr>
          <a:xfrm>
            <a:off x="7168751" y="3239602"/>
            <a:ext cx="6791089" cy="8101577"/>
          </a:xfrm>
          <a:prstGeom prst="rect">
            <a:avLst/>
          </a:prstGeom>
        </p:spPr>
        <p:txBody>
          <a:bodyPr wrap="square">
            <a:spAutoFit/>
          </a:bodyPr>
          <a:lstStyle/>
          <a:p>
            <a:pPr algn="just">
              <a:lnSpc>
                <a:spcPct val="150000"/>
              </a:lnSpc>
            </a:pPr>
            <a:r>
              <a:rPr lang="en-US" b="1" i="1" dirty="0">
                <a:solidFill>
                  <a:srgbClr val="0070C0"/>
                </a:solidFill>
              </a:rPr>
              <a:t>#</a:t>
            </a:r>
            <a:r>
              <a:rPr lang="en-US" i="1" dirty="0">
                <a:solidFill>
                  <a:srgbClr val="C00000"/>
                </a:solidFill>
              </a:rPr>
              <a:t> </a:t>
            </a:r>
            <a:r>
              <a:rPr lang="en-US" u="sng" dirty="0">
                <a:solidFill>
                  <a:srgbClr val="C00000"/>
                </a:solidFill>
              </a:rPr>
              <a:t>Inducible genes</a:t>
            </a:r>
            <a:r>
              <a:rPr lang="en-US" dirty="0">
                <a:solidFill>
                  <a:srgbClr val="C00000"/>
                </a:solidFill>
              </a:rPr>
              <a:t>: warm ischemia and cold ischemia</a:t>
            </a:r>
            <a:r>
              <a:rPr lang="en-US" b="1" dirty="0">
                <a:solidFill>
                  <a:srgbClr val="C00000"/>
                </a:solidFill>
              </a:rPr>
              <a:t> </a:t>
            </a:r>
            <a:r>
              <a:rPr lang="en-US" dirty="0">
                <a:solidFill>
                  <a:srgbClr val="C00000"/>
                </a:solidFill>
              </a:rPr>
              <a:t>can differently influence genes with increased or decreased expression, with changes in mRNA expression but also at the protein level.</a:t>
            </a:r>
            <a:endParaRPr lang="en-US" b="1" dirty="0">
              <a:solidFill>
                <a:srgbClr val="0070C0"/>
              </a:solidFill>
            </a:endParaRPr>
          </a:p>
          <a:p>
            <a:pPr algn="just">
              <a:lnSpc>
                <a:spcPct val="150000"/>
              </a:lnSpc>
            </a:pPr>
            <a:r>
              <a:rPr lang="en-US" b="1" dirty="0">
                <a:solidFill>
                  <a:srgbClr val="0070C0"/>
                </a:solidFill>
              </a:rPr>
              <a:t>#</a:t>
            </a:r>
            <a:r>
              <a:rPr lang="en-US" dirty="0">
                <a:solidFill>
                  <a:srgbClr val="C00000"/>
                </a:solidFill>
              </a:rPr>
              <a:t> On the other hand, </a:t>
            </a:r>
            <a:r>
              <a:rPr lang="en-US" u="sng" dirty="0">
                <a:solidFill>
                  <a:srgbClr val="C00000"/>
                </a:solidFill>
              </a:rPr>
              <a:t>many genes</a:t>
            </a:r>
            <a:r>
              <a:rPr lang="en-US" dirty="0">
                <a:solidFill>
                  <a:srgbClr val="C00000"/>
                </a:solidFill>
              </a:rPr>
              <a:t> can be </a:t>
            </a:r>
            <a:r>
              <a:rPr lang="en-US" u="sng" dirty="0">
                <a:solidFill>
                  <a:srgbClr val="C00000"/>
                </a:solidFill>
              </a:rPr>
              <a:t>totally indifferent to ischemia</a:t>
            </a:r>
            <a:r>
              <a:rPr lang="en-US" dirty="0">
                <a:solidFill>
                  <a:srgbClr val="C00000"/>
                </a:solidFill>
              </a:rPr>
              <a:t>. </a:t>
            </a:r>
          </a:p>
        </p:txBody>
      </p:sp>
      <p:sp>
        <p:nvSpPr>
          <p:cNvPr id="7" name="CasellaDiTesto 6">
            <a:extLst>
              <a:ext uri="{FF2B5EF4-FFF2-40B4-BE49-F238E27FC236}">
                <a16:creationId xmlns:a16="http://schemas.microsoft.com/office/drawing/2014/main" id="{ABE80BDA-88D3-0E2B-4D2B-2708968B9029}"/>
              </a:ext>
            </a:extLst>
          </p:cNvPr>
          <p:cNvSpPr txBox="1"/>
          <p:nvPr/>
        </p:nvSpPr>
        <p:spPr>
          <a:xfrm>
            <a:off x="822172" y="10782056"/>
            <a:ext cx="610583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000" dirty="0">
                <a:latin typeface="NewCenturySchlbk"/>
              </a:rPr>
              <a:t>Journal of </a:t>
            </a:r>
            <a:r>
              <a:rPr lang="it-IT" sz="2000" dirty="0" err="1">
                <a:latin typeface="NewCenturySchlbk"/>
              </a:rPr>
              <a:t>Surgical</a:t>
            </a:r>
            <a:r>
              <a:rPr lang="it-IT" sz="2000" dirty="0">
                <a:latin typeface="NewCenturySchlbk"/>
              </a:rPr>
              <a:t> </a:t>
            </a:r>
            <a:r>
              <a:rPr lang="it-IT" sz="2000" dirty="0" err="1">
                <a:latin typeface="NewCenturySchlbk"/>
              </a:rPr>
              <a:t>Research</a:t>
            </a:r>
            <a:r>
              <a:rPr lang="it-IT" sz="2000" dirty="0">
                <a:latin typeface="NewCenturySchlbk"/>
              </a:rPr>
              <a:t> </a:t>
            </a:r>
            <a:r>
              <a:rPr lang="it-IT" sz="2000" b="1" dirty="0">
                <a:latin typeface="NewCenturySchlbk"/>
              </a:rPr>
              <a:t>99, </a:t>
            </a:r>
            <a:r>
              <a:rPr lang="it-IT" sz="2000" dirty="0">
                <a:latin typeface="NewCenturySchlbk"/>
              </a:rPr>
              <a:t>222–227 (2001)</a:t>
            </a:r>
            <a:br>
              <a:rPr lang="it-IT" sz="2000" dirty="0">
                <a:latin typeface="NewCenturySchlbk"/>
              </a:rPr>
            </a:br>
            <a:endParaRPr lang="it-IT" sz="2000" dirty="0"/>
          </a:p>
        </p:txBody>
      </p:sp>
      <p:sp>
        <p:nvSpPr>
          <p:cNvPr id="8" name="CasellaDiTesto 7">
            <a:extLst>
              <a:ext uri="{FF2B5EF4-FFF2-40B4-BE49-F238E27FC236}">
                <a16:creationId xmlns:a16="http://schemas.microsoft.com/office/drawing/2014/main" id="{3320E5C7-A26D-5B7D-0267-3DECE650204A}"/>
              </a:ext>
            </a:extLst>
          </p:cNvPr>
          <p:cNvSpPr txBox="1"/>
          <p:nvPr/>
        </p:nvSpPr>
        <p:spPr>
          <a:xfrm>
            <a:off x="781531" y="11135999"/>
            <a:ext cx="610583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dirty="0" err="1">
                <a:latin typeface="NewCenturySchlbk"/>
              </a:rPr>
              <a:t>Importance</a:t>
            </a:r>
            <a:r>
              <a:rPr lang="it-IT" dirty="0">
                <a:latin typeface="NewCenturySchlbk"/>
              </a:rPr>
              <a:t> of </a:t>
            </a:r>
            <a:r>
              <a:rPr lang="it-IT" dirty="0" err="1">
                <a:latin typeface="NewCenturySchlbk"/>
              </a:rPr>
              <a:t>freezing</a:t>
            </a:r>
            <a:r>
              <a:rPr lang="it-IT" dirty="0">
                <a:latin typeface="NewCenturySchlbk"/>
              </a:rPr>
              <a:t> </a:t>
            </a:r>
            <a:r>
              <a:rPr lang="it-IT" dirty="0" err="1">
                <a:latin typeface="NewCenturySchlbk"/>
              </a:rPr>
              <a:t>tissue</a:t>
            </a:r>
            <a:r>
              <a:rPr lang="it-IT" dirty="0">
                <a:latin typeface="NewCenturySchlbk"/>
              </a:rPr>
              <a:t> </a:t>
            </a:r>
            <a:r>
              <a:rPr lang="it-IT" dirty="0" err="1">
                <a:latin typeface="NewCenturySchlbk"/>
              </a:rPr>
              <a:t>within</a:t>
            </a:r>
            <a:r>
              <a:rPr lang="it-IT" dirty="0">
                <a:latin typeface="NewCenturySchlbk"/>
              </a:rPr>
              <a:t> 20 min. </a:t>
            </a:r>
            <a:endParaRPr lang="it-IT" sz="900" dirty="0"/>
          </a:p>
        </p:txBody>
      </p:sp>
      <p:sp>
        <p:nvSpPr>
          <p:cNvPr id="9" name="Text Box 4">
            <a:extLst>
              <a:ext uri="{FF2B5EF4-FFF2-40B4-BE49-F238E27FC236}">
                <a16:creationId xmlns:a16="http://schemas.microsoft.com/office/drawing/2014/main" id="{28A3F918-8C59-978B-D38D-DAC0DC3EF41A}"/>
              </a:ext>
            </a:extLst>
          </p:cNvPr>
          <p:cNvSpPr txBox="1">
            <a:spLocks noChangeArrowheads="1"/>
          </p:cNvSpPr>
          <p:nvPr/>
        </p:nvSpPr>
        <p:spPr bwMode="auto">
          <a:xfrm>
            <a:off x="15687238" y="3541639"/>
            <a:ext cx="5609864" cy="74975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71450" indent="-171450" algn="just">
              <a:lnSpc>
                <a:spcPct val="130000"/>
              </a:lnSpc>
              <a:buFont typeface="Wingdings" charset="2"/>
              <a:buChar char="Ø"/>
            </a:pPr>
            <a:r>
              <a:rPr lang="en-GB" dirty="0">
                <a:solidFill>
                  <a:srgbClr val="002060"/>
                </a:solidFill>
              </a:rPr>
              <a:t>Outside the laboratory:</a:t>
            </a:r>
          </a:p>
          <a:p>
            <a:pPr algn="just">
              <a:lnSpc>
                <a:spcPct val="130000"/>
              </a:lnSpc>
            </a:pPr>
            <a:r>
              <a:rPr lang="en-GB" dirty="0">
                <a:solidFill>
                  <a:srgbClr val="002060"/>
                </a:solidFill>
              </a:rPr>
              <a:t>Annotation of warm ischemia time: date and time of tissue removal and method of removal</a:t>
            </a:r>
          </a:p>
          <a:p>
            <a:pPr algn="just">
              <a:lnSpc>
                <a:spcPct val="130000"/>
              </a:lnSpc>
            </a:pPr>
            <a:r>
              <a:rPr lang="en-GB" dirty="0">
                <a:solidFill>
                  <a:srgbClr val="002060"/>
                </a:solidFill>
              </a:rPr>
              <a:t>Cold ischemia- transport in wet ice or Under Vacuum-fresh frozen</a:t>
            </a:r>
          </a:p>
          <a:p>
            <a:pPr algn="just">
              <a:lnSpc>
                <a:spcPct val="130000"/>
              </a:lnSpc>
            </a:pPr>
            <a:r>
              <a:rPr lang="en-GB" dirty="0">
                <a:solidFill>
                  <a:srgbClr val="002060"/>
                </a:solidFill>
              </a:rPr>
              <a:t>- Preferable formalin-free for FFPE </a:t>
            </a:r>
          </a:p>
          <a:p>
            <a:pPr algn="just">
              <a:lnSpc>
                <a:spcPct val="130000"/>
              </a:lnSpc>
            </a:pPr>
            <a:endParaRPr lang="en-GB" sz="2250" dirty="0">
              <a:solidFill>
                <a:srgbClr val="002060"/>
              </a:solidFill>
              <a:latin typeface="Arial"/>
              <a:cs typeface="Arial"/>
            </a:endParaRPr>
          </a:p>
        </p:txBody>
      </p:sp>
    </p:spTree>
    <p:extLst>
      <p:ext uri="{BB962C8B-B14F-4D97-AF65-F5344CB8AC3E}">
        <p14:creationId xmlns:p14="http://schemas.microsoft.com/office/powerpoint/2010/main" val="298844571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14</a:t>
            </a:fld>
            <a:endParaRPr lang="it-IT"/>
          </a:p>
        </p:txBody>
      </p:sp>
      <p:sp>
        <p:nvSpPr>
          <p:cNvPr id="200" name="Titolo della slide"/>
          <p:cNvSpPr txBox="1">
            <a:spLocks noGrp="1"/>
          </p:cNvSpPr>
          <p:nvPr>
            <p:ph type="title"/>
          </p:nvPr>
        </p:nvSpPr>
        <p:spPr/>
        <p:txBody>
          <a:bodyPr/>
          <a:lstStyle>
            <a:lvl1pPr>
              <a:defRPr spc="200"/>
            </a:lvl1pPr>
          </a:lstStyle>
          <a:p>
            <a:r>
              <a:rPr lang="it-IT" dirty="0"/>
              <a:t>WARM AND COLD ISCHEMIA </a:t>
            </a:r>
          </a:p>
        </p:txBody>
      </p:sp>
      <p:sp>
        <p:nvSpPr>
          <p:cNvPr id="6" name="Rettangolo 5">
            <a:extLst>
              <a:ext uri="{FF2B5EF4-FFF2-40B4-BE49-F238E27FC236}">
                <a16:creationId xmlns:a16="http://schemas.microsoft.com/office/drawing/2014/main" id="{3D207C74-0587-5B55-47BC-E25C64E430A7}"/>
              </a:ext>
            </a:extLst>
          </p:cNvPr>
          <p:cNvSpPr/>
          <p:nvPr/>
        </p:nvSpPr>
        <p:spPr>
          <a:xfrm>
            <a:off x="8289016" y="3595557"/>
            <a:ext cx="6791089" cy="3254096"/>
          </a:xfrm>
          <a:prstGeom prst="rect">
            <a:avLst/>
          </a:prstGeom>
        </p:spPr>
        <p:txBody>
          <a:bodyPr wrap="square">
            <a:spAutoFit/>
          </a:bodyPr>
          <a:lstStyle/>
          <a:p>
            <a:pPr algn="just">
              <a:lnSpc>
                <a:spcPct val="150000"/>
              </a:lnSpc>
            </a:pPr>
            <a:r>
              <a:rPr lang="en-US" b="1" i="1" dirty="0">
                <a:solidFill>
                  <a:srgbClr val="0070C0"/>
                </a:solidFill>
              </a:rPr>
              <a:t>#</a:t>
            </a:r>
            <a:r>
              <a:rPr lang="en-US" i="1" dirty="0">
                <a:solidFill>
                  <a:srgbClr val="C00000"/>
                </a:solidFill>
              </a:rPr>
              <a:t> </a:t>
            </a:r>
            <a:r>
              <a:rPr lang="en-US" dirty="0">
                <a:solidFill>
                  <a:srgbClr val="C00000"/>
                </a:solidFill>
              </a:rPr>
              <a:t>miRNA profiles vary during warm and cold  blood STH2 cardioplegia during prolonged on-pump and off-pump</a:t>
            </a:r>
          </a:p>
        </p:txBody>
      </p:sp>
      <p:pic>
        <p:nvPicPr>
          <p:cNvPr id="10" name="Immagine 9">
            <a:extLst>
              <a:ext uri="{FF2B5EF4-FFF2-40B4-BE49-F238E27FC236}">
                <a16:creationId xmlns:a16="http://schemas.microsoft.com/office/drawing/2014/main" id="{E8A938EF-4207-240A-B4D8-22C5E45FD07F}"/>
              </a:ext>
            </a:extLst>
          </p:cNvPr>
          <p:cNvPicPr>
            <a:picLocks noChangeAspect="1"/>
          </p:cNvPicPr>
          <p:nvPr/>
        </p:nvPicPr>
        <p:blipFill>
          <a:blip r:embed="rId2"/>
          <a:stretch>
            <a:fillRect/>
          </a:stretch>
        </p:blipFill>
        <p:spPr>
          <a:xfrm>
            <a:off x="0" y="2598378"/>
            <a:ext cx="8025921" cy="5248455"/>
          </a:xfrm>
          <a:prstGeom prst="rect">
            <a:avLst/>
          </a:prstGeom>
        </p:spPr>
      </p:pic>
      <p:sp>
        <p:nvSpPr>
          <p:cNvPr id="11" name="CasellaDiTesto 10">
            <a:extLst>
              <a:ext uri="{FF2B5EF4-FFF2-40B4-BE49-F238E27FC236}">
                <a16:creationId xmlns:a16="http://schemas.microsoft.com/office/drawing/2014/main" id="{37734482-765E-824C-57C7-72E050E204EE}"/>
              </a:ext>
            </a:extLst>
          </p:cNvPr>
          <p:cNvSpPr txBox="1"/>
          <p:nvPr/>
        </p:nvSpPr>
        <p:spPr>
          <a:xfrm>
            <a:off x="822172" y="8049544"/>
            <a:ext cx="610583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000" i="1" dirty="0" err="1"/>
              <a:t>Diagnostics</a:t>
            </a:r>
            <a:r>
              <a:rPr lang="it-IT" sz="2000" i="1" dirty="0"/>
              <a:t> </a:t>
            </a:r>
            <a:r>
              <a:rPr lang="it-IT" sz="2000" b="1" dirty="0"/>
              <a:t>2020</a:t>
            </a:r>
            <a:r>
              <a:rPr lang="it-IT" sz="2000" dirty="0"/>
              <a:t>, </a:t>
            </a:r>
            <a:r>
              <a:rPr lang="it-IT" sz="2000" i="1" dirty="0"/>
              <a:t>10</a:t>
            </a:r>
            <a:r>
              <a:rPr lang="it-IT" sz="2000" dirty="0"/>
              <a:t>, 240; doi:10.3390/diagnostics10040240 </a:t>
            </a:r>
          </a:p>
        </p:txBody>
      </p:sp>
      <p:pic>
        <p:nvPicPr>
          <p:cNvPr id="2" name="Immagine 1">
            <a:extLst>
              <a:ext uri="{FF2B5EF4-FFF2-40B4-BE49-F238E27FC236}">
                <a16:creationId xmlns:a16="http://schemas.microsoft.com/office/drawing/2014/main" id="{25FBC556-6625-0814-E87E-FB5CE7DA24DE}"/>
              </a:ext>
            </a:extLst>
          </p:cNvPr>
          <p:cNvPicPr>
            <a:picLocks noChangeAspect="1"/>
          </p:cNvPicPr>
          <p:nvPr/>
        </p:nvPicPr>
        <p:blipFill>
          <a:blip r:embed="rId3"/>
          <a:stretch>
            <a:fillRect/>
          </a:stretch>
        </p:blipFill>
        <p:spPr>
          <a:xfrm>
            <a:off x="16358081" y="2598378"/>
            <a:ext cx="6791088" cy="4938973"/>
          </a:xfrm>
          <a:prstGeom prst="rect">
            <a:avLst/>
          </a:prstGeom>
        </p:spPr>
      </p:pic>
      <p:sp>
        <p:nvSpPr>
          <p:cNvPr id="12" name="Rettangolo 11">
            <a:extLst>
              <a:ext uri="{FF2B5EF4-FFF2-40B4-BE49-F238E27FC236}">
                <a16:creationId xmlns:a16="http://schemas.microsoft.com/office/drawing/2014/main" id="{9EF02AE4-B55C-1CA3-90CD-C96C74DF0AEF}"/>
              </a:ext>
            </a:extLst>
          </p:cNvPr>
          <p:cNvSpPr/>
          <p:nvPr/>
        </p:nvSpPr>
        <p:spPr>
          <a:xfrm>
            <a:off x="8205980" y="7846833"/>
            <a:ext cx="6791089" cy="1638269"/>
          </a:xfrm>
          <a:prstGeom prst="rect">
            <a:avLst/>
          </a:prstGeom>
        </p:spPr>
        <p:txBody>
          <a:bodyPr wrap="square">
            <a:spAutoFit/>
          </a:bodyPr>
          <a:lstStyle/>
          <a:p>
            <a:pPr algn="just">
              <a:lnSpc>
                <a:spcPct val="150000"/>
              </a:lnSpc>
            </a:pPr>
            <a:r>
              <a:rPr lang="en-US" b="1" i="1" dirty="0">
                <a:solidFill>
                  <a:srgbClr val="0070C0"/>
                </a:solidFill>
              </a:rPr>
              <a:t>#</a:t>
            </a:r>
            <a:r>
              <a:rPr lang="en-US" i="1" dirty="0">
                <a:solidFill>
                  <a:srgbClr val="C00000"/>
                </a:solidFill>
              </a:rPr>
              <a:t> </a:t>
            </a:r>
            <a:r>
              <a:rPr lang="en-US" dirty="0">
                <a:solidFill>
                  <a:srgbClr val="C00000"/>
                </a:solidFill>
              </a:rPr>
              <a:t>miRNA can alter their profile during cold ischemia time</a:t>
            </a:r>
          </a:p>
        </p:txBody>
      </p:sp>
      <p:pic>
        <p:nvPicPr>
          <p:cNvPr id="3" name="Immagine 2">
            <a:extLst>
              <a:ext uri="{FF2B5EF4-FFF2-40B4-BE49-F238E27FC236}">
                <a16:creationId xmlns:a16="http://schemas.microsoft.com/office/drawing/2014/main" id="{98A50C6F-37A7-514A-187F-9EAF4940F759}"/>
              </a:ext>
            </a:extLst>
          </p:cNvPr>
          <p:cNvPicPr>
            <a:picLocks noChangeAspect="1"/>
          </p:cNvPicPr>
          <p:nvPr/>
        </p:nvPicPr>
        <p:blipFill>
          <a:blip r:embed="rId4"/>
          <a:stretch>
            <a:fillRect/>
          </a:stretch>
        </p:blipFill>
        <p:spPr>
          <a:xfrm>
            <a:off x="16525760" y="7288836"/>
            <a:ext cx="6623409" cy="4817025"/>
          </a:xfrm>
          <a:prstGeom prst="rect">
            <a:avLst/>
          </a:prstGeom>
        </p:spPr>
      </p:pic>
    </p:spTree>
    <p:extLst>
      <p:ext uri="{BB962C8B-B14F-4D97-AF65-F5344CB8AC3E}">
        <p14:creationId xmlns:p14="http://schemas.microsoft.com/office/powerpoint/2010/main" val="20571374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15</a:t>
            </a:fld>
            <a:endParaRPr lang="it-IT"/>
          </a:p>
        </p:txBody>
      </p:sp>
      <p:sp>
        <p:nvSpPr>
          <p:cNvPr id="200" name="Titolo della slide"/>
          <p:cNvSpPr txBox="1">
            <a:spLocks noGrp="1"/>
          </p:cNvSpPr>
          <p:nvPr>
            <p:ph type="title"/>
          </p:nvPr>
        </p:nvSpPr>
        <p:spPr/>
        <p:txBody>
          <a:bodyPr/>
          <a:lstStyle>
            <a:lvl1pPr>
              <a:defRPr spc="200"/>
            </a:lvl1pPr>
          </a:lstStyle>
          <a:p>
            <a:r>
              <a:rPr lang="it-IT" dirty="0"/>
              <a:t>WARM AND CALD ISCHEMIA </a:t>
            </a:r>
          </a:p>
        </p:txBody>
      </p:sp>
      <p:grpSp>
        <p:nvGrpSpPr>
          <p:cNvPr id="13" name="Gruppo 12">
            <a:extLst>
              <a:ext uri="{FF2B5EF4-FFF2-40B4-BE49-F238E27FC236}">
                <a16:creationId xmlns:a16="http://schemas.microsoft.com/office/drawing/2014/main" id="{14F954F7-64C9-D74E-D077-ED7D53ED65E9}"/>
              </a:ext>
            </a:extLst>
          </p:cNvPr>
          <p:cNvGrpSpPr/>
          <p:nvPr/>
        </p:nvGrpSpPr>
        <p:grpSpPr>
          <a:xfrm>
            <a:off x="10885825" y="1048658"/>
            <a:ext cx="13363767" cy="6211120"/>
            <a:chOff x="10901119" y="966801"/>
            <a:chExt cx="13363767" cy="6211120"/>
          </a:xfrm>
        </p:grpSpPr>
        <p:grpSp>
          <p:nvGrpSpPr>
            <p:cNvPr id="14" name="Gruppo 13">
              <a:extLst>
                <a:ext uri="{FF2B5EF4-FFF2-40B4-BE49-F238E27FC236}">
                  <a16:creationId xmlns:a16="http://schemas.microsoft.com/office/drawing/2014/main" id="{61ED26D3-C522-E243-EDC4-1333E129F455}"/>
                </a:ext>
              </a:extLst>
            </p:cNvPr>
            <p:cNvGrpSpPr/>
            <p:nvPr/>
          </p:nvGrpSpPr>
          <p:grpSpPr>
            <a:xfrm>
              <a:off x="10901119" y="1072263"/>
              <a:ext cx="9033994" cy="6101596"/>
              <a:chOff x="311157" y="1519342"/>
              <a:chExt cx="6243414" cy="4158977"/>
            </a:xfrm>
          </p:grpSpPr>
          <p:pic>
            <p:nvPicPr>
              <p:cNvPr id="17" name="Picture 2">
                <a:extLst>
                  <a:ext uri="{FF2B5EF4-FFF2-40B4-BE49-F238E27FC236}">
                    <a16:creationId xmlns:a16="http://schemas.microsoft.com/office/drawing/2014/main" id="{7AE61F1E-0774-3EE8-66A9-A7EC70B98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7" y="1519342"/>
                <a:ext cx="6243414" cy="4158977"/>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8" name="CasellaDiTesto 17">
                <a:extLst>
                  <a:ext uri="{FF2B5EF4-FFF2-40B4-BE49-F238E27FC236}">
                    <a16:creationId xmlns:a16="http://schemas.microsoft.com/office/drawing/2014/main" id="{96595F74-4B74-75E0-1B83-67CF8071470D}"/>
                  </a:ext>
                </a:extLst>
              </p:cNvPr>
              <p:cNvSpPr txBox="1"/>
              <p:nvPr/>
            </p:nvSpPr>
            <p:spPr>
              <a:xfrm>
                <a:off x="5060163" y="5395495"/>
                <a:ext cx="1353972" cy="279073"/>
              </a:xfrm>
              <a:prstGeom prst="rect">
                <a:avLst/>
              </a:prstGeom>
              <a:noFill/>
            </p:spPr>
            <p:txBody>
              <a:bodyPr wrap="square" rtlCol="0">
                <a:spAutoFit/>
              </a:bodyPr>
              <a:lstStyle/>
              <a:p>
                <a:r>
                  <a:rPr lang="en-US" sz="2000" dirty="0"/>
                  <a:t>Bussolati-2014</a:t>
                </a:r>
              </a:p>
            </p:txBody>
          </p:sp>
        </p:grpSp>
        <p:graphicFrame>
          <p:nvGraphicFramePr>
            <p:cNvPr id="15" name="Oggetto 14">
              <a:extLst>
                <a:ext uri="{FF2B5EF4-FFF2-40B4-BE49-F238E27FC236}">
                  <a16:creationId xmlns:a16="http://schemas.microsoft.com/office/drawing/2014/main" id="{EB382717-3C7F-6CFE-66EA-11E8B0D75106}"/>
                </a:ext>
              </a:extLst>
            </p:cNvPr>
            <p:cNvGraphicFramePr>
              <a:graphicFrameLocks noChangeAspect="1"/>
            </p:cNvGraphicFramePr>
            <p:nvPr>
              <p:extLst>
                <p:ext uri="{D42A27DB-BD31-4B8C-83A1-F6EECF244321}">
                  <p14:modId xmlns:p14="http://schemas.microsoft.com/office/powerpoint/2010/main" val="3207025849"/>
                </p:ext>
              </p:extLst>
            </p:nvPr>
          </p:nvGraphicFramePr>
          <p:xfrm>
            <a:off x="20075137" y="1021563"/>
            <a:ext cx="4189749" cy="6155787"/>
          </p:xfrm>
          <a:graphic>
            <a:graphicData uri="http://schemas.openxmlformats.org/presentationml/2006/ole">
              <mc:AlternateContent xmlns:mc="http://schemas.openxmlformats.org/markup-compatibility/2006">
                <mc:Choice xmlns:v="urn:schemas-microsoft-com:vml" Requires="v">
                  <p:oleObj spid="_x0000_s1026" name="Fotografia di Photo Editor" r:id="rId4" imgW="5266667" imgH="6219048" progId="">
                    <p:embed/>
                  </p:oleObj>
                </mc:Choice>
                <mc:Fallback>
                  <p:oleObj name="Fotografia di Photo Editor" r:id="rId4" imgW="5266667" imgH="6219048" progId="">
                    <p:embed/>
                    <p:pic>
                      <p:nvPicPr>
                        <p:cNvPr id="2" name="Oggetto 1"/>
                        <p:cNvPicPr>
                          <a:picLocks noChangeAspect="1" noChangeArrowheads="1"/>
                        </p:cNvPicPr>
                        <p:nvPr/>
                      </p:nvPicPr>
                      <p:blipFill>
                        <a:blip r:embed="rId5">
                          <a:extLst>
                            <a:ext uri="{28A0092B-C50C-407E-A947-70E740481C1C}">
                              <a14:useLocalDpi xmlns:a14="http://schemas.microsoft.com/office/drawing/2010/main" val="0"/>
                            </a:ext>
                          </a:extLst>
                        </a:blip>
                        <a:srcRect r="19458"/>
                        <a:stretch>
                          <a:fillRect/>
                        </a:stretch>
                      </p:blipFill>
                      <p:spPr bwMode="auto">
                        <a:xfrm>
                          <a:off x="20075137" y="1021563"/>
                          <a:ext cx="4189749" cy="6155787"/>
                        </a:xfrm>
                        <a:prstGeom prst="rect">
                          <a:avLst/>
                        </a:prstGeom>
                        <a:noFill/>
                        <a:ln>
                          <a:noFill/>
                        </a:ln>
                      </p:spPr>
                    </p:pic>
                  </p:oleObj>
                </mc:Fallback>
              </mc:AlternateContent>
            </a:graphicData>
          </a:graphic>
        </p:graphicFrame>
        <p:sp>
          <p:nvSpPr>
            <p:cNvPr id="16" name="Rettangolo 15">
              <a:extLst>
                <a:ext uri="{FF2B5EF4-FFF2-40B4-BE49-F238E27FC236}">
                  <a16:creationId xmlns:a16="http://schemas.microsoft.com/office/drawing/2014/main" id="{9AA67932-55C7-DA7A-A40E-69B2619C716A}"/>
                </a:ext>
              </a:extLst>
            </p:cNvPr>
            <p:cNvSpPr/>
            <p:nvPr/>
          </p:nvSpPr>
          <p:spPr>
            <a:xfrm>
              <a:off x="20075137" y="966801"/>
              <a:ext cx="4189749" cy="621112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a:p>
          </p:txBody>
        </p:sp>
      </p:grpSp>
      <p:pic>
        <p:nvPicPr>
          <p:cNvPr id="19" name="Picture 2">
            <a:extLst>
              <a:ext uri="{FF2B5EF4-FFF2-40B4-BE49-F238E27FC236}">
                <a16:creationId xmlns:a16="http://schemas.microsoft.com/office/drawing/2014/main" id="{10480A1C-DC37-CD11-381B-01DBA5FAD6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987" y="8049483"/>
            <a:ext cx="6073108" cy="3053805"/>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7">
            <a:extLst>
              <a:ext uri="{FF2B5EF4-FFF2-40B4-BE49-F238E27FC236}">
                <a16:creationId xmlns:a16="http://schemas.microsoft.com/office/drawing/2014/main" id="{BD8E2DA8-FFA2-1228-AADF-96377C539B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8130" y="8049482"/>
            <a:ext cx="7800307" cy="3053805"/>
          </a:xfrm>
          <a:prstGeom prst="rect">
            <a:avLst/>
          </a:prstGeom>
          <a:noFill/>
          <a:ln w="762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21" name="CasellaDiTesto 20">
            <a:extLst>
              <a:ext uri="{FF2B5EF4-FFF2-40B4-BE49-F238E27FC236}">
                <a16:creationId xmlns:a16="http://schemas.microsoft.com/office/drawing/2014/main" id="{4E172AAD-CB24-886C-AF3B-C2E257EF8908}"/>
              </a:ext>
            </a:extLst>
          </p:cNvPr>
          <p:cNvSpPr txBox="1"/>
          <p:nvPr/>
        </p:nvSpPr>
        <p:spPr>
          <a:xfrm>
            <a:off x="9356650" y="8054985"/>
            <a:ext cx="2645714" cy="523220"/>
          </a:xfrm>
          <a:prstGeom prst="rect">
            <a:avLst/>
          </a:prstGeom>
          <a:noFill/>
        </p:spPr>
        <p:txBody>
          <a:bodyPr wrap="square" rtlCol="0">
            <a:spAutoFit/>
          </a:bodyPr>
          <a:lstStyle/>
          <a:p>
            <a:r>
              <a:rPr lang="en-US" sz="2800" b="1" i="1" dirty="0">
                <a:solidFill>
                  <a:srgbClr val="FF0000"/>
                </a:solidFill>
              </a:rPr>
              <a:t>Cell Cultures</a:t>
            </a:r>
          </a:p>
        </p:txBody>
      </p:sp>
      <p:sp>
        <p:nvSpPr>
          <p:cNvPr id="22" name="CasellaDiTesto 21">
            <a:extLst>
              <a:ext uri="{FF2B5EF4-FFF2-40B4-BE49-F238E27FC236}">
                <a16:creationId xmlns:a16="http://schemas.microsoft.com/office/drawing/2014/main" id="{E56C6C24-B6D7-7962-1C37-705D9C8D9020}"/>
              </a:ext>
            </a:extLst>
          </p:cNvPr>
          <p:cNvSpPr txBox="1"/>
          <p:nvPr/>
        </p:nvSpPr>
        <p:spPr>
          <a:xfrm>
            <a:off x="18494953" y="7408107"/>
            <a:ext cx="2880320" cy="400110"/>
          </a:xfrm>
          <a:prstGeom prst="rect">
            <a:avLst/>
          </a:prstGeom>
          <a:noFill/>
        </p:spPr>
        <p:txBody>
          <a:bodyPr wrap="square" rtlCol="0">
            <a:spAutoFit/>
          </a:bodyPr>
          <a:lstStyle/>
          <a:p>
            <a:r>
              <a:rPr lang="en-US" sz="2000" dirty="0"/>
              <a:t>G. </a:t>
            </a:r>
            <a:r>
              <a:rPr lang="en-US" sz="2000" dirty="0" err="1"/>
              <a:t>Bussolati</a:t>
            </a:r>
            <a:r>
              <a:rPr lang="en-US" sz="2000" dirty="0"/>
              <a:t> Graz 2014</a:t>
            </a:r>
          </a:p>
        </p:txBody>
      </p:sp>
      <p:sp>
        <p:nvSpPr>
          <p:cNvPr id="23" name="CasellaDiTesto 22">
            <a:extLst>
              <a:ext uri="{FF2B5EF4-FFF2-40B4-BE49-F238E27FC236}">
                <a16:creationId xmlns:a16="http://schemas.microsoft.com/office/drawing/2014/main" id="{D7D3D6C0-06C3-8C6C-BDDC-57525825AFC8}"/>
              </a:ext>
            </a:extLst>
          </p:cNvPr>
          <p:cNvSpPr txBox="1"/>
          <p:nvPr/>
        </p:nvSpPr>
        <p:spPr>
          <a:xfrm>
            <a:off x="2768926" y="289693"/>
            <a:ext cx="18236866" cy="677108"/>
          </a:xfrm>
          <a:prstGeom prst="rect">
            <a:avLst/>
          </a:prstGeom>
          <a:noFill/>
        </p:spPr>
        <p:txBody>
          <a:bodyPr wrap="square" rtlCol="0">
            <a:spAutoFit/>
          </a:bodyPr>
          <a:lstStyle/>
          <a:p>
            <a:pPr>
              <a:lnSpc>
                <a:spcPts val="4000"/>
              </a:lnSpc>
            </a:pPr>
            <a:r>
              <a:rPr lang="en-US" sz="4800" b="1" dirty="0">
                <a:solidFill>
                  <a:srgbClr val="C00000"/>
                </a:solidFill>
              </a:rPr>
              <a:t>Tissue </a:t>
            </a:r>
            <a:r>
              <a:rPr lang="en-US" sz="5200" b="1" dirty="0">
                <a:solidFill>
                  <a:srgbClr val="C00000"/>
                </a:solidFill>
              </a:rPr>
              <a:t>transport</a:t>
            </a:r>
            <a:r>
              <a:rPr lang="en-US" sz="4800" b="1" dirty="0">
                <a:solidFill>
                  <a:srgbClr val="C00000"/>
                </a:solidFill>
              </a:rPr>
              <a:t> under vacuum</a:t>
            </a:r>
          </a:p>
        </p:txBody>
      </p:sp>
      <p:pic>
        <p:nvPicPr>
          <p:cNvPr id="24" name="Picture 27">
            <a:extLst>
              <a:ext uri="{FF2B5EF4-FFF2-40B4-BE49-F238E27FC236}">
                <a16:creationId xmlns:a16="http://schemas.microsoft.com/office/drawing/2014/main" id="{38DA65C8-9627-07DA-52B0-A9AE93174D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408" y="1140080"/>
            <a:ext cx="10619294" cy="6028276"/>
          </a:xfrm>
          <a:prstGeom prst="rect">
            <a:avLst/>
          </a:prstGeom>
          <a:noFill/>
          <a:ln w="101600">
            <a:solidFill>
              <a:srgbClr val="0070C0"/>
            </a:solidFill>
          </a:ln>
          <a:extLst>
            <a:ext uri="{909E8E84-426E-40DD-AFC4-6F175D3DCCD1}">
              <a14:hiddenFill xmlns:a14="http://schemas.microsoft.com/office/drawing/2010/main">
                <a:solidFill>
                  <a:srgbClr val="FFFFFF"/>
                </a:solidFill>
              </a14:hiddenFill>
            </a:ext>
          </a:extLst>
        </p:spPr>
      </p:pic>
      <p:sp>
        <p:nvSpPr>
          <p:cNvPr id="25" name="CasellaDiTesto 24">
            <a:extLst>
              <a:ext uri="{FF2B5EF4-FFF2-40B4-BE49-F238E27FC236}">
                <a16:creationId xmlns:a16="http://schemas.microsoft.com/office/drawing/2014/main" id="{429FCD55-334D-3122-1A01-BF15BE8CA146}"/>
              </a:ext>
            </a:extLst>
          </p:cNvPr>
          <p:cNvSpPr txBox="1"/>
          <p:nvPr/>
        </p:nvSpPr>
        <p:spPr>
          <a:xfrm flipH="1">
            <a:off x="184427" y="7367071"/>
            <a:ext cx="5788331"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dirty="0">
                <a:ln>
                  <a:noFill/>
                </a:ln>
                <a:solidFill>
                  <a:srgbClr val="414141"/>
                </a:solidFill>
                <a:effectLst/>
                <a:uFillTx/>
                <a:latin typeface="Palatino"/>
                <a:ea typeface="Palatino"/>
                <a:cs typeface="Palatino"/>
                <a:sym typeface="Palatino"/>
              </a:rPr>
              <a:t>New Biotechnology 2019, 52:104-109</a:t>
            </a:r>
          </a:p>
        </p:txBody>
      </p:sp>
      <p:pic>
        <p:nvPicPr>
          <p:cNvPr id="26" name="Picture 2">
            <a:extLst>
              <a:ext uri="{FF2B5EF4-FFF2-40B4-BE49-F238E27FC236}">
                <a16:creationId xmlns:a16="http://schemas.microsoft.com/office/drawing/2014/main" id="{063A46D5-9890-4854-980D-4B2C827C64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18116" y="7893286"/>
            <a:ext cx="3758177" cy="4110209"/>
          </a:xfrm>
          <a:prstGeom prst="rect">
            <a:avLst/>
          </a:prstGeom>
          <a:noFill/>
          <a:ln w="88900">
            <a:solidFill>
              <a:srgbClr val="002060"/>
            </a:solidFill>
          </a:ln>
          <a:extLst>
            <a:ext uri="{909E8E84-426E-40DD-AFC4-6F175D3DCCD1}">
              <a14:hiddenFill xmlns:a14="http://schemas.microsoft.com/office/drawing/2010/main">
                <a:solidFill>
                  <a:srgbClr val="FFFFFF"/>
                </a:solidFill>
              </a14:hiddenFill>
            </a:ext>
          </a:extLst>
        </p:spPr>
      </p:pic>
      <p:sp>
        <p:nvSpPr>
          <p:cNvPr id="27" name="Rettangolo 26">
            <a:extLst>
              <a:ext uri="{FF2B5EF4-FFF2-40B4-BE49-F238E27FC236}">
                <a16:creationId xmlns:a16="http://schemas.microsoft.com/office/drawing/2014/main" id="{3177A0D0-7D36-109E-BBDB-A691F2B058C7}"/>
              </a:ext>
            </a:extLst>
          </p:cNvPr>
          <p:cNvSpPr/>
          <p:nvPr/>
        </p:nvSpPr>
        <p:spPr>
          <a:xfrm>
            <a:off x="853064" y="11103287"/>
            <a:ext cx="13657337" cy="923330"/>
          </a:xfrm>
          <a:prstGeom prst="rect">
            <a:avLst/>
          </a:prstGeom>
        </p:spPr>
        <p:txBody>
          <a:bodyPr wrap="square">
            <a:spAutoFit/>
          </a:bodyPr>
          <a:lstStyle/>
          <a:p>
            <a:pPr algn="just"/>
            <a:r>
              <a:rPr lang="en-US" altLang="it-IT" dirty="0"/>
              <a:t>(</a:t>
            </a:r>
            <a:r>
              <a:rPr lang="en-US" altLang="it-IT" sz="2200" dirty="0"/>
              <a:t>2013) A Collection of Primary Tissue Cultures of Tumors from Vacuum Packed and Cooled Surgical Specimens: A Feasibility Study. PLOS ONE 8(9): e75193. </a:t>
            </a:r>
            <a:endParaRPr lang="en-GB" sz="2200" dirty="0"/>
          </a:p>
        </p:txBody>
      </p:sp>
    </p:spTree>
    <p:extLst>
      <p:ext uri="{BB962C8B-B14F-4D97-AF65-F5344CB8AC3E}">
        <p14:creationId xmlns:p14="http://schemas.microsoft.com/office/powerpoint/2010/main" val="14479223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16</a:t>
            </a:fld>
            <a:endParaRPr lang="it-IT"/>
          </a:p>
        </p:txBody>
      </p:sp>
      <p:sp>
        <p:nvSpPr>
          <p:cNvPr id="6" name="Rettangolo 5">
            <a:extLst>
              <a:ext uri="{FF2B5EF4-FFF2-40B4-BE49-F238E27FC236}">
                <a16:creationId xmlns:a16="http://schemas.microsoft.com/office/drawing/2014/main" id="{3D207C74-0587-5B55-47BC-E25C64E430A7}"/>
              </a:ext>
            </a:extLst>
          </p:cNvPr>
          <p:cNvSpPr/>
          <p:nvPr/>
        </p:nvSpPr>
        <p:spPr>
          <a:xfrm>
            <a:off x="16565962" y="3683897"/>
            <a:ext cx="6791089" cy="6485750"/>
          </a:xfrm>
          <a:prstGeom prst="rect">
            <a:avLst/>
          </a:prstGeom>
        </p:spPr>
        <p:txBody>
          <a:bodyPr wrap="square">
            <a:spAutoFit/>
          </a:bodyPr>
          <a:lstStyle/>
          <a:p>
            <a:pPr algn="l">
              <a:lnSpc>
                <a:spcPct val="150000"/>
              </a:lnSpc>
            </a:pPr>
            <a:r>
              <a:rPr lang="en-US" b="1" i="1" dirty="0">
                <a:solidFill>
                  <a:srgbClr val="0070C0"/>
                </a:solidFill>
              </a:rPr>
              <a:t>#</a:t>
            </a:r>
            <a:r>
              <a:rPr lang="en-US" i="1" dirty="0">
                <a:solidFill>
                  <a:srgbClr val="C00000"/>
                </a:solidFill>
              </a:rPr>
              <a:t> </a:t>
            </a:r>
            <a:r>
              <a:rPr lang="en-US" dirty="0">
                <a:solidFill>
                  <a:srgbClr val="C00000"/>
                </a:solidFill>
              </a:rPr>
              <a:t> Inside the laboratory</a:t>
            </a:r>
          </a:p>
          <a:p>
            <a:pPr algn="l">
              <a:lnSpc>
                <a:spcPct val="150000"/>
              </a:lnSpc>
            </a:pPr>
            <a:r>
              <a:rPr lang="en-US" dirty="0">
                <a:solidFill>
                  <a:srgbClr val="C00000"/>
                </a:solidFill>
              </a:rPr>
              <a:t>Grossing</a:t>
            </a:r>
          </a:p>
          <a:p>
            <a:pPr algn="l">
              <a:lnSpc>
                <a:spcPct val="150000"/>
              </a:lnSpc>
            </a:pPr>
            <a:r>
              <a:rPr lang="en-US" dirty="0">
                <a:solidFill>
                  <a:srgbClr val="C00000"/>
                </a:solidFill>
              </a:rPr>
              <a:t>Freezing</a:t>
            </a:r>
          </a:p>
          <a:p>
            <a:pPr algn="l">
              <a:lnSpc>
                <a:spcPct val="150000"/>
              </a:lnSpc>
            </a:pPr>
            <a:r>
              <a:rPr lang="en-US" dirty="0">
                <a:solidFill>
                  <a:srgbClr val="C00000"/>
                </a:solidFill>
              </a:rPr>
              <a:t>Fixation time</a:t>
            </a:r>
          </a:p>
          <a:p>
            <a:pPr algn="l">
              <a:lnSpc>
                <a:spcPct val="150000"/>
              </a:lnSpc>
            </a:pPr>
            <a:r>
              <a:rPr lang="en-US" dirty="0">
                <a:solidFill>
                  <a:srgbClr val="C00000"/>
                </a:solidFill>
              </a:rPr>
              <a:t>Validated extraction procedures</a:t>
            </a:r>
          </a:p>
          <a:p>
            <a:pPr algn="l">
              <a:lnSpc>
                <a:spcPct val="150000"/>
              </a:lnSpc>
            </a:pPr>
            <a:endParaRPr lang="en-US" dirty="0">
              <a:solidFill>
                <a:srgbClr val="C00000"/>
              </a:solidFill>
            </a:endParaRPr>
          </a:p>
          <a:p>
            <a:pPr algn="l">
              <a:lnSpc>
                <a:spcPct val="150000"/>
              </a:lnSpc>
            </a:pPr>
            <a:endParaRPr lang="en-US" dirty="0">
              <a:solidFill>
                <a:srgbClr val="C00000"/>
              </a:solidFill>
            </a:endParaRPr>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822172" y="-432273"/>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b="0" spc="200" dirty="0">
                <a:solidFill>
                  <a:srgbClr val="1D355E"/>
                </a:solidFill>
                <a:latin typeface="AvenirLTStd-Medium"/>
              </a:rPr>
              <a:t>Stringent standard procedures guarantee Higher RNA quality in FFPE tissues</a:t>
            </a:r>
          </a:p>
        </p:txBody>
      </p:sp>
      <p:pic>
        <p:nvPicPr>
          <p:cNvPr id="14" name="Immagine 13">
            <a:extLst>
              <a:ext uri="{FF2B5EF4-FFF2-40B4-BE49-F238E27FC236}">
                <a16:creationId xmlns:a16="http://schemas.microsoft.com/office/drawing/2014/main" id="{9AD90622-99E4-F36E-8D5F-98B627CE3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53" y="2181266"/>
            <a:ext cx="6605780" cy="4135230"/>
          </a:xfrm>
          <a:prstGeom prst="rect">
            <a:avLst/>
          </a:prstGeom>
        </p:spPr>
      </p:pic>
      <p:pic>
        <p:nvPicPr>
          <p:cNvPr id="15" name="Immagine 14">
            <a:extLst>
              <a:ext uri="{FF2B5EF4-FFF2-40B4-BE49-F238E27FC236}">
                <a16:creationId xmlns:a16="http://schemas.microsoft.com/office/drawing/2014/main" id="{2CE99659-C431-8854-1933-B048CE7F6DF0}"/>
              </a:ext>
            </a:extLst>
          </p:cNvPr>
          <p:cNvPicPr>
            <a:picLocks noChangeAspect="1"/>
          </p:cNvPicPr>
          <p:nvPr/>
        </p:nvPicPr>
        <p:blipFill>
          <a:blip r:embed="rId3"/>
          <a:stretch>
            <a:fillRect/>
          </a:stretch>
        </p:blipFill>
        <p:spPr>
          <a:xfrm>
            <a:off x="6965577" y="1880692"/>
            <a:ext cx="6984546" cy="5079671"/>
          </a:xfrm>
          <a:prstGeom prst="rect">
            <a:avLst/>
          </a:prstGeom>
        </p:spPr>
      </p:pic>
      <p:pic>
        <p:nvPicPr>
          <p:cNvPr id="16" name="Immagine 15">
            <a:extLst>
              <a:ext uri="{FF2B5EF4-FFF2-40B4-BE49-F238E27FC236}">
                <a16:creationId xmlns:a16="http://schemas.microsoft.com/office/drawing/2014/main" id="{5AB052A0-98A5-160E-3F73-BB8AAB290330}"/>
              </a:ext>
            </a:extLst>
          </p:cNvPr>
          <p:cNvPicPr>
            <a:picLocks noChangeAspect="1"/>
          </p:cNvPicPr>
          <p:nvPr/>
        </p:nvPicPr>
        <p:blipFill>
          <a:blip r:embed="rId4"/>
          <a:stretch>
            <a:fillRect/>
          </a:stretch>
        </p:blipFill>
        <p:spPr>
          <a:xfrm>
            <a:off x="7159033" y="6730530"/>
            <a:ext cx="6605780" cy="4804204"/>
          </a:xfrm>
          <a:prstGeom prst="rect">
            <a:avLst/>
          </a:prstGeom>
        </p:spPr>
      </p:pic>
      <p:sp>
        <p:nvSpPr>
          <p:cNvPr id="3" name="CasellaDiTesto 2">
            <a:extLst>
              <a:ext uri="{FF2B5EF4-FFF2-40B4-BE49-F238E27FC236}">
                <a16:creationId xmlns:a16="http://schemas.microsoft.com/office/drawing/2014/main" id="{BCE2F7F0-72A0-9C7E-6AA2-9564744BD95C}"/>
              </a:ext>
            </a:extLst>
          </p:cNvPr>
          <p:cNvSpPr txBox="1"/>
          <p:nvPr/>
        </p:nvSpPr>
        <p:spPr>
          <a:xfrm>
            <a:off x="0" y="11614361"/>
            <a:ext cx="9197788" cy="630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 N </a:t>
            </a:r>
            <a:r>
              <a:rPr lang="en-US" dirty="0" err="1"/>
              <a:t>Biotechnol</a:t>
            </a:r>
            <a:r>
              <a:rPr lang="en-US" dirty="0"/>
              <a:t> 2022 Jul 22;71:30-36</a:t>
            </a:r>
          </a:p>
        </p:txBody>
      </p:sp>
    </p:spTree>
    <p:extLst>
      <p:ext uri="{BB962C8B-B14F-4D97-AF65-F5344CB8AC3E}">
        <p14:creationId xmlns:p14="http://schemas.microsoft.com/office/powerpoint/2010/main" val="1490543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olo principale"/>
          <p:cNvSpPr txBox="1">
            <a:spLocks noGrp="1"/>
          </p:cNvSpPr>
          <p:nvPr>
            <p:ph type="title"/>
          </p:nvPr>
        </p:nvSpPr>
        <p:spPr>
          <a:xfrm>
            <a:off x="3776133" y="-931367"/>
            <a:ext cx="19346401" cy="3725401"/>
          </a:xfrm>
        </p:spPr>
        <p:txBody>
          <a:bodyPr/>
          <a:lstStyle>
            <a:lvl1pPr>
              <a:defRPr spc="200"/>
            </a:lvl1pPr>
          </a:lstStyle>
          <a:p>
            <a:r>
              <a:rPr lang="it-IT" dirty="0"/>
              <a:t>RNA- A COMMON STRUCTURE FOR MULTIPLE FUNCTIONS </a:t>
            </a:r>
          </a:p>
        </p:txBody>
      </p:sp>
      <p:pic>
        <p:nvPicPr>
          <p:cNvPr id="1026" name="Picture 2" descr="L'RNA - superagatoide">
            <a:extLst>
              <a:ext uri="{FF2B5EF4-FFF2-40B4-BE49-F238E27FC236}">
                <a16:creationId xmlns:a16="http://schemas.microsoft.com/office/drawing/2014/main" id="{26CDDD17-2F4A-9862-013D-383505B11D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47" b="10391"/>
          <a:stretch/>
        </p:blipFill>
        <p:spPr bwMode="auto">
          <a:xfrm>
            <a:off x="513520" y="1990576"/>
            <a:ext cx="3262613" cy="973484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59441D0-5184-5933-B2AE-ACAF522B5A46}"/>
              </a:ext>
            </a:extLst>
          </p:cNvPr>
          <p:cNvSpPr txBox="1"/>
          <p:nvPr/>
        </p:nvSpPr>
        <p:spPr>
          <a:xfrm>
            <a:off x="5830495" y="3300761"/>
            <a:ext cx="14776959"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647700" rtl="0" fontAlgn="auto" latinLnBrk="0" hangingPunct="0">
              <a:lnSpc>
                <a:spcPct val="100000"/>
              </a:lnSpc>
              <a:spcBef>
                <a:spcPts val="0"/>
              </a:spcBef>
              <a:spcAft>
                <a:spcPts val="0"/>
              </a:spcAft>
              <a:buClrTx/>
              <a:buSzTx/>
              <a:buFontTx/>
              <a:buNone/>
              <a:tabLst/>
            </a:pPr>
            <a:r>
              <a:rPr lang="en-US" sz="4500" dirty="0">
                <a:solidFill>
                  <a:srgbClr val="002060"/>
                </a:solidFill>
              </a:rPr>
              <a:t>r</a:t>
            </a:r>
            <a:r>
              <a:rPr kumimoji="0" lang="en-US" sz="4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RNA</a:t>
            </a:r>
          </a:p>
          <a:p>
            <a:pPr marL="0" marR="0" indent="0" algn="just" defTabSz="647700" rtl="0" fontAlgn="auto" latinLnBrk="0" hangingPunct="0">
              <a:lnSpc>
                <a:spcPct val="100000"/>
              </a:lnSpc>
              <a:spcBef>
                <a:spcPts val="0"/>
              </a:spcBef>
              <a:spcAft>
                <a:spcPts val="0"/>
              </a:spcAft>
              <a:buClrTx/>
              <a:buSzTx/>
              <a:buFontTx/>
              <a:buNone/>
              <a:tabLst/>
            </a:pPr>
            <a:r>
              <a:rPr lang="en-US" sz="4500" dirty="0">
                <a:solidFill>
                  <a:srgbClr val="002060"/>
                </a:solidFill>
              </a:rPr>
              <a:t>t-RNA</a:t>
            </a:r>
          </a:p>
          <a:p>
            <a:pPr marL="0" marR="0" indent="0" algn="just" defTabSz="647700" rtl="0" fontAlgn="auto" latinLnBrk="0" hangingPunct="0">
              <a:lnSpc>
                <a:spcPct val="100000"/>
              </a:lnSpc>
              <a:spcBef>
                <a:spcPts val="0"/>
              </a:spcBef>
              <a:spcAft>
                <a:spcPts val="0"/>
              </a:spcAft>
              <a:buClrTx/>
              <a:buSzTx/>
              <a:buFontTx/>
              <a:buNone/>
              <a:tabLst/>
            </a:pPr>
            <a:r>
              <a:rPr kumimoji="0" lang="en-US" sz="4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m-RNA</a:t>
            </a:r>
          </a:p>
          <a:p>
            <a:pPr marL="0" marR="0" indent="0" algn="just" defTabSz="647700" rtl="0" fontAlgn="auto" latinLnBrk="0" hangingPunct="0">
              <a:lnSpc>
                <a:spcPct val="100000"/>
              </a:lnSpc>
              <a:spcBef>
                <a:spcPts val="0"/>
              </a:spcBef>
              <a:spcAft>
                <a:spcPts val="0"/>
              </a:spcAft>
              <a:buClrTx/>
              <a:buSzTx/>
              <a:buFontTx/>
              <a:buNone/>
              <a:tabLst/>
            </a:pPr>
            <a:r>
              <a:rPr lang="en-US" sz="4500" dirty="0" err="1">
                <a:solidFill>
                  <a:srgbClr val="002060"/>
                </a:solidFill>
              </a:rPr>
              <a:t>nc</a:t>
            </a:r>
            <a:r>
              <a:rPr lang="en-US" sz="4500" dirty="0">
                <a:solidFill>
                  <a:srgbClr val="002060"/>
                </a:solidFill>
              </a:rPr>
              <a:t>-RNA (small nuclear, micro, interfering, long non coding, </a:t>
            </a:r>
            <a:r>
              <a:rPr lang="en-US" sz="4500" dirty="0" err="1">
                <a:solidFill>
                  <a:srgbClr val="002060"/>
                </a:solidFill>
              </a:rPr>
              <a:t>yRNA</a:t>
            </a:r>
            <a:r>
              <a:rPr lang="en-US" sz="4500" dirty="0">
                <a:solidFill>
                  <a:srgbClr val="002060"/>
                </a:solidFill>
              </a:rPr>
              <a:t>, circular RNA)</a:t>
            </a:r>
          </a:p>
          <a:p>
            <a:pPr marL="0" marR="0" indent="0" algn="just" defTabSz="647700" rtl="0" fontAlgn="auto" latinLnBrk="0" hangingPunct="0">
              <a:lnSpc>
                <a:spcPct val="100000"/>
              </a:lnSpc>
              <a:spcBef>
                <a:spcPts val="0"/>
              </a:spcBef>
              <a:spcAft>
                <a:spcPts val="0"/>
              </a:spcAft>
              <a:buClrTx/>
              <a:buSzTx/>
              <a:buFontTx/>
              <a:buNone/>
              <a:tabLst/>
            </a:pPr>
            <a:endParaRPr kumimoji="0" lang="en-US" sz="4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endParaRPr>
          </a:p>
        </p:txBody>
      </p:sp>
      <p:sp>
        <p:nvSpPr>
          <p:cNvPr id="5" name="CasellaDiTesto 4">
            <a:extLst>
              <a:ext uri="{FF2B5EF4-FFF2-40B4-BE49-F238E27FC236}">
                <a16:creationId xmlns:a16="http://schemas.microsoft.com/office/drawing/2014/main" id="{A679CA72-4FC1-E529-CB8B-1965ECC40F15}"/>
              </a:ext>
            </a:extLst>
          </p:cNvPr>
          <p:cNvSpPr txBox="1"/>
          <p:nvPr/>
        </p:nvSpPr>
        <p:spPr>
          <a:xfrm>
            <a:off x="4777552" y="8431830"/>
            <a:ext cx="5722077"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DIFFERENT FUNCTION</a:t>
            </a:r>
          </a:p>
        </p:txBody>
      </p:sp>
      <p:pic>
        <p:nvPicPr>
          <p:cNvPr id="7" name="Elemento grafico 6" descr="Ingranaggi">
            <a:extLst>
              <a:ext uri="{FF2B5EF4-FFF2-40B4-BE49-F238E27FC236}">
                <a16:creationId xmlns:a16="http://schemas.microsoft.com/office/drawing/2014/main" id="{00C451C0-4A3F-E3FE-FC05-9DA85D0461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6648" y="8477943"/>
            <a:ext cx="914400" cy="914400"/>
          </a:xfrm>
          <a:prstGeom prst="rect">
            <a:avLst/>
          </a:prstGeom>
        </p:spPr>
      </p:pic>
      <p:sp>
        <p:nvSpPr>
          <p:cNvPr id="14" name="CasellaDiTesto 13">
            <a:extLst>
              <a:ext uri="{FF2B5EF4-FFF2-40B4-BE49-F238E27FC236}">
                <a16:creationId xmlns:a16="http://schemas.microsoft.com/office/drawing/2014/main" id="{28201EE7-AD02-BAC5-48A5-789C0F148890}"/>
              </a:ext>
            </a:extLst>
          </p:cNvPr>
          <p:cNvSpPr txBox="1"/>
          <p:nvPr/>
        </p:nvSpPr>
        <p:spPr>
          <a:xfrm>
            <a:off x="14326390" y="8548086"/>
            <a:ext cx="548483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DIFFERENT STABILITY</a:t>
            </a:r>
          </a:p>
        </p:txBody>
      </p:sp>
      <p:pic>
        <p:nvPicPr>
          <p:cNvPr id="11" name="Elemento grafico 10" descr="Orologio">
            <a:extLst>
              <a:ext uri="{FF2B5EF4-FFF2-40B4-BE49-F238E27FC236}">
                <a16:creationId xmlns:a16="http://schemas.microsoft.com/office/drawing/2014/main" id="{AB4125AC-46B3-FFB0-D55D-BEBDC3D164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15302" y="8548086"/>
            <a:ext cx="914400" cy="914400"/>
          </a:xfrm>
          <a:prstGeom prst="rect">
            <a:avLst/>
          </a:prstGeom>
        </p:spPr>
      </p:pic>
    </p:spTree>
    <p:extLst>
      <p:ext uri="{BB962C8B-B14F-4D97-AF65-F5344CB8AC3E}">
        <p14:creationId xmlns:p14="http://schemas.microsoft.com/office/powerpoint/2010/main" val="3472855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olo principale"/>
          <p:cNvSpPr txBox="1">
            <a:spLocks noGrp="1"/>
          </p:cNvSpPr>
          <p:nvPr>
            <p:ph type="title"/>
          </p:nvPr>
        </p:nvSpPr>
        <p:spPr>
          <a:xfrm>
            <a:off x="3776133" y="-931367"/>
            <a:ext cx="19346401" cy="3725401"/>
          </a:xfrm>
        </p:spPr>
        <p:txBody>
          <a:bodyPr/>
          <a:lstStyle>
            <a:lvl1pPr>
              <a:defRPr spc="200"/>
            </a:lvl1pPr>
          </a:lstStyle>
          <a:p>
            <a:r>
              <a:rPr lang="it-IT" dirty="0"/>
              <a:t>RNA- A COMMON STRUCTURE FOR MULTIPLE FUNCTIONS </a:t>
            </a:r>
          </a:p>
        </p:txBody>
      </p:sp>
      <p:pic>
        <p:nvPicPr>
          <p:cNvPr id="1026" name="Picture 2" descr="L'RNA - superagatoide">
            <a:extLst>
              <a:ext uri="{FF2B5EF4-FFF2-40B4-BE49-F238E27FC236}">
                <a16:creationId xmlns:a16="http://schemas.microsoft.com/office/drawing/2014/main" id="{26CDDD17-2F4A-9862-013D-383505B11D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47" b="10391"/>
          <a:stretch/>
        </p:blipFill>
        <p:spPr bwMode="auto">
          <a:xfrm>
            <a:off x="513520" y="1990576"/>
            <a:ext cx="3262613" cy="973484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59441D0-5184-5933-B2AE-ACAF522B5A46}"/>
              </a:ext>
            </a:extLst>
          </p:cNvPr>
          <p:cNvSpPr txBox="1"/>
          <p:nvPr/>
        </p:nvSpPr>
        <p:spPr>
          <a:xfrm>
            <a:off x="5830495" y="3300761"/>
            <a:ext cx="14776959"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647700" rtl="0" fontAlgn="auto" latinLnBrk="0" hangingPunct="0">
              <a:lnSpc>
                <a:spcPct val="100000"/>
              </a:lnSpc>
              <a:spcBef>
                <a:spcPts val="0"/>
              </a:spcBef>
              <a:spcAft>
                <a:spcPts val="0"/>
              </a:spcAft>
              <a:buClrTx/>
              <a:buSzTx/>
              <a:buFontTx/>
              <a:buNone/>
              <a:tabLst/>
            </a:pPr>
            <a:r>
              <a:rPr lang="en-US" sz="4500" dirty="0">
                <a:solidFill>
                  <a:srgbClr val="002060"/>
                </a:solidFill>
              </a:rPr>
              <a:t>r</a:t>
            </a:r>
            <a:r>
              <a:rPr kumimoji="0" lang="en-US" sz="4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RNA</a:t>
            </a:r>
          </a:p>
          <a:p>
            <a:pPr marL="0" marR="0" indent="0" algn="just" defTabSz="647700" rtl="0" fontAlgn="auto" latinLnBrk="0" hangingPunct="0">
              <a:lnSpc>
                <a:spcPct val="100000"/>
              </a:lnSpc>
              <a:spcBef>
                <a:spcPts val="0"/>
              </a:spcBef>
              <a:spcAft>
                <a:spcPts val="0"/>
              </a:spcAft>
              <a:buClrTx/>
              <a:buSzTx/>
              <a:buFontTx/>
              <a:buNone/>
              <a:tabLst/>
            </a:pPr>
            <a:r>
              <a:rPr lang="en-US" sz="4500" dirty="0">
                <a:solidFill>
                  <a:srgbClr val="002060"/>
                </a:solidFill>
              </a:rPr>
              <a:t>t-RNA</a:t>
            </a:r>
          </a:p>
          <a:p>
            <a:pPr marL="0" marR="0" indent="0" algn="just" defTabSz="647700" rtl="0" fontAlgn="auto" latinLnBrk="0" hangingPunct="0">
              <a:lnSpc>
                <a:spcPct val="100000"/>
              </a:lnSpc>
              <a:spcBef>
                <a:spcPts val="0"/>
              </a:spcBef>
              <a:spcAft>
                <a:spcPts val="0"/>
              </a:spcAft>
              <a:buClrTx/>
              <a:buSzTx/>
              <a:buFontTx/>
              <a:buNone/>
              <a:tabLst/>
            </a:pPr>
            <a:r>
              <a:rPr kumimoji="0" lang="en-US" sz="4500" b="0" i="0" u="none" strike="noStrike" cap="none" spc="0" normalizeH="0" baseline="0" dirty="0">
                <a:ln>
                  <a:noFill/>
                </a:ln>
                <a:solidFill>
                  <a:srgbClr val="FF0000"/>
                </a:solidFill>
                <a:effectLst/>
                <a:uFillTx/>
                <a:latin typeface="Avenir LT Std 85 Heavy"/>
                <a:ea typeface="Avenir LT Std 85 Heavy"/>
                <a:cs typeface="Avenir LT Std 85 Heavy"/>
                <a:sym typeface="Avenir LT Std 85 Heavy"/>
              </a:rPr>
              <a:t>m-RNA</a:t>
            </a:r>
          </a:p>
          <a:p>
            <a:pPr algn="just"/>
            <a:r>
              <a:rPr lang="en-US" sz="4500" dirty="0" err="1">
                <a:solidFill>
                  <a:srgbClr val="FF0000"/>
                </a:solidFill>
              </a:rPr>
              <a:t>nc</a:t>
            </a:r>
            <a:r>
              <a:rPr lang="en-US" sz="4500" dirty="0">
                <a:solidFill>
                  <a:srgbClr val="FF0000"/>
                </a:solidFill>
              </a:rPr>
              <a:t>-RNA</a:t>
            </a:r>
            <a:r>
              <a:rPr lang="en-US" sz="4500" dirty="0">
                <a:solidFill>
                  <a:srgbClr val="002060"/>
                </a:solidFill>
              </a:rPr>
              <a:t> (small nuclear, </a:t>
            </a:r>
            <a:r>
              <a:rPr lang="en-US" sz="4500" dirty="0">
                <a:solidFill>
                  <a:srgbClr val="FF0000"/>
                </a:solidFill>
              </a:rPr>
              <a:t>micro</a:t>
            </a:r>
            <a:r>
              <a:rPr lang="en-US" sz="4500" dirty="0">
                <a:solidFill>
                  <a:srgbClr val="002060"/>
                </a:solidFill>
              </a:rPr>
              <a:t>, interfering, long non coding, </a:t>
            </a:r>
            <a:r>
              <a:rPr lang="en-US" sz="4500" dirty="0" err="1">
                <a:solidFill>
                  <a:srgbClr val="002060"/>
                </a:solidFill>
              </a:rPr>
              <a:t>yRNA</a:t>
            </a:r>
            <a:r>
              <a:rPr lang="en-US" sz="4500" dirty="0">
                <a:solidFill>
                  <a:srgbClr val="002060"/>
                </a:solidFill>
              </a:rPr>
              <a:t>, circular RNA)</a:t>
            </a:r>
          </a:p>
          <a:p>
            <a:pPr marL="0" marR="0" indent="0" algn="just" defTabSz="647700" rtl="0" fontAlgn="auto" latinLnBrk="0" hangingPunct="0">
              <a:lnSpc>
                <a:spcPct val="100000"/>
              </a:lnSpc>
              <a:spcBef>
                <a:spcPts val="0"/>
              </a:spcBef>
              <a:spcAft>
                <a:spcPts val="0"/>
              </a:spcAft>
              <a:buClrTx/>
              <a:buSzTx/>
              <a:buFontTx/>
              <a:buNone/>
              <a:tabLst/>
            </a:pPr>
            <a:endParaRPr kumimoji="0" lang="en-US" sz="4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endParaRPr>
          </a:p>
        </p:txBody>
      </p:sp>
    </p:spTree>
    <p:extLst>
      <p:ext uri="{BB962C8B-B14F-4D97-AF65-F5344CB8AC3E}">
        <p14:creationId xmlns:p14="http://schemas.microsoft.com/office/powerpoint/2010/main" val="22187868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19</a:t>
            </a:fld>
            <a:endParaRPr lang="it-IT"/>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4373757" y="-870278"/>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spc="200" dirty="0">
                <a:solidFill>
                  <a:srgbClr val="C00000"/>
                </a:solidFill>
                <a:latin typeface="Avenir Black" panose="02000503020000020003" pitchFamily="2" charset="0"/>
              </a:rPr>
              <a:t>??STANDARDIZATION OF RNA ANALYSIS</a:t>
            </a:r>
          </a:p>
        </p:txBody>
      </p:sp>
      <p:sp>
        <p:nvSpPr>
          <p:cNvPr id="4" name="CasellaDiTesto 3">
            <a:extLst>
              <a:ext uri="{FF2B5EF4-FFF2-40B4-BE49-F238E27FC236}">
                <a16:creationId xmlns:a16="http://schemas.microsoft.com/office/drawing/2014/main" id="{A93E73F4-BB21-BA33-D836-60646F5F92BB}"/>
              </a:ext>
            </a:extLst>
          </p:cNvPr>
          <p:cNvSpPr txBox="1"/>
          <p:nvPr/>
        </p:nvSpPr>
        <p:spPr>
          <a:xfrm>
            <a:off x="1622638" y="2153947"/>
            <a:ext cx="21138724"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FOR ANY TYPE OF ANALYSIS WE SHOULD CONSIDER THE QUALITY OF THE RNA SAMPLE IN TERMS OF </a:t>
            </a:r>
          </a:p>
        </p:txBody>
      </p:sp>
      <p:sp>
        <p:nvSpPr>
          <p:cNvPr id="14" name="CasellaDiTesto 13">
            <a:extLst>
              <a:ext uri="{FF2B5EF4-FFF2-40B4-BE49-F238E27FC236}">
                <a16:creationId xmlns:a16="http://schemas.microsoft.com/office/drawing/2014/main" id="{D072A8AF-1D41-AFCC-9B15-8397EACDC2A0}"/>
              </a:ext>
            </a:extLst>
          </p:cNvPr>
          <p:cNvSpPr txBox="1"/>
          <p:nvPr/>
        </p:nvSpPr>
        <p:spPr>
          <a:xfrm>
            <a:off x="2355343" y="3878380"/>
            <a:ext cx="21411682" cy="6247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85800" indent="-685800" algn="just">
              <a:lnSpc>
                <a:spcPct val="200000"/>
              </a:lnSpc>
              <a:buSzPct val="150000"/>
              <a:buBlip>
                <a:blip r:embed="rId3"/>
              </a:buBlip>
            </a:pPr>
            <a:r>
              <a:rPr kumimoji="0" lang="en-US" sz="5000" b="0" i="0" u="sng" strike="noStrike" cap="none" spc="0" normalizeH="0" baseline="0" dirty="0">
                <a:ln>
                  <a:noFill/>
                </a:ln>
                <a:solidFill>
                  <a:srgbClr val="C00000"/>
                </a:solidFill>
                <a:effectLst/>
                <a:uFillTx/>
                <a:latin typeface="Avenir LT Std 85 Heavy"/>
                <a:ea typeface="Avenir LT Std 85 Heavy"/>
                <a:cs typeface="Avenir LT Std 85 Heavy"/>
                <a:sym typeface="Avenir LT Std 85 Heavy"/>
              </a:rPr>
              <a:t>QUALITY</a:t>
            </a:r>
            <a:r>
              <a:rPr kumimoji="0" lang="en-US" sz="5000" b="0" i="0" u="none" strike="noStrike" cap="none" spc="0" normalizeH="0" baseline="0" dirty="0">
                <a:ln>
                  <a:noFill/>
                </a:ln>
                <a:solidFill>
                  <a:srgbClr val="C00000"/>
                </a:solidFill>
                <a:effectLst/>
                <a:uFillTx/>
                <a:latin typeface="Avenir LT Std 85 Heavy"/>
                <a:ea typeface="Avenir LT Std 85 Heavy"/>
                <a:cs typeface="Avenir LT Std 85 Heavy"/>
                <a:sym typeface="Avenir LT Std 85 Heavy"/>
              </a:rPr>
              <a:t>		→ </a:t>
            </a:r>
            <a:r>
              <a:rPr kumimoji="0" lang="en-US" sz="50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CONTAMINANTS/INHIBITORS/INTERFERING  										 SUBSTANCES</a:t>
            </a:r>
          </a:p>
          <a:p>
            <a:pPr marL="685800" indent="-685800" algn="just">
              <a:lnSpc>
                <a:spcPct val="200000"/>
              </a:lnSpc>
              <a:buSzPct val="150000"/>
              <a:buBlip>
                <a:blip r:embed="rId3"/>
              </a:buBlip>
            </a:pPr>
            <a:r>
              <a:rPr lang="en-US" sz="5000" u="sng" dirty="0">
                <a:solidFill>
                  <a:srgbClr val="C00000"/>
                </a:solidFill>
              </a:rPr>
              <a:t>QUALITY</a:t>
            </a:r>
            <a:r>
              <a:rPr lang="en-US" sz="5000" dirty="0">
                <a:solidFill>
                  <a:srgbClr val="C00000"/>
                </a:solidFill>
              </a:rPr>
              <a:t>	 	→ </a:t>
            </a:r>
            <a:r>
              <a:rPr lang="en-US" sz="5000" dirty="0">
                <a:solidFill>
                  <a:srgbClr val="002060"/>
                </a:solidFill>
              </a:rPr>
              <a:t>MOLECULAR WEIGHT / FRAGMENTATION</a:t>
            </a:r>
          </a:p>
          <a:p>
            <a:pPr marL="685800" indent="-685800" algn="just">
              <a:lnSpc>
                <a:spcPct val="200000"/>
              </a:lnSpc>
              <a:buSzPct val="150000"/>
              <a:buBlip>
                <a:blip r:embed="rId3"/>
              </a:buBlip>
            </a:pPr>
            <a:r>
              <a:rPr lang="en-US" sz="5000" u="sng" dirty="0">
                <a:solidFill>
                  <a:srgbClr val="C00000"/>
                </a:solidFill>
              </a:rPr>
              <a:t>QUANTITY</a:t>
            </a:r>
            <a:r>
              <a:rPr lang="en-US" sz="5000" dirty="0">
                <a:solidFill>
                  <a:srgbClr val="C00000"/>
                </a:solidFill>
              </a:rPr>
              <a:t>	→ </a:t>
            </a:r>
            <a:r>
              <a:rPr lang="en-US" sz="5000" dirty="0">
                <a:solidFill>
                  <a:srgbClr val="002060"/>
                </a:solidFill>
              </a:rPr>
              <a:t>CONCENTRATION OF THE ANALYTE (LOW)</a:t>
            </a:r>
            <a:r>
              <a:rPr lang="en-US" sz="5000" dirty="0">
                <a:solidFill>
                  <a:srgbClr val="C00000"/>
                </a:solidFill>
              </a:rPr>
              <a:t>	</a:t>
            </a:r>
            <a:endParaRPr lang="it-IT" sz="5000" dirty="0">
              <a:solidFill>
                <a:srgbClr val="C00000"/>
              </a:solidFill>
            </a:endParaRPr>
          </a:p>
        </p:txBody>
      </p:sp>
      <p:pic>
        <p:nvPicPr>
          <p:cNvPr id="22" name="Elemento grafico 21" descr="Grafico a barre con andamento ascendente">
            <a:extLst>
              <a:ext uri="{FF2B5EF4-FFF2-40B4-BE49-F238E27FC236}">
                <a16:creationId xmlns:a16="http://schemas.microsoft.com/office/drawing/2014/main" id="{29642A7B-BBB7-045A-5829-6EA8BCFCF9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026" y="2969554"/>
            <a:ext cx="3197585" cy="3197585"/>
          </a:xfrm>
          <a:prstGeom prst="rect">
            <a:avLst/>
          </a:prstGeom>
        </p:spPr>
      </p:pic>
      <p:pic>
        <p:nvPicPr>
          <p:cNvPr id="24" name="Elemento grafico 23" descr="Grafico decisioni">
            <a:extLst>
              <a:ext uri="{FF2B5EF4-FFF2-40B4-BE49-F238E27FC236}">
                <a16:creationId xmlns:a16="http://schemas.microsoft.com/office/drawing/2014/main" id="{A42C87FE-7E38-3056-D972-E126D84A94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549441" y="2969554"/>
            <a:ext cx="3197585" cy="3197585"/>
          </a:xfrm>
          <a:prstGeom prst="rect">
            <a:avLst/>
          </a:prstGeom>
        </p:spPr>
      </p:pic>
      <p:sp>
        <p:nvSpPr>
          <p:cNvPr id="25" name="CasellaDiTesto 24">
            <a:extLst>
              <a:ext uri="{FF2B5EF4-FFF2-40B4-BE49-F238E27FC236}">
                <a16:creationId xmlns:a16="http://schemas.microsoft.com/office/drawing/2014/main" id="{273C41C6-2375-1F61-FF03-27816B0D2729}"/>
              </a:ext>
            </a:extLst>
          </p:cNvPr>
          <p:cNvSpPr txBox="1"/>
          <p:nvPr/>
        </p:nvSpPr>
        <p:spPr>
          <a:xfrm>
            <a:off x="5454869" y="10132673"/>
            <a:ext cx="12626979" cy="193899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2060"/>
                </a:solidFill>
                <a:effectLst/>
                <a:highlight>
                  <a:srgbClr val="FFFF00"/>
                </a:highlight>
                <a:uFillTx/>
                <a:latin typeface="Avenir LT Std 85 Heavy"/>
                <a:ea typeface="Avenir LT Std 85 Heavy"/>
                <a:cs typeface="Avenir LT Std 85 Heavy"/>
                <a:sym typeface="Avenir LT Std 85 Heavy"/>
              </a:rPr>
              <a:t>CONFORMITY OF THE SAMPLE FOR DOWNSTREAM ANALYSES</a:t>
            </a:r>
          </a:p>
        </p:txBody>
      </p:sp>
    </p:spTree>
    <p:extLst>
      <p:ext uri="{BB962C8B-B14F-4D97-AF65-F5344CB8AC3E}">
        <p14:creationId xmlns:p14="http://schemas.microsoft.com/office/powerpoint/2010/main" val="4164802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9D56DF5-EB07-4FD0-1CC8-E45B068FF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400293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20</a:t>
            </a:fld>
            <a:endParaRPr lang="it-IT"/>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4373757" y="-870278"/>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spc="200" dirty="0">
                <a:solidFill>
                  <a:srgbClr val="C00000"/>
                </a:solidFill>
                <a:latin typeface="Avenir Black" panose="02000503020000020003" pitchFamily="2" charset="0"/>
              </a:rPr>
              <a:t>QUALITY OF RNA SAMPLES</a:t>
            </a:r>
          </a:p>
        </p:txBody>
      </p:sp>
      <p:sp>
        <p:nvSpPr>
          <p:cNvPr id="14" name="CasellaDiTesto 13">
            <a:extLst>
              <a:ext uri="{FF2B5EF4-FFF2-40B4-BE49-F238E27FC236}">
                <a16:creationId xmlns:a16="http://schemas.microsoft.com/office/drawing/2014/main" id="{D072A8AF-1D41-AFCC-9B15-8397EACDC2A0}"/>
              </a:ext>
            </a:extLst>
          </p:cNvPr>
          <p:cNvSpPr txBox="1"/>
          <p:nvPr/>
        </p:nvSpPr>
        <p:spPr>
          <a:xfrm>
            <a:off x="14377012" y="2497945"/>
            <a:ext cx="10257999"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ct val="200000"/>
              </a:lnSpc>
              <a:buSzPct val="150000"/>
            </a:pPr>
            <a:r>
              <a:rPr lang="en-US" sz="4500" dirty="0">
                <a:solidFill>
                  <a:srgbClr val="002060"/>
                </a:solidFill>
              </a:rPr>
              <a:t>Concentration of the analyte</a:t>
            </a:r>
          </a:p>
          <a:p>
            <a:pPr algn="just">
              <a:lnSpc>
                <a:spcPct val="200000"/>
              </a:lnSpc>
              <a:buSzPct val="150000"/>
            </a:pPr>
            <a:r>
              <a:rPr lang="en-US" sz="4500" dirty="0">
                <a:solidFill>
                  <a:srgbClr val="002060"/>
                </a:solidFill>
              </a:rPr>
              <a:t>Contaminants -UV absorbance</a:t>
            </a:r>
            <a:endParaRPr lang="it-IT" sz="4500" dirty="0">
              <a:solidFill>
                <a:srgbClr val="002060"/>
              </a:solidFill>
            </a:endParaRPr>
          </a:p>
        </p:txBody>
      </p:sp>
      <p:pic>
        <p:nvPicPr>
          <p:cNvPr id="1028" name="Picture 4" descr="Spettrofotometro Thermo NanoDrop 1000 - MYCO Instrumentation">
            <a:extLst>
              <a:ext uri="{FF2B5EF4-FFF2-40B4-BE49-F238E27FC236}">
                <a16:creationId xmlns:a16="http://schemas.microsoft.com/office/drawing/2014/main" id="{9D5BA38F-AA69-7CC4-BD98-87E850310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814" y="1655525"/>
            <a:ext cx="5144151" cy="3940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antus™ Fluorometer and NGS Starter Package">
            <a:extLst>
              <a:ext uri="{FF2B5EF4-FFF2-40B4-BE49-F238E27FC236}">
                <a16:creationId xmlns:a16="http://schemas.microsoft.com/office/drawing/2014/main" id="{50DE420A-B734-D57C-129A-645E64272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161" y="1593532"/>
            <a:ext cx="3734049" cy="4364473"/>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1907350E-C629-B280-038B-4D4B3774C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5757792"/>
            <a:ext cx="5636185" cy="3762682"/>
          </a:xfrm>
          <a:prstGeom prst="rect">
            <a:avLst/>
          </a:prstGeom>
        </p:spPr>
      </p:pic>
      <p:pic>
        <p:nvPicPr>
          <p:cNvPr id="9" name="Immagine 8">
            <a:extLst>
              <a:ext uri="{FF2B5EF4-FFF2-40B4-BE49-F238E27FC236}">
                <a16:creationId xmlns:a16="http://schemas.microsoft.com/office/drawing/2014/main" id="{C3642A94-F710-C4C4-5F3E-62ABDB36E72A}"/>
              </a:ext>
            </a:extLst>
          </p:cNvPr>
          <p:cNvPicPr>
            <a:picLocks noChangeAspect="1"/>
          </p:cNvPicPr>
          <p:nvPr/>
        </p:nvPicPr>
        <p:blipFill rotWithShape="1">
          <a:blip r:embed="rId5">
            <a:extLst>
              <a:ext uri="{28A0092B-C50C-407E-A947-70E740481C1C}">
                <a14:useLocalDpi xmlns:a14="http://schemas.microsoft.com/office/drawing/2010/main" val="0"/>
              </a:ext>
            </a:extLst>
          </a:blip>
          <a:srcRect t="2729"/>
          <a:stretch/>
        </p:blipFill>
        <p:spPr>
          <a:xfrm>
            <a:off x="5958913" y="5883268"/>
            <a:ext cx="5504370" cy="3637206"/>
          </a:xfrm>
          <a:prstGeom prst="rect">
            <a:avLst/>
          </a:prstGeom>
        </p:spPr>
      </p:pic>
      <p:sp>
        <p:nvSpPr>
          <p:cNvPr id="10" name="CasellaDiTesto 9">
            <a:extLst>
              <a:ext uri="{FF2B5EF4-FFF2-40B4-BE49-F238E27FC236}">
                <a16:creationId xmlns:a16="http://schemas.microsoft.com/office/drawing/2014/main" id="{3A6C94F2-A046-8187-1A15-AB50F742B19B}"/>
              </a:ext>
            </a:extLst>
          </p:cNvPr>
          <p:cNvSpPr txBox="1"/>
          <p:nvPr/>
        </p:nvSpPr>
        <p:spPr>
          <a:xfrm>
            <a:off x="14126001" y="7196653"/>
            <a:ext cx="10257999"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ct val="200000"/>
              </a:lnSpc>
              <a:buSzPct val="150000"/>
            </a:pPr>
            <a:r>
              <a:rPr lang="en-US" sz="4500" dirty="0">
                <a:solidFill>
                  <a:srgbClr val="002060"/>
                </a:solidFill>
              </a:rPr>
              <a:t>Fragmentation DV200 ≥30%</a:t>
            </a:r>
          </a:p>
          <a:p>
            <a:pPr algn="just">
              <a:lnSpc>
                <a:spcPct val="200000"/>
              </a:lnSpc>
              <a:buSzPct val="150000"/>
            </a:pPr>
            <a:r>
              <a:rPr lang="en-US" sz="4500" dirty="0">
                <a:solidFill>
                  <a:srgbClr val="002060"/>
                </a:solidFill>
              </a:rPr>
              <a:t>	RNA </a:t>
            </a:r>
            <a:r>
              <a:rPr lang="en-US" sz="4500" dirty="0" err="1">
                <a:solidFill>
                  <a:srgbClr val="002060"/>
                </a:solidFill>
              </a:rPr>
              <a:t>demodified</a:t>
            </a:r>
            <a:endParaRPr lang="en-US" sz="4500" dirty="0">
              <a:solidFill>
                <a:srgbClr val="002060"/>
              </a:solidFill>
            </a:endParaRPr>
          </a:p>
          <a:p>
            <a:pPr algn="just">
              <a:lnSpc>
                <a:spcPct val="200000"/>
              </a:lnSpc>
              <a:buSzPct val="150000"/>
            </a:pPr>
            <a:r>
              <a:rPr lang="en-US" sz="4500" dirty="0">
                <a:solidFill>
                  <a:srgbClr val="002060"/>
                </a:solidFill>
              </a:rPr>
              <a:t>	DNA free</a:t>
            </a:r>
            <a:endParaRPr lang="it-IT" sz="4500" dirty="0">
              <a:solidFill>
                <a:srgbClr val="002060"/>
              </a:solidFill>
            </a:endParaRPr>
          </a:p>
        </p:txBody>
      </p:sp>
      <p:graphicFrame>
        <p:nvGraphicFramePr>
          <p:cNvPr id="12" name="Tabella 11">
            <a:extLst>
              <a:ext uri="{FF2B5EF4-FFF2-40B4-BE49-F238E27FC236}">
                <a16:creationId xmlns:a16="http://schemas.microsoft.com/office/drawing/2014/main" id="{8994CEE3-FCAA-177B-3ECE-3C919D4DC32A}"/>
              </a:ext>
            </a:extLst>
          </p:cNvPr>
          <p:cNvGraphicFramePr>
            <a:graphicFrameLocks noGrp="1"/>
          </p:cNvGraphicFramePr>
          <p:nvPr/>
        </p:nvGraphicFramePr>
        <p:xfrm>
          <a:off x="344491" y="9698146"/>
          <a:ext cx="14032521" cy="2488416"/>
        </p:xfrm>
        <a:graphic>
          <a:graphicData uri="http://schemas.openxmlformats.org/drawingml/2006/table">
            <a:tbl>
              <a:tblPr firstRow="1" bandRow="1">
                <a:tableStyleId>{6E25E649-3F16-4E02-A733-19D2CDBF48F0}</a:tableStyleId>
              </a:tblPr>
              <a:tblGrid>
                <a:gridCol w="4677507">
                  <a:extLst>
                    <a:ext uri="{9D8B030D-6E8A-4147-A177-3AD203B41FA5}">
                      <a16:colId xmlns:a16="http://schemas.microsoft.com/office/drawing/2014/main" val="970165527"/>
                    </a:ext>
                  </a:extLst>
                </a:gridCol>
                <a:gridCol w="4677507">
                  <a:extLst>
                    <a:ext uri="{9D8B030D-6E8A-4147-A177-3AD203B41FA5}">
                      <a16:colId xmlns:a16="http://schemas.microsoft.com/office/drawing/2014/main" val="2547530469"/>
                    </a:ext>
                  </a:extLst>
                </a:gridCol>
                <a:gridCol w="4677507">
                  <a:extLst>
                    <a:ext uri="{9D8B030D-6E8A-4147-A177-3AD203B41FA5}">
                      <a16:colId xmlns:a16="http://schemas.microsoft.com/office/drawing/2014/main" val="534227002"/>
                    </a:ext>
                  </a:extLst>
                </a:gridCol>
              </a:tblGrid>
              <a:tr h="117986">
                <a:tc>
                  <a:txBody>
                    <a:bodyPr/>
                    <a:lstStyle/>
                    <a:p>
                      <a:r>
                        <a:rPr lang="en-US" cap="none" baseline="0" dirty="0"/>
                        <a:t>Quality</a:t>
                      </a:r>
                    </a:p>
                  </a:txBody>
                  <a:tcPr>
                    <a:solidFill>
                      <a:srgbClr val="002060"/>
                    </a:solidFill>
                  </a:tcPr>
                </a:tc>
                <a:tc>
                  <a:txBody>
                    <a:bodyPr/>
                    <a:lstStyle/>
                    <a:p>
                      <a:r>
                        <a:rPr lang="en-US" cap="none" baseline="0" dirty="0"/>
                        <a:t>DV200</a:t>
                      </a:r>
                    </a:p>
                  </a:txBody>
                  <a:tcPr>
                    <a:solidFill>
                      <a:srgbClr val="002060"/>
                    </a:solidFill>
                  </a:tcPr>
                </a:tc>
                <a:tc>
                  <a:txBody>
                    <a:bodyPr/>
                    <a:lstStyle/>
                    <a:p>
                      <a:r>
                        <a:rPr lang="en-US" cap="none" baseline="0" dirty="0"/>
                        <a:t>Quantity</a:t>
                      </a:r>
                    </a:p>
                  </a:txBody>
                  <a:tcPr>
                    <a:solidFill>
                      <a:srgbClr val="002060"/>
                    </a:solidFill>
                  </a:tcPr>
                </a:tc>
                <a:extLst>
                  <a:ext uri="{0D108BD9-81ED-4DB2-BD59-A6C34878D82A}">
                    <a16:rowId xmlns:a16="http://schemas.microsoft.com/office/drawing/2014/main" val="813340060"/>
                  </a:ext>
                </a:extLst>
              </a:tr>
              <a:tr h="507804">
                <a:tc>
                  <a:txBody>
                    <a:bodyPr/>
                    <a:lstStyle/>
                    <a:p>
                      <a:r>
                        <a:rPr lang="en-US" cap="none" baseline="0" dirty="0">
                          <a:solidFill>
                            <a:srgbClr val="002060"/>
                          </a:solidFill>
                        </a:rPr>
                        <a:t>High</a:t>
                      </a:r>
                    </a:p>
                  </a:txBody>
                  <a:tcPr/>
                </a:tc>
                <a:tc>
                  <a:txBody>
                    <a:bodyPr/>
                    <a:lstStyle/>
                    <a:p>
                      <a:r>
                        <a:rPr lang="en-US" cap="none" baseline="0" dirty="0">
                          <a:solidFill>
                            <a:srgbClr val="002060"/>
                          </a:solidFill>
                        </a:rPr>
                        <a:t>&gt;70%</a:t>
                      </a:r>
                    </a:p>
                  </a:txBody>
                  <a:tcPr/>
                </a:tc>
                <a:tc>
                  <a:txBody>
                    <a:bodyPr/>
                    <a:lstStyle/>
                    <a:p>
                      <a:r>
                        <a:rPr lang="en-US" cap="none" baseline="0" dirty="0">
                          <a:solidFill>
                            <a:srgbClr val="002060"/>
                          </a:solidFill>
                        </a:rPr>
                        <a:t>20 ng</a:t>
                      </a:r>
                    </a:p>
                  </a:txBody>
                  <a:tcPr/>
                </a:tc>
                <a:extLst>
                  <a:ext uri="{0D108BD9-81ED-4DB2-BD59-A6C34878D82A}">
                    <a16:rowId xmlns:a16="http://schemas.microsoft.com/office/drawing/2014/main" val="2444983302"/>
                  </a:ext>
                </a:extLst>
              </a:tr>
              <a:tr h="507804">
                <a:tc>
                  <a:txBody>
                    <a:bodyPr/>
                    <a:lstStyle/>
                    <a:p>
                      <a:r>
                        <a:rPr lang="en-US" cap="none" baseline="0" dirty="0">
                          <a:solidFill>
                            <a:srgbClr val="002060"/>
                          </a:solidFill>
                        </a:rPr>
                        <a:t>Medium</a:t>
                      </a:r>
                    </a:p>
                  </a:txBody>
                  <a:tcPr/>
                </a:tc>
                <a:tc>
                  <a:txBody>
                    <a:bodyPr/>
                    <a:lstStyle/>
                    <a:p>
                      <a:r>
                        <a:rPr lang="en-US" cap="none" baseline="0" dirty="0">
                          <a:solidFill>
                            <a:srgbClr val="002060"/>
                          </a:solidFill>
                        </a:rPr>
                        <a:t>50-70%</a:t>
                      </a:r>
                    </a:p>
                  </a:txBody>
                  <a:tcPr/>
                </a:tc>
                <a:tc>
                  <a:txBody>
                    <a:bodyPr/>
                    <a:lstStyle/>
                    <a:p>
                      <a:r>
                        <a:rPr lang="en-US" cap="none" baseline="0" dirty="0">
                          <a:solidFill>
                            <a:srgbClr val="002060"/>
                          </a:solidFill>
                        </a:rPr>
                        <a:t>20-50 ng</a:t>
                      </a:r>
                    </a:p>
                  </a:txBody>
                  <a:tcPr/>
                </a:tc>
                <a:extLst>
                  <a:ext uri="{0D108BD9-81ED-4DB2-BD59-A6C34878D82A}">
                    <a16:rowId xmlns:a16="http://schemas.microsoft.com/office/drawing/2014/main" val="3047458308"/>
                  </a:ext>
                </a:extLst>
              </a:tr>
              <a:tr h="507804">
                <a:tc>
                  <a:txBody>
                    <a:bodyPr/>
                    <a:lstStyle/>
                    <a:p>
                      <a:r>
                        <a:rPr lang="en-US" cap="none" baseline="0" dirty="0">
                          <a:solidFill>
                            <a:srgbClr val="002060"/>
                          </a:solidFill>
                        </a:rPr>
                        <a:t>Low</a:t>
                      </a:r>
                    </a:p>
                  </a:txBody>
                  <a:tcPr/>
                </a:tc>
                <a:tc>
                  <a:txBody>
                    <a:bodyPr/>
                    <a:lstStyle/>
                    <a:p>
                      <a:r>
                        <a:rPr lang="en-US" cap="none" baseline="0" dirty="0">
                          <a:solidFill>
                            <a:srgbClr val="002060"/>
                          </a:solidFill>
                        </a:rPr>
                        <a:t>30-50%</a:t>
                      </a:r>
                    </a:p>
                  </a:txBody>
                  <a:tcPr/>
                </a:tc>
                <a:tc>
                  <a:txBody>
                    <a:bodyPr/>
                    <a:lstStyle/>
                    <a:p>
                      <a:r>
                        <a:rPr lang="en-US" cap="none" baseline="0" dirty="0">
                          <a:solidFill>
                            <a:srgbClr val="002060"/>
                          </a:solidFill>
                        </a:rPr>
                        <a:t>50-100 ng</a:t>
                      </a:r>
                    </a:p>
                  </a:txBody>
                  <a:tcPr/>
                </a:tc>
                <a:extLst>
                  <a:ext uri="{0D108BD9-81ED-4DB2-BD59-A6C34878D82A}">
                    <a16:rowId xmlns:a16="http://schemas.microsoft.com/office/drawing/2014/main" val="3332599432"/>
                  </a:ext>
                </a:extLst>
              </a:tr>
              <a:tr h="507804">
                <a:tc>
                  <a:txBody>
                    <a:bodyPr/>
                    <a:lstStyle/>
                    <a:p>
                      <a:r>
                        <a:rPr lang="en-US" cap="none" baseline="0" dirty="0">
                          <a:solidFill>
                            <a:srgbClr val="002060"/>
                          </a:solidFill>
                        </a:rPr>
                        <a:t>Too degraded</a:t>
                      </a:r>
                    </a:p>
                  </a:txBody>
                  <a:tcPr/>
                </a:tc>
                <a:tc>
                  <a:txBody>
                    <a:bodyPr/>
                    <a:lstStyle/>
                    <a:p>
                      <a:r>
                        <a:rPr lang="en-US" cap="none" baseline="0" dirty="0">
                          <a:solidFill>
                            <a:srgbClr val="002060"/>
                          </a:solidFill>
                        </a:rPr>
                        <a:t>&lt;30%</a:t>
                      </a:r>
                    </a:p>
                  </a:txBody>
                  <a:tcPr/>
                </a:tc>
                <a:tc>
                  <a:txBody>
                    <a:bodyPr/>
                    <a:lstStyle/>
                    <a:p>
                      <a:r>
                        <a:rPr lang="en-US" cap="none" baseline="0" dirty="0">
                          <a:solidFill>
                            <a:srgbClr val="002060"/>
                          </a:solidFill>
                        </a:rPr>
                        <a:t>Not Recommended</a:t>
                      </a:r>
                    </a:p>
                  </a:txBody>
                  <a:tcPr/>
                </a:tc>
                <a:extLst>
                  <a:ext uri="{0D108BD9-81ED-4DB2-BD59-A6C34878D82A}">
                    <a16:rowId xmlns:a16="http://schemas.microsoft.com/office/drawing/2014/main" val="2348480997"/>
                  </a:ext>
                </a:extLst>
              </a:tr>
            </a:tbl>
          </a:graphicData>
        </a:graphic>
      </p:graphicFrame>
    </p:spTree>
    <p:extLst>
      <p:ext uri="{BB962C8B-B14F-4D97-AF65-F5344CB8AC3E}">
        <p14:creationId xmlns:p14="http://schemas.microsoft.com/office/powerpoint/2010/main" val="14912322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21</a:t>
            </a:fld>
            <a:endParaRPr lang="it-IT"/>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4373757" y="-870278"/>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spc="200" dirty="0">
                <a:solidFill>
                  <a:srgbClr val="C00000"/>
                </a:solidFill>
                <a:latin typeface="Avenir Black" panose="02000503020000020003" pitchFamily="2" charset="0"/>
              </a:rPr>
              <a:t>for RT-PCR</a:t>
            </a:r>
          </a:p>
        </p:txBody>
      </p:sp>
      <p:sp>
        <p:nvSpPr>
          <p:cNvPr id="10" name="CasellaDiTesto 9">
            <a:extLst>
              <a:ext uri="{FF2B5EF4-FFF2-40B4-BE49-F238E27FC236}">
                <a16:creationId xmlns:a16="http://schemas.microsoft.com/office/drawing/2014/main" id="{3A6C94F2-A046-8187-1A15-AB50F742B19B}"/>
              </a:ext>
            </a:extLst>
          </p:cNvPr>
          <p:cNvSpPr txBox="1"/>
          <p:nvPr/>
        </p:nvSpPr>
        <p:spPr>
          <a:xfrm>
            <a:off x="761999" y="2102414"/>
            <a:ext cx="10060419" cy="9787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ct val="200000"/>
              </a:lnSpc>
              <a:buSzPct val="150000"/>
            </a:pPr>
            <a:r>
              <a:rPr lang="en-US" sz="4500" dirty="0">
                <a:solidFill>
                  <a:srgbClr val="002060"/>
                </a:solidFill>
              </a:rPr>
              <a:t>RT-qPCR</a:t>
            </a:r>
          </a:p>
          <a:p>
            <a:pPr algn="just">
              <a:lnSpc>
                <a:spcPct val="200000"/>
              </a:lnSpc>
              <a:buSzPct val="150000"/>
            </a:pPr>
            <a:r>
              <a:rPr lang="en-US" sz="4500" dirty="0">
                <a:solidFill>
                  <a:srgbClr val="002060"/>
                </a:solidFill>
              </a:rPr>
              <a:t>RNA quality </a:t>
            </a:r>
          </a:p>
          <a:p>
            <a:pPr algn="just">
              <a:lnSpc>
                <a:spcPct val="200000"/>
              </a:lnSpc>
              <a:buSzPct val="150000"/>
            </a:pPr>
            <a:r>
              <a:rPr lang="en-US" sz="4500" dirty="0">
                <a:solidFill>
                  <a:srgbClr val="002060"/>
                </a:solidFill>
              </a:rPr>
              <a:t>Ct within 40 cycles for target genes</a:t>
            </a:r>
          </a:p>
          <a:p>
            <a:pPr algn="just">
              <a:lnSpc>
                <a:spcPct val="200000"/>
              </a:lnSpc>
              <a:buSzPct val="150000"/>
            </a:pPr>
            <a:r>
              <a:rPr lang="en-US" sz="4500" dirty="0">
                <a:solidFill>
                  <a:srgbClr val="002060"/>
                </a:solidFill>
              </a:rPr>
              <a:t>Ct&lt;35 cycles for HSK</a:t>
            </a:r>
          </a:p>
          <a:p>
            <a:pPr algn="just">
              <a:lnSpc>
                <a:spcPct val="200000"/>
              </a:lnSpc>
              <a:buSzPct val="150000"/>
            </a:pPr>
            <a:r>
              <a:rPr lang="en-US" sz="4500" dirty="0">
                <a:solidFill>
                  <a:srgbClr val="002060"/>
                </a:solidFill>
              </a:rPr>
              <a:t>Short amplicons (~ 80 bases)</a:t>
            </a:r>
          </a:p>
          <a:p>
            <a:pPr algn="just">
              <a:lnSpc>
                <a:spcPct val="200000"/>
              </a:lnSpc>
              <a:buSzPct val="150000"/>
            </a:pPr>
            <a:r>
              <a:rPr lang="en-US" sz="4500" dirty="0">
                <a:solidFill>
                  <a:srgbClr val="002060"/>
                </a:solidFill>
              </a:rPr>
              <a:t>Efficiency of RT-qPCR methods</a:t>
            </a:r>
          </a:p>
          <a:p>
            <a:pPr algn="just">
              <a:lnSpc>
                <a:spcPct val="200000"/>
              </a:lnSpc>
              <a:buSzPct val="150000"/>
            </a:pPr>
            <a:r>
              <a:rPr lang="it-IT" sz="4500" dirty="0">
                <a:solidFill>
                  <a:srgbClr val="002060"/>
                </a:solidFill>
              </a:rPr>
              <a:t>Linear </a:t>
            </a:r>
            <a:r>
              <a:rPr lang="it-IT" sz="4500" dirty="0" err="1">
                <a:solidFill>
                  <a:srgbClr val="002060"/>
                </a:solidFill>
              </a:rPr>
              <a:t>dynamic</a:t>
            </a:r>
            <a:r>
              <a:rPr lang="it-IT" sz="4500" dirty="0">
                <a:solidFill>
                  <a:srgbClr val="002060"/>
                </a:solidFill>
              </a:rPr>
              <a:t> range</a:t>
            </a:r>
          </a:p>
        </p:txBody>
      </p:sp>
      <p:pic>
        <p:nvPicPr>
          <p:cNvPr id="5" name="Immagine 4">
            <a:extLst>
              <a:ext uri="{FF2B5EF4-FFF2-40B4-BE49-F238E27FC236}">
                <a16:creationId xmlns:a16="http://schemas.microsoft.com/office/drawing/2014/main" id="{69042B2B-1B0C-575B-931A-34824986DD93}"/>
              </a:ext>
            </a:extLst>
          </p:cNvPr>
          <p:cNvPicPr>
            <a:picLocks noChangeAspect="1"/>
          </p:cNvPicPr>
          <p:nvPr/>
        </p:nvPicPr>
        <p:blipFill>
          <a:blip r:embed="rId2"/>
          <a:stretch>
            <a:fillRect/>
          </a:stretch>
        </p:blipFill>
        <p:spPr>
          <a:xfrm>
            <a:off x="12192000" y="1780848"/>
            <a:ext cx="11078306" cy="5275384"/>
          </a:xfrm>
          <a:prstGeom prst="rect">
            <a:avLst/>
          </a:prstGeom>
        </p:spPr>
      </p:pic>
      <p:sp>
        <p:nvSpPr>
          <p:cNvPr id="2" name="Titolo 1">
            <a:extLst>
              <a:ext uri="{FF2B5EF4-FFF2-40B4-BE49-F238E27FC236}">
                <a16:creationId xmlns:a16="http://schemas.microsoft.com/office/drawing/2014/main" id="{B922DAB3-705B-3485-EB8A-459406929FAB}"/>
              </a:ext>
            </a:extLst>
          </p:cNvPr>
          <p:cNvSpPr txBox="1">
            <a:spLocks/>
          </p:cNvSpPr>
          <p:nvPr/>
        </p:nvSpPr>
        <p:spPr>
          <a:xfrm>
            <a:off x="13561584" y="6858000"/>
            <a:ext cx="9325311" cy="2651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marL="0" marR="0" indent="0" algn="l" defTabSz="914400" rtl="0" eaLnBrk="1" latinLnBrk="0" hangingPunct="1">
              <a:lnSpc>
                <a:spcPct val="90000"/>
              </a:lnSpc>
              <a:spcBef>
                <a:spcPct val="0"/>
              </a:spcBef>
              <a:spcAft>
                <a:spcPts val="0"/>
              </a:spcAft>
              <a:buClrTx/>
              <a:buSzTx/>
              <a:buFontTx/>
              <a:buNone/>
              <a:tabLst/>
              <a:defRPr sz="3000" b="1" i="0" u="none" strike="noStrike" kern="1200" cap="all" spc="298" baseline="0">
                <a:ln>
                  <a:noFill/>
                </a:ln>
                <a:solidFill>
                  <a:srgbClr val="004481"/>
                </a:solidFill>
                <a:uFillTx/>
                <a:latin typeface="Arial" panose="020B0604020202020204" pitchFamily="34" charset="0"/>
                <a:ea typeface="+mj-ea"/>
                <a:cs typeface="Arial" panose="020B0604020202020204" pitchFamily="34" charset="0"/>
                <a:sym typeface="AvenirLTStd-Medium"/>
              </a:defRPr>
            </a:lvl1pPr>
            <a:lvl2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2pPr>
            <a:lvl3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3pPr>
            <a:lvl4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4pPr>
            <a:lvl5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5pPr>
            <a:lvl6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6pPr>
            <a:lvl7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7pPr>
            <a:lvl8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8pPr>
            <a:lvl9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9pPr>
          </a:lstStyle>
          <a:p>
            <a:r>
              <a:rPr lang="en-GB" sz="5400" spc="200" dirty="0">
                <a:solidFill>
                  <a:srgbClr val="C00000"/>
                </a:solidFill>
                <a:latin typeface="Avenir Black" panose="02000503020000020003" pitchFamily="2" charset="0"/>
              </a:rPr>
              <a:t>for ISH</a:t>
            </a:r>
          </a:p>
          <a:p>
            <a:r>
              <a:rPr lang="en-GB" sz="5400" spc="200" dirty="0">
                <a:solidFill>
                  <a:srgbClr val="002060"/>
                </a:solidFill>
                <a:latin typeface="Avenir Black" panose="02000503020000020003" pitchFamily="2" charset="0"/>
              </a:rPr>
              <a:t>HSK</a:t>
            </a:r>
            <a:r>
              <a:rPr lang="en-GB" sz="5400" spc="200" dirty="0">
                <a:solidFill>
                  <a:srgbClr val="C00000"/>
                </a:solidFill>
                <a:latin typeface="Avenir Black" panose="02000503020000020003" pitchFamily="2" charset="0"/>
              </a:rPr>
              <a:t> </a:t>
            </a:r>
            <a:r>
              <a:rPr lang="en-GB" sz="5400" cap="none" spc="200" dirty="0">
                <a:solidFill>
                  <a:srgbClr val="002060"/>
                </a:solidFill>
                <a:latin typeface="Avenir Black" panose="02000503020000020003" pitchFamily="2" charset="0"/>
              </a:rPr>
              <a:t>gene detection</a:t>
            </a:r>
            <a:endParaRPr lang="en-GB" sz="5400" spc="200" dirty="0">
              <a:solidFill>
                <a:srgbClr val="002060"/>
              </a:solidFill>
              <a:latin typeface="Avenir Black" panose="02000503020000020003" pitchFamily="2" charset="0"/>
            </a:endParaRPr>
          </a:p>
        </p:txBody>
      </p:sp>
    </p:spTree>
    <p:extLst>
      <p:ext uri="{BB962C8B-B14F-4D97-AF65-F5344CB8AC3E}">
        <p14:creationId xmlns:p14="http://schemas.microsoft.com/office/powerpoint/2010/main" val="417202850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22</a:t>
            </a:fld>
            <a:endParaRPr lang="it-IT"/>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4373757" y="-870278"/>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spc="200" dirty="0">
                <a:solidFill>
                  <a:srgbClr val="C00000"/>
                </a:solidFill>
                <a:latin typeface="Avenir Black" panose="02000503020000020003" pitchFamily="2" charset="0"/>
              </a:rPr>
              <a:t>STANDARDIZATION OF RNA ANALYSIS</a:t>
            </a:r>
          </a:p>
        </p:txBody>
      </p:sp>
      <p:sp>
        <p:nvSpPr>
          <p:cNvPr id="4" name="CasellaDiTesto 3">
            <a:extLst>
              <a:ext uri="{FF2B5EF4-FFF2-40B4-BE49-F238E27FC236}">
                <a16:creationId xmlns:a16="http://schemas.microsoft.com/office/drawing/2014/main" id="{A93E73F4-BB21-BA33-D836-60646F5F92BB}"/>
              </a:ext>
            </a:extLst>
          </p:cNvPr>
          <p:cNvSpPr txBox="1"/>
          <p:nvPr/>
        </p:nvSpPr>
        <p:spPr>
          <a:xfrm>
            <a:off x="1622638" y="2150805"/>
            <a:ext cx="21138724"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Any method shall be based on the definition of</a:t>
            </a:r>
          </a:p>
        </p:txBody>
      </p:sp>
      <p:sp>
        <p:nvSpPr>
          <p:cNvPr id="14" name="CasellaDiTesto 13">
            <a:extLst>
              <a:ext uri="{FF2B5EF4-FFF2-40B4-BE49-F238E27FC236}">
                <a16:creationId xmlns:a16="http://schemas.microsoft.com/office/drawing/2014/main" id="{D072A8AF-1D41-AFCC-9B15-8397EACDC2A0}"/>
              </a:ext>
            </a:extLst>
          </p:cNvPr>
          <p:cNvSpPr txBox="1"/>
          <p:nvPr/>
        </p:nvSpPr>
        <p:spPr>
          <a:xfrm>
            <a:off x="3430605" y="3878380"/>
            <a:ext cx="20336419" cy="77867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85800" indent="-685800" algn="just">
              <a:lnSpc>
                <a:spcPct val="200000"/>
              </a:lnSpc>
              <a:buSzPct val="150000"/>
              <a:buBlip>
                <a:blip r:embed="rId3"/>
              </a:buBlip>
            </a:pPr>
            <a:r>
              <a:rPr kumimoji="0" lang="en-US" sz="5000" b="0" i="0" u="sng" strike="noStrike" cap="none" spc="0" normalizeH="0" baseline="0" dirty="0">
                <a:ln>
                  <a:noFill/>
                </a:ln>
                <a:solidFill>
                  <a:srgbClr val="C00000"/>
                </a:solidFill>
                <a:effectLst/>
                <a:uFillTx/>
                <a:latin typeface="Avenir LT Std 85 Heavy"/>
                <a:ea typeface="Avenir LT Std 85 Heavy"/>
                <a:cs typeface="Avenir LT Std 85 Heavy"/>
                <a:sym typeface="Avenir LT Std 85 Heavy"/>
              </a:rPr>
              <a:t>LOD and LOQ</a:t>
            </a:r>
            <a:r>
              <a:rPr kumimoji="0" lang="en-US" sz="5000" b="0" i="0" u="none" strike="noStrike" cap="none" spc="0" normalizeH="0" baseline="0" dirty="0">
                <a:ln>
                  <a:noFill/>
                </a:ln>
                <a:solidFill>
                  <a:srgbClr val="C00000"/>
                </a:solidFill>
                <a:effectLst/>
                <a:uFillTx/>
                <a:latin typeface="Avenir LT Std 85 Heavy"/>
                <a:ea typeface="Avenir LT Std 85 Heavy"/>
                <a:cs typeface="Avenir LT Std 85 Heavy"/>
                <a:sym typeface="Avenir LT Std 85 Heavy"/>
              </a:rPr>
              <a:t>	→ 		</a:t>
            </a:r>
            <a:r>
              <a:rPr kumimoji="0" lang="en-US" sz="50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Analytical Sensitivity</a:t>
            </a:r>
          </a:p>
          <a:p>
            <a:pPr marL="685800" indent="-685800" algn="just">
              <a:lnSpc>
                <a:spcPct val="200000"/>
              </a:lnSpc>
              <a:buSzPct val="150000"/>
              <a:buBlip>
                <a:blip r:embed="rId3"/>
              </a:buBlip>
            </a:pPr>
            <a:r>
              <a:rPr lang="en-US" sz="5000" u="sng" dirty="0">
                <a:solidFill>
                  <a:srgbClr val="C00000"/>
                </a:solidFill>
              </a:rPr>
              <a:t>Analytical specificity</a:t>
            </a:r>
            <a:r>
              <a:rPr lang="en-US" sz="5000" dirty="0">
                <a:solidFill>
                  <a:srgbClr val="C00000"/>
                </a:solidFill>
              </a:rPr>
              <a:t>	 → 	</a:t>
            </a:r>
            <a:r>
              <a:rPr lang="en-US" sz="5000" dirty="0">
                <a:solidFill>
                  <a:srgbClr val="002060"/>
                </a:solidFill>
              </a:rPr>
              <a:t>Probe based methods</a:t>
            </a:r>
          </a:p>
          <a:p>
            <a:pPr marL="685800" indent="-685800" algn="just">
              <a:lnSpc>
                <a:spcPct val="200000"/>
              </a:lnSpc>
              <a:buSzPct val="150000"/>
              <a:buBlip>
                <a:blip r:embed="rId3"/>
              </a:buBlip>
            </a:pPr>
            <a:r>
              <a:rPr lang="en-US" sz="5000" dirty="0">
                <a:solidFill>
                  <a:srgbClr val="C00000"/>
                </a:solidFill>
              </a:rPr>
              <a:t>Accuracy	 → 		</a:t>
            </a:r>
            <a:r>
              <a:rPr lang="en-US" sz="5000" dirty="0">
                <a:solidFill>
                  <a:srgbClr val="002060"/>
                </a:solidFill>
              </a:rPr>
              <a:t>Diagnostic accuracy (PPA, PNA)</a:t>
            </a:r>
          </a:p>
          <a:p>
            <a:pPr marL="685800" indent="-685800" algn="just">
              <a:lnSpc>
                <a:spcPct val="200000"/>
              </a:lnSpc>
              <a:buSzPct val="150000"/>
              <a:buBlip>
                <a:blip r:embed="rId3"/>
              </a:buBlip>
            </a:pPr>
            <a:r>
              <a:rPr lang="en-US" sz="5000" dirty="0">
                <a:solidFill>
                  <a:srgbClr val="C00000"/>
                </a:solidFill>
              </a:rPr>
              <a:t>Repeatability → </a:t>
            </a:r>
            <a:r>
              <a:rPr lang="en-US" sz="5000" dirty="0">
                <a:solidFill>
                  <a:srgbClr val="002060"/>
                </a:solidFill>
              </a:rPr>
              <a:t>Intra-assay variance → short term precision</a:t>
            </a:r>
          </a:p>
          <a:p>
            <a:pPr marL="685800" indent="-685800" algn="just">
              <a:lnSpc>
                <a:spcPct val="200000"/>
              </a:lnSpc>
              <a:buSzPct val="150000"/>
              <a:buBlip>
                <a:blip r:embed="rId3"/>
              </a:buBlip>
            </a:pPr>
            <a:r>
              <a:rPr lang="en-US" sz="5000" dirty="0">
                <a:solidFill>
                  <a:srgbClr val="C00000"/>
                </a:solidFill>
              </a:rPr>
              <a:t>Reproducibility → </a:t>
            </a:r>
            <a:r>
              <a:rPr lang="en-US" sz="5000" dirty="0">
                <a:solidFill>
                  <a:srgbClr val="002060"/>
                </a:solidFill>
              </a:rPr>
              <a:t>Inter-assay variance → long term precision</a:t>
            </a:r>
            <a:endParaRPr lang="it-IT" sz="5000" dirty="0">
              <a:solidFill>
                <a:srgbClr val="002060"/>
              </a:solidFill>
            </a:endParaRPr>
          </a:p>
        </p:txBody>
      </p:sp>
    </p:spTree>
    <p:extLst>
      <p:ext uri="{BB962C8B-B14F-4D97-AF65-F5344CB8AC3E}">
        <p14:creationId xmlns:p14="http://schemas.microsoft.com/office/powerpoint/2010/main" val="10137899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23</a:t>
            </a:fld>
            <a:endParaRPr lang="it-IT"/>
          </a:p>
        </p:txBody>
      </p:sp>
      <p:sp>
        <p:nvSpPr>
          <p:cNvPr id="6" name="Rettangolo 5">
            <a:extLst>
              <a:ext uri="{FF2B5EF4-FFF2-40B4-BE49-F238E27FC236}">
                <a16:creationId xmlns:a16="http://schemas.microsoft.com/office/drawing/2014/main" id="{3D207C74-0587-5B55-47BC-E25C64E430A7}"/>
              </a:ext>
            </a:extLst>
          </p:cNvPr>
          <p:cNvSpPr/>
          <p:nvPr/>
        </p:nvSpPr>
        <p:spPr>
          <a:xfrm>
            <a:off x="698850" y="1430334"/>
            <a:ext cx="21711131" cy="8101577"/>
          </a:xfrm>
          <a:prstGeom prst="rect">
            <a:avLst/>
          </a:prstGeom>
        </p:spPr>
        <p:txBody>
          <a:bodyPr wrap="square">
            <a:spAutoFit/>
          </a:bodyPr>
          <a:lstStyle/>
          <a:p>
            <a:pPr algn="l">
              <a:lnSpc>
                <a:spcPct val="150000"/>
              </a:lnSpc>
            </a:pPr>
            <a:r>
              <a:rPr lang="en-US" b="1" i="1" dirty="0">
                <a:solidFill>
                  <a:srgbClr val="002060"/>
                </a:solidFill>
              </a:rPr>
              <a:t># </a:t>
            </a:r>
            <a:r>
              <a:rPr lang="en-US" dirty="0">
                <a:solidFill>
                  <a:srgbClr val="002060"/>
                </a:solidFill>
              </a:rPr>
              <a:t>depends on the analyte (miRNA or mRNA)</a:t>
            </a:r>
          </a:p>
          <a:p>
            <a:pPr algn="l">
              <a:lnSpc>
                <a:spcPct val="150000"/>
              </a:lnSpc>
            </a:pPr>
            <a:r>
              <a:rPr lang="en-US" b="1" i="1" dirty="0">
                <a:solidFill>
                  <a:srgbClr val="002060"/>
                </a:solidFill>
              </a:rPr>
              <a:t># MMLV→ low processivity and errors</a:t>
            </a:r>
            <a:endParaRPr lang="en-US" dirty="0">
              <a:solidFill>
                <a:srgbClr val="002060"/>
              </a:solidFill>
            </a:endParaRPr>
          </a:p>
          <a:p>
            <a:pPr algn="l">
              <a:lnSpc>
                <a:spcPct val="150000"/>
              </a:lnSpc>
            </a:pPr>
            <a:r>
              <a:rPr lang="en-US" b="1" i="1" dirty="0">
                <a:solidFill>
                  <a:srgbClr val="002060"/>
                </a:solidFill>
              </a:rPr>
              <a:t># the abundance of the analyte (</a:t>
            </a:r>
            <a:r>
              <a:rPr lang="en-US" b="1" i="1" dirty="0" err="1">
                <a:solidFill>
                  <a:srgbClr val="002060"/>
                </a:solidFill>
              </a:rPr>
              <a:t>Montecarlo</a:t>
            </a:r>
            <a:r>
              <a:rPr lang="en-US" b="1" i="1" dirty="0">
                <a:solidFill>
                  <a:srgbClr val="002060"/>
                </a:solidFill>
              </a:rPr>
              <a:t> Effect)</a:t>
            </a:r>
          </a:p>
          <a:p>
            <a:pPr algn="l">
              <a:lnSpc>
                <a:spcPct val="150000"/>
              </a:lnSpc>
            </a:pPr>
            <a:r>
              <a:rPr lang="en-US" b="1" i="1" dirty="0">
                <a:solidFill>
                  <a:srgbClr val="002060"/>
                </a:solidFill>
              </a:rPr>
              <a:t># the type of sample (FFPE, fresh frozen, liquid biopsy)</a:t>
            </a:r>
          </a:p>
          <a:p>
            <a:pPr algn="l">
              <a:lnSpc>
                <a:spcPct val="150000"/>
              </a:lnSpc>
            </a:pPr>
            <a:r>
              <a:rPr lang="en-US" b="1" i="1" dirty="0">
                <a:solidFill>
                  <a:srgbClr val="002060"/>
                </a:solidFill>
              </a:rPr>
              <a:t># different priming strategies and RT enzyme</a:t>
            </a:r>
          </a:p>
          <a:p>
            <a:pPr algn="l">
              <a:lnSpc>
                <a:spcPct val="150000"/>
              </a:lnSpc>
            </a:pPr>
            <a:endParaRPr lang="en-US" b="1" i="1" dirty="0">
              <a:solidFill>
                <a:srgbClr val="002060"/>
              </a:solidFill>
            </a:endParaRPr>
          </a:p>
          <a:p>
            <a:pPr algn="l">
              <a:lnSpc>
                <a:spcPct val="150000"/>
              </a:lnSpc>
            </a:pPr>
            <a:endParaRPr lang="en-US" dirty="0">
              <a:solidFill>
                <a:srgbClr val="C00000"/>
              </a:solidFill>
            </a:endParaRPr>
          </a:p>
          <a:p>
            <a:pPr algn="l">
              <a:lnSpc>
                <a:spcPct val="150000"/>
              </a:lnSpc>
            </a:pPr>
            <a:endParaRPr lang="en-US" dirty="0">
              <a:solidFill>
                <a:srgbClr val="C00000"/>
              </a:solidFill>
            </a:endParaRPr>
          </a:p>
          <a:p>
            <a:pPr algn="l">
              <a:lnSpc>
                <a:spcPct val="150000"/>
              </a:lnSpc>
            </a:pPr>
            <a:endParaRPr lang="en-US" dirty="0">
              <a:solidFill>
                <a:srgbClr val="C00000"/>
              </a:solidFill>
            </a:endParaRPr>
          </a:p>
          <a:p>
            <a:pPr algn="l">
              <a:lnSpc>
                <a:spcPct val="150000"/>
              </a:lnSpc>
            </a:pPr>
            <a:endParaRPr lang="en-US" dirty="0">
              <a:solidFill>
                <a:srgbClr val="C00000"/>
              </a:solidFill>
            </a:endParaRPr>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1271257" y="-1338974"/>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spc="200" dirty="0">
                <a:solidFill>
                  <a:srgbClr val="C00000"/>
                </a:solidFill>
                <a:latin typeface="AvenirLTStd-Medium"/>
              </a:rPr>
              <a:t>Reverse transcription (RT) is A critical step</a:t>
            </a:r>
          </a:p>
        </p:txBody>
      </p:sp>
      <p:grpSp>
        <p:nvGrpSpPr>
          <p:cNvPr id="4" name="Gruppo 3">
            <a:extLst>
              <a:ext uri="{FF2B5EF4-FFF2-40B4-BE49-F238E27FC236}">
                <a16:creationId xmlns:a16="http://schemas.microsoft.com/office/drawing/2014/main" id="{CD29F4C8-DC46-E45D-748A-3D57B7736378}"/>
              </a:ext>
            </a:extLst>
          </p:cNvPr>
          <p:cNvGrpSpPr/>
          <p:nvPr/>
        </p:nvGrpSpPr>
        <p:grpSpPr>
          <a:xfrm>
            <a:off x="400047" y="5349240"/>
            <a:ext cx="6950082" cy="6757557"/>
            <a:chOff x="15426690" y="1054100"/>
            <a:chExt cx="2843213" cy="3823072"/>
          </a:xfrm>
        </p:grpSpPr>
        <p:graphicFrame>
          <p:nvGraphicFramePr>
            <p:cNvPr id="104" name="Object 2">
              <a:extLst>
                <a:ext uri="{FF2B5EF4-FFF2-40B4-BE49-F238E27FC236}">
                  <a16:creationId xmlns:a16="http://schemas.microsoft.com/office/drawing/2014/main" id="{5F7397F4-961B-0711-9A36-1B3C240BA2B7}"/>
                </a:ext>
              </a:extLst>
            </p:cNvPr>
            <p:cNvGraphicFramePr>
              <a:graphicFrameLocks noChangeAspect="1"/>
            </p:cNvGraphicFramePr>
            <p:nvPr/>
          </p:nvGraphicFramePr>
          <p:xfrm>
            <a:off x="15750540" y="1733922"/>
            <a:ext cx="2519363" cy="3143250"/>
          </p:xfrm>
          <a:graphic>
            <a:graphicData uri="http://schemas.openxmlformats.org/presentationml/2006/ole">
              <mc:AlternateContent xmlns:mc="http://schemas.openxmlformats.org/markup-compatibility/2006">
                <mc:Choice xmlns:v="urn:schemas-microsoft-com:vml" Requires="v">
                  <p:oleObj spid="_x0000_s2050" name="Grafico" r:id="rId3" imgW="3048000" imgH="3784600" progId="Excel.Chart.8">
                    <p:embed/>
                  </p:oleObj>
                </mc:Choice>
                <mc:Fallback>
                  <p:oleObj name="Grafico" r:id="rId3" imgW="3048000" imgH="3784600" progId="Excel.Chart.8">
                    <p:embed/>
                    <p:pic>
                      <p:nvPicPr>
                        <p:cNvPr id="104" name="Object 2">
                          <a:extLst>
                            <a:ext uri="{FF2B5EF4-FFF2-40B4-BE49-F238E27FC236}">
                              <a16:creationId xmlns:a16="http://schemas.microsoft.com/office/drawing/2014/main" id="{5F7397F4-961B-0711-9A36-1B3C240BA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0540" y="1733922"/>
                          <a:ext cx="2519363"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05" name="Group 17">
              <a:extLst>
                <a:ext uri="{FF2B5EF4-FFF2-40B4-BE49-F238E27FC236}">
                  <a16:creationId xmlns:a16="http://schemas.microsoft.com/office/drawing/2014/main" id="{529A14BA-2E91-25C9-5E4F-A661ED2203AE}"/>
                </a:ext>
              </a:extLst>
            </p:cNvPr>
            <p:cNvGrpSpPr>
              <a:grpSpLocks/>
            </p:cNvGrpSpPr>
            <p:nvPr/>
          </p:nvGrpSpPr>
          <p:grpSpPr bwMode="auto">
            <a:xfrm>
              <a:off x="15477490" y="1927225"/>
              <a:ext cx="1743075" cy="466725"/>
              <a:chOff x="120" y="1242"/>
              <a:chExt cx="1098" cy="290"/>
            </a:xfrm>
          </p:grpSpPr>
          <p:sp>
            <p:nvSpPr>
              <p:cNvPr id="106" name="Text Box 18">
                <a:extLst>
                  <a:ext uri="{FF2B5EF4-FFF2-40B4-BE49-F238E27FC236}">
                    <a16:creationId xmlns:a16="http://schemas.microsoft.com/office/drawing/2014/main" id="{FE5F1AB6-D06E-A37A-84E2-859825934532}"/>
                  </a:ext>
                </a:extLst>
              </p:cNvPr>
              <p:cNvSpPr txBox="1">
                <a:spLocks noChangeArrowheads="1"/>
              </p:cNvSpPr>
              <p:nvPr/>
            </p:nvSpPr>
            <p:spPr bwMode="auto">
              <a:xfrm>
                <a:off x="120" y="1242"/>
                <a:ext cx="1098" cy="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900" b="0">
                    <a:solidFill>
                      <a:schemeClr val="bg1"/>
                    </a:solidFill>
                    <a:latin typeface="Arial" charset="0"/>
                    <a:ea typeface="ＭＳ Ｐゴシック" charset="0"/>
                  </a:rPr>
                  <a:t>Random 6mers</a:t>
                </a:r>
              </a:p>
            </p:txBody>
          </p:sp>
          <p:sp>
            <p:nvSpPr>
              <p:cNvPr id="107" name="Text Box 19">
                <a:extLst>
                  <a:ext uri="{FF2B5EF4-FFF2-40B4-BE49-F238E27FC236}">
                    <a16:creationId xmlns:a16="http://schemas.microsoft.com/office/drawing/2014/main" id="{A6C215AA-6F6A-9C62-4C90-E5CA36BF11B0}"/>
                  </a:ext>
                </a:extLst>
              </p:cNvPr>
              <p:cNvSpPr txBox="1">
                <a:spLocks noChangeArrowheads="1"/>
              </p:cNvSpPr>
              <p:nvPr/>
            </p:nvSpPr>
            <p:spPr bwMode="auto">
              <a:xfrm>
                <a:off x="120" y="1446"/>
                <a:ext cx="1098" cy="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900" b="0">
                    <a:solidFill>
                      <a:schemeClr val="bg1"/>
                    </a:solidFill>
                    <a:latin typeface="Arial" charset="0"/>
                    <a:ea typeface="ＭＳ Ｐゴシック" charset="0"/>
                  </a:rPr>
                  <a:t>Random 15mers</a:t>
                </a:r>
              </a:p>
            </p:txBody>
          </p:sp>
        </p:grpSp>
        <p:sp>
          <p:nvSpPr>
            <p:cNvPr id="108" name="Text Box 20">
              <a:extLst>
                <a:ext uri="{FF2B5EF4-FFF2-40B4-BE49-F238E27FC236}">
                  <a16:creationId xmlns:a16="http://schemas.microsoft.com/office/drawing/2014/main" id="{EFB20E41-25BA-F0CB-B5A7-EE96D7C75A52}"/>
                </a:ext>
              </a:extLst>
            </p:cNvPr>
            <p:cNvSpPr txBox="1">
              <a:spLocks noChangeArrowheads="1"/>
            </p:cNvSpPr>
            <p:nvPr/>
          </p:nvSpPr>
          <p:spPr bwMode="auto">
            <a:xfrm>
              <a:off x="16445865" y="1600200"/>
              <a:ext cx="1190625" cy="243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2800" dirty="0">
                  <a:solidFill>
                    <a:srgbClr val="002060"/>
                  </a:solidFill>
                  <a:latin typeface="Arial" charset="0"/>
                  <a:ea typeface="ＭＳ Ｐゴシック" charset="0"/>
                </a:rPr>
                <a:t>Mix of </a:t>
              </a:r>
              <a:r>
                <a:rPr lang="it-IT" sz="2800" dirty="0" err="1">
                  <a:solidFill>
                    <a:srgbClr val="002060"/>
                  </a:solidFill>
                  <a:latin typeface="Arial" charset="0"/>
                  <a:ea typeface="ＭＳ Ｐゴシック" charset="0"/>
                </a:rPr>
                <a:t>specific</a:t>
              </a:r>
              <a:endParaRPr lang="it-IT" sz="2800" dirty="0">
                <a:solidFill>
                  <a:srgbClr val="002060"/>
                </a:solidFill>
                <a:latin typeface="Arial" charset="0"/>
                <a:ea typeface="ＭＳ Ｐゴシック" charset="0"/>
              </a:endParaRPr>
            </a:p>
          </p:txBody>
        </p:sp>
        <p:grpSp>
          <p:nvGrpSpPr>
            <p:cNvPr id="109" name="Group 22">
              <a:extLst>
                <a:ext uri="{FF2B5EF4-FFF2-40B4-BE49-F238E27FC236}">
                  <a16:creationId xmlns:a16="http://schemas.microsoft.com/office/drawing/2014/main" id="{A35347F7-8436-A0F4-84D2-2B26C2A90A19}"/>
                </a:ext>
              </a:extLst>
            </p:cNvPr>
            <p:cNvGrpSpPr>
              <a:grpSpLocks/>
            </p:cNvGrpSpPr>
            <p:nvPr/>
          </p:nvGrpSpPr>
          <p:grpSpPr bwMode="auto">
            <a:xfrm>
              <a:off x="15750540" y="2124075"/>
              <a:ext cx="1743075" cy="460375"/>
              <a:chOff x="120" y="1242"/>
              <a:chExt cx="1098" cy="290"/>
            </a:xfrm>
          </p:grpSpPr>
          <p:sp>
            <p:nvSpPr>
              <p:cNvPr id="110" name="Text Box 23">
                <a:extLst>
                  <a:ext uri="{FF2B5EF4-FFF2-40B4-BE49-F238E27FC236}">
                    <a16:creationId xmlns:a16="http://schemas.microsoft.com/office/drawing/2014/main" id="{B36B13EC-AB6D-1966-89DE-46309B298C6A}"/>
                  </a:ext>
                </a:extLst>
              </p:cNvPr>
              <p:cNvSpPr txBox="1">
                <a:spLocks noChangeArrowheads="1"/>
              </p:cNvSpPr>
              <p:nvPr/>
            </p:nvSpPr>
            <p:spPr bwMode="auto">
              <a:xfrm>
                <a:off x="120" y="1242"/>
                <a:ext cx="1098" cy="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900" b="0" dirty="0">
                    <a:solidFill>
                      <a:schemeClr val="bg1"/>
                    </a:solidFill>
                    <a:latin typeface="Arial" charset="0"/>
                    <a:ea typeface="ＭＳ Ｐゴシック" charset="0"/>
                  </a:rPr>
                  <a:t>Random 6mers</a:t>
                </a:r>
              </a:p>
            </p:txBody>
          </p:sp>
          <p:sp>
            <p:nvSpPr>
              <p:cNvPr id="111" name="Text Box 24">
                <a:extLst>
                  <a:ext uri="{FF2B5EF4-FFF2-40B4-BE49-F238E27FC236}">
                    <a16:creationId xmlns:a16="http://schemas.microsoft.com/office/drawing/2014/main" id="{8A3D0113-0644-5095-34F5-5916CD235B5F}"/>
                  </a:ext>
                </a:extLst>
              </p:cNvPr>
              <p:cNvSpPr txBox="1">
                <a:spLocks noChangeArrowheads="1"/>
              </p:cNvSpPr>
              <p:nvPr/>
            </p:nvSpPr>
            <p:spPr bwMode="auto">
              <a:xfrm>
                <a:off x="120" y="1446"/>
                <a:ext cx="1098" cy="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900" b="0">
                    <a:solidFill>
                      <a:schemeClr val="bg1"/>
                    </a:solidFill>
                    <a:latin typeface="Arial" charset="0"/>
                    <a:ea typeface="ＭＳ Ｐゴシック" charset="0"/>
                  </a:rPr>
                  <a:t>Random 15mers</a:t>
                </a:r>
              </a:p>
            </p:txBody>
          </p:sp>
        </p:grpSp>
        <p:sp>
          <p:nvSpPr>
            <p:cNvPr id="112" name="Text Box 94">
              <a:extLst>
                <a:ext uri="{FF2B5EF4-FFF2-40B4-BE49-F238E27FC236}">
                  <a16:creationId xmlns:a16="http://schemas.microsoft.com/office/drawing/2014/main" id="{7E158960-69EF-1965-F289-CA4F76EA99E2}"/>
                </a:ext>
              </a:extLst>
            </p:cNvPr>
            <p:cNvSpPr txBox="1">
              <a:spLocks noChangeArrowheads="1"/>
            </p:cNvSpPr>
            <p:nvPr/>
          </p:nvSpPr>
          <p:spPr bwMode="auto">
            <a:xfrm>
              <a:off x="15458440" y="2619375"/>
              <a:ext cx="2124075" cy="122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800">
                  <a:latin typeface="Arial" charset="0"/>
                  <a:ea typeface="ＭＳ Ｐゴシック" charset="0"/>
                </a:rPr>
                <a:t>n.d.                           Mix of specific</a:t>
              </a:r>
            </a:p>
          </p:txBody>
        </p:sp>
        <p:sp>
          <p:nvSpPr>
            <p:cNvPr id="113" name="Text Box 98">
              <a:extLst>
                <a:ext uri="{FF2B5EF4-FFF2-40B4-BE49-F238E27FC236}">
                  <a16:creationId xmlns:a16="http://schemas.microsoft.com/office/drawing/2014/main" id="{9A1C2CB6-B082-3CBD-186B-58D289DA7574}"/>
                </a:ext>
              </a:extLst>
            </p:cNvPr>
            <p:cNvSpPr txBox="1">
              <a:spLocks noChangeArrowheads="1"/>
            </p:cNvSpPr>
            <p:nvPr/>
          </p:nvSpPr>
          <p:spPr bwMode="auto">
            <a:xfrm>
              <a:off x="15445740" y="1311275"/>
              <a:ext cx="2124075" cy="243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gn="ctr">
                <a:spcBef>
                  <a:spcPct val="50000"/>
                </a:spcBef>
                <a:defRPr/>
              </a:pPr>
              <a:r>
                <a:rPr lang="it-IT" sz="2800" dirty="0">
                  <a:solidFill>
                    <a:srgbClr val="002060"/>
                  </a:solidFill>
                  <a:latin typeface="Arial" charset="0"/>
                  <a:ea typeface="ＭＳ Ｐゴシック" charset="0"/>
                </a:rPr>
                <a:t>ACTB</a:t>
              </a:r>
            </a:p>
          </p:txBody>
        </p:sp>
        <p:grpSp>
          <p:nvGrpSpPr>
            <p:cNvPr id="114" name="Group 102">
              <a:extLst>
                <a:ext uri="{FF2B5EF4-FFF2-40B4-BE49-F238E27FC236}">
                  <a16:creationId xmlns:a16="http://schemas.microsoft.com/office/drawing/2014/main" id="{45BA7602-307C-0677-FDF3-E5486C47E621}"/>
                </a:ext>
              </a:extLst>
            </p:cNvPr>
            <p:cNvGrpSpPr>
              <a:grpSpLocks/>
            </p:cNvGrpSpPr>
            <p:nvPr/>
          </p:nvGrpSpPr>
          <p:grpSpPr bwMode="auto">
            <a:xfrm>
              <a:off x="15426690" y="1054100"/>
              <a:ext cx="765175" cy="488950"/>
              <a:chOff x="808" y="2864"/>
              <a:chExt cx="482" cy="308"/>
            </a:xfrm>
          </p:grpSpPr>
          <p:sp>
            <p:nvSpPr>
              <p:cNvPr id="115" name="Rectangle 103">
                <a:extLst>
                  <a:ext uri="{FF2B5EF4-FFF2-40B4-BE49-F238E27FC236}">
                    <a16:creationId xmlns:a16="http://schemas.microsoft.com/office/drawing/2014/main" id="{0BC24FB8-DEF1-4235-38DD-A14E298E3C03}"/>
                  </a:ext>
                </a:extLst>
              </p:cNvPr>
              <p:cNvSpPr>
                <a:spLocks noChangeArrowheads="1"/>
              </p:cNvSpPr>
              <p:nvPr/>
            </p:nvSpPr>
            <p:spPr bwMode="auto">
              <a:xfrm>
                <a:off x="808" y="2864"/>
                <a:ext cx="154" cy="94"/>
              </a:xfrm>
              <a:prstGeom prst="rect">
                <a:avLst/>
              </a:prstGeom>
              <a:solidFill>
                <a:srgbClr val="FF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latin typeface="Times" charset="0"/>
                  <a:ea typeface="ＭＳ Ｐゴシック" charset="0"/>
                </a:endParaRPr>
              </a:p>
            </p:txBody>
          </p:sp>
          <p:sp>
            <p:nvSpPr>
              <p:cNvPr id="116" name="Rectangle 104">
                <a:extLst>
                  <a:ext uri="{FF2B5EF4-FFF2-40B4-BE49-F238E27FC236}">
                    <a16:creationId xmlns:a16="http://schemas.microsoft.com/office/drawing/2014/main" id="{8D112836-18B5-D0A5-8E20-0BAE97F0460C}"/>
                  </a:ext>
                </a:extLst>
              </p:cNvPr>
              <p:cNvSpPr>
                <a:spLocks noChangeArrowheads="1"/>
              </p:cNvSpPr>
              <p:nvPr/>
            </p:nvSpPr>
            <p:spPr bwMode="auto">
              <a:xfrm>
                <a:off x="808" y="3004"/>
                <a:ext cx="154" cy="94"/>
              </a:xfrm>
              <a:prstGeom prst="rect">
                <a:avLst/>
              </a:prstGeom>
              <a:solidFill>
                <a:srgbClr val="8383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b="0">
                  <a:latin typeface="Times" charset="0"/>
                  <a:ea typeface="ＭＳ Ｐゴシック" charset="0"/>
                </a:endParaRPr>
              </a:p>
            </p:txBody>
          </p:sp>
          <p:sp>
            <p:nvSpPr>
              <p:cNvPr id="117" name="Text Box 105">
                <a:extLst>
                  <a:ext uri="{FF2B5EF4-FFF2-40B4-BE49-F238E27FC236}">
                    <a16:creationId xmlns:a16="http://schemas.microsoft.com/office/drawing/2014/main" id="{2E121287-AD17-3BCE-E17A-DBA54165AF48}"/>
                  </a:ext>
                </a:extLst>
              </p:cNvPr>
              <p:cNvSpPr txBox="1">
                <a:spLocks noChangeArrowheads="1"/>
              </p:cNvSpPr>
              <p:nvPr/>
            </p:nvSpPr>
            <p:spPr bwMode="auto">
              <a:xfrm>
                <a:off x="1000" y="3018"/>
                <a:ext cx="290"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2800" dirty="0" err="1">
                    <a:solidFill>
                      <a:srgbClr val="002060"/>
                    </a:solidFill>
                    <a:latin typeface="Arial" charset="0"/>
                    <a:ea typeface="ＭＳ Ｐゴシック" charset="0"/>
                  </a:rPr>
                  <a:t>MmLV</a:t>
                </a:r>
                <a:endParaRPr lang="it-IT" sz="2800" dirty="0">
                  <a:solidFill>
                    <a:srgbClr val="002060"/>
                  </a:solidFill>
                  <a:latin typeface="Arial" charset="0"/>
                  <a:ea typeface="ＭＳ Ｐゴシック" charset="0"/>
                </a:endParaRPr>
              </a:p>
            </p:txBody>
          </p:sp>
          <p:sp>
            <p:nvSpPr>
              <p:cNvPr id="118" name="Text Box 106">
                <a:extLst>
                  <a:ext uri="{FF2B5EF4-FFF2-40B4-BE49-F238E27FC236}">
                    <a16:creationId xmlns:a16="http://schemas.microsoft.com/office/drawing/2014/main" id="{0486F912-DDFD-094B-BB29-DE50914C425E}"/>
                  </a:ext>
                </a:extLst>
              </p:cNvPr>
              <p:cNvSpPr txBox="1">
                <a:spLocks noChangeArrowheads="1"/>
              </p:cNvSpPr>
              <p:nvPr/>
            </p:nvSpPr>
            <p:spPr bwMode="auto">
              <a:xfrm>
                <a:off x="1000" y="2878"/>
                <a:ext cx="290"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defRPr/>
                </a:pPr>
                <a:r>
                  <a:rPr lang="it-IT" sz="2800" dirty="0">
                    <a:solidFill>
                      <a:srgbClr val="002060"/>
                    </a:solidFill>
                    <a:latin typeface="Arial" charset="0"/>
                    <a:ea typeface="ＭＳ Ｐゴシック" charset="0"/>
                  </a:rPr>
                  <a:t>AMV</a:t>
                </a:r>
              </a:p>
            </p:txBody>
          </p:sp>
        </p:grpSp>
      </p:grpSp>
      <p:sp>
        <p:nvSpPr>
          <p:cNvPr id="5" name="Freccia destra rientrata 4">
            <a:extLst>
              <a:ext uri="{FF2B5EF4-FFF2-40B4-BE49-F238E27FC236}">
                <a16:creationId xmlns:a16="http://schemas.microsoft.com/office/drawing/2014/main" id="{8C0C85E9-9A6F-A886-2FBD-643975DFDFA3}"/>
              </a:ext>
            </a:extLst>
          </p:cNvPr>
          <p:cNvSpPr/>
          <p:nvPr/>
        </p:nvSpPr>
        <p:spPr>
          <a:xfrm>
            <a:off x="13007340" y="3931920"/>
            <a:ext cx="1645920" cy="502920"/>
          </a:xfrm>
          <a:prstGeom prst="notchedRightArrow">
            <a:avLst/>
          </a:prstGeom>
          <a:solidFill>
            <a:srgbClr val="072B5B"/>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sp>
        <p:nvSpPr>
          <p:cNvPr id="7" name="CasellaDiTesto 6">
            <a:extLst>
              <a:ext uri="{FF2B5EF4-FFF2-40B4-BE49-F238E27FC236}">
                <a16:creationId xmlns:a16="http://schemas.microsoft.com/office/drawing/2014/main" id="{08B5E87E-B317-7BAD-A3F7-BF6DE34885BD}"/>
              </a:ext>
            </a:extLst>
          </p:cNvPr>
          <p:cNvSpPr txBox="1"/>
          <p:nvPr/>
        </p:nvSpPr>
        <p:spPr>
          <a:xfrm>
            <a:off x="15652291" y="3803900"/>
            <a:ext cx="8229175" cy="63094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lang="en-US" dirty="0">
                <a:solidFill>
                  <a:srgbClr val="002060"/>
                </a:solidFill>
              </a:rPr>
              <a:t>RT REACTION HAS NOT 100% YIELD!!</a:t>
            </a:r>
            <a:endParaRPr kumimoji="0" lang="en-US" sz="3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endParaRPr>
          </a:p>
        </p:txBody>
      </p:sp>
      <p:graphicFrame>
        <p:nvGraphicFramePr>
          <p:cNvPr id="120" name="Group 377">
            <a:extLst>
              <a:ext uri="{FF2B5EF4-FFF2-40B4-BE49-F238E27FC236}">
                <a16:creationId xmlns:a16="http://schemas.microsoft.com/office/drawing/2014/main" id="{599DBBB7-C8DB-6545-FE5A-774764EA9A3A}"/>
              </a:ext>
            </a:extLst>
          </p:cNvPr>
          <p:cNvGraphicFramePr>
            <a:graphicFrameLocks noGrp="1"/>
          </p:cNvGraphicFramePr>
          <p:nvPr/>
        </p:nvGraphicFramePr>
        <p:xfrm>
          <a:off x="9447364" y="5349241"/>
          <a:ext cx="9343556" cy="6400589"/>
        </p:xfrm>
        <a:graphic>
          <a:graphicData uri="http://schemas.openxmlformats.org/drawingml/2006/table">
            <a:tbl>
              <a:tblPr/>
              <a:tblGrid>
                <a:gridCol w="1178916">
                  <a:extLst>
                    <a:ext uri="{9D8B030D-6E8A-4147-A177-3AD203B41FA5}">
                      <a16:colId xmlns:a16="http://schemas.microsoft.com/office/drawing/2014/main" val="20000"/>
                    </a:ext>
                  </a:extLst>
                </a:gridCol>
                <a:gridCol w="1020581">
                  <a:extLst>
                    <a:ext uri="{9D8B030D-6E8A-4147-A177-3AD203B41FA5}">
                      <a16:colId xmlns:a16="http://schemas.microsoft.com/office/drawing/2014/main" val="20001"/>
                    </a:ext>
                  </a:extLst>
                </a:gridCol>
                <a:gridCol w="1018859">
                  <a:extLst>
                    <a:ext uri="{9D8B030D-6E8A-4147-A177-3AD203B41FA5}">
                      <a16:colId xmlns:a16="http://schemas.microsoft.com/office/drawing/2014/main" val="20002"/>
                    </a:ext>
                  </a:extLst>
                </a:gridCol>
                <a:gridCol w="1020579">
                  <a:extLst>
                    <a:ext uri="{9D8B030D-6E8A-4147-A177-3AD203B41FA5}">
                      <a16:colId xmlns:a16="http://schemas.microsoft.com/office/drawing/2014/main" val="20003"/>
                    </a:ext>
                  </a:extLst>
                </a:gridCol>
                <a:gridCol w="1022301">
                  <a:extLst>
                    <a:ext uri="{9D8B030D-6E8A-4147-A177-3AD203B41FA5}">
                      <a16:colId xmlns:a16="http://schemas.microsoft.com/office/drawing/2014/main" val="20004"/>
                    </a:ext>
                  </a:extLst>
                </a:gridCol>
                <a:gridCol w="1020581">
                  <a:extLst>
                    <a:ext uri="{9D8B030D-6E8A-4147-A177-3AD203B41FA5}">
                      <a16:colId xmlns:a16="http://schemas.microsoft.com/office/drawing/2014/main" val="20005"/>
                    </a:ext>
                  </a:extLst>
                </a:gridCol>
                <a:gridCol w="1020579">
                  <a:extLst>
                    <a:ext uri="{9D8B030D-6E8A-4147-A177-3AD203B41FA5}">
                      <a16:colId xmlns:a16="http://schemas.microsoft.com/office/drawing/2014/main" val="20006"/>
                    </a:ext>
                  </a:extLst>
                </a:gridCol>
                <a:gridCol w="1020581">
                  <a:extLst>
                    <a:ext uri="{9D8B030D-6E8A-4147-A177-3AD203B41FA5}">
                      <a16:colId xmlns:a16="http://schemas.microsoft.com/office/drawing/2014/main" val="20007"/>
                    </a:ext>
                  </a:extLst>
                </a:gridCol>
                <a:gridCol w="1020579">
                  <a:extLst>
                    <a:ext uri="{9D8B030D-6E8A-4147-A177-3AD203B41FA5}">
                      <a16:colId xmlns:a16="http://schemas.microsoft.com/office/drawing/2014/main" val="20008"/>
                    </a:ext>
                  </a:extLst>
                </a:gridCol>
              </a:tblGrid>
              <a:tr h="405908">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rgbClr val="002060"/>
                          </a:solidFill>
                          <a:effectLst/>
                          <a:latin typeface="Times New Roman" charset="0"/>
                          <a:ea typeface="ＭＳ Ｐゴシック" charset="0"/>
                        </a:rPr>
                        <a:t>Method</a:t>
                      </a:r>
                    </a:p>
                  </a:txBody>
                  <a:tcPr marT="45723" marB="45723"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                   cDNA dilution in PCR mix </a:t>
                      </a:r>
                    </a:p>
                  </a:txBody>
                  <a:tcPr marT="45723" marB="45723" anchor="ctr" horzOverflow="overflow">
                    <a:lnL w="12700"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0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4685">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1:10</a:t>
                      </a:r>
                    </a:p>
                  </a:txBody>
                  <a:tcPr marT="45723" marB="4572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1:40</a:t>
                      </a:r>
                    </a:p>
                  </a:txBody>
                  <a:tcPr marT="45723" marB="4572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1:160</a:t>
                      </a:r>
                    </a:p>
                  </a:txBody>
                  <a:tcPr marT="45723" marB="4572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1:640</a:t>
                      </a:r>
                    </a:p>
                  </a:txBody>
                  <a:tcPr marT="45723" marB="4572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1:2560</a:t>
                      </a:r>
                    </a:p>
                  </a:txBody>
                  <a:tcPr marT="45723" marB="4572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1:10240</a:t>
                      </a:r>
                    </a:p>
                  </a:txBody>
                  <a:tcPr marT="45723" marB="4572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a:ln>
                            <a:noFill/>
                          </a:ln>
                          <a:solidFill>
                            <a:srgbClr val="002060"/>
                          </a:solidFill>
                          <a:effectLst/>
                          <a:latin typeface="Times New Roman" charset="0"/>
                          <a:ea typeface="ＭＳ Ｐゴシック" charset="0"/>
                        </a:rPr>
                        <a:t>E%</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8333">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002060"/>
                          </a:solidFill>
                          <a:effectLst/>
                          <a:latin typeface="Times New Roman" charset="0"/>
                          <a:ea typeface="ＭＳ Ｐゴシック" charset="0"/>
                        </a:rPr>
                        <a:t>6-MERS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002060"/>
                          </a:solidFill>
                          <a:effectLst/>
                          <a:latin typeface="Times New Roman" charset="0"/>
                          <a:ea typeface="ＭＳ Ｐゴシック" charset="0"/>
                        </a:rPr>
                        <a:t>M-MLV</a:t>
                      </a:r>
                    </a:p>
                  </a:txBody>
                  <a:tcPr marT="45723" marB="45723" anchor="ct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TS</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30.79</a:t>
                      </a:r>
                      <a:r>
                        <a:rPr kumimoji="0" lang="it-IT" sz="1200" b="0" i="0" u="none" strike="noStrike" cap="none" normalizeH="0" baseline="0">
                          <a:ln>
                            <a:noFill/>
                          </a:ln>
                          <a:solidFill>
                            <a:srgbClr val="002060"/>
                          </a:solidFill>
                          <a:effectLst/>
                          <a:latin typeface="Times New Roman" charset="0"/>
                          <a:ea typeface="ＭＳ Ｐゴシック" charset="0"/>
                        </a:rPr>
                        <a:t> </a:t>
                      </a:r>
                      <a:r>
                        <a:rPr kumimoji="0" lang="it-IT" sz="1000" b="0" i="0" u="none" strike="noStrike" cap="none" normalizeH="0" baseline="0">
                          <a:ln>
                            <a:noFill/>
                          </a:ln>
                          <a:solidFill>
                            <a:srgbClr val="002060"/>
                          </a:solidFill>
                          <a:effectLst/>
                          <a:latin typeface="Times New Roman" charset="0"/>
                          <a:ea typeface="ＭＳ Ｐゴシック" charset="0"/>
                        </a:rPr>
                        <a:t>(0.01</a:t>
                      </a:r>
                      <a:r>
                        <a:rPr kumimoji="0" lang="it-IT" sz="800" b="0" i="0" u="none" strike="noStrike" cap="none" normalizeH="0" baseline="0">
                          <a:ln>
                            <a:noFill/>
                          </a:ln>
                          <a:solidFill>
                            <a:srgbClr val="002060"/>
                          </a:solidFill>
                          <a:effectLst/>
                          <a:latin typeface="Times New Roman" charset="0"/>
                          <a:ea typeface="ＭＳ Ｐゴシック" charset="0"/>
                        </a:rPr>
                        <a:t>)</a:t>
                      </a:r>
                      <a:endParaRPr kumimoji="0" lang="it-IT" sz="12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32.65 </a:t>
                      </a:r>
                      <a:r>
                        <a:rPr kumimoji="0" lang="it-IT" sz="1000" b="0" i="0" u="none" strike="noStrike" cap="none" normalizeH="0" baseline="0">
                          <a:ln>
                            <a:noFill/>
                          </a:ln>
                          <a:solidFill>
                            <a:srgbClr val="002060"/>
                          </a:solidFill>
                          <a:effectLst/>
                          <a:latin typeface="Times New Roman" charset="0"/>
                          <a:ea typeface="ＭＳ Ｐゴシック" charset="0"/>
                        </a:rPr>
                        <a:t>(0.04)</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dirty="0">
                          <a:ln>
                            <a:noFill/>
                          </a:ln>
                          <a:solidFill>
                            <a:srgbClr val="002060"/>
                          </a:solidFill>
                          <a:effectLst/>
                          <a:latin typeface="Times New Roman" charset="0"/>
                          <a:ea typeface="ＭＳ Ｐゴシック" charset="0"/>
                        </a:rPr>
                        <a:t>34.79 </a:t>
                      </a:r>
                      <a:r>
                        <a:rPr kumimoji="0" lang="it-IT" sz="1000" b="0" i="0" u="none" strike="noStrike" cap="none" normalizeH="0" baseline="0" dirty="0">
                          <a:ln>
                            <a:noFill/>
                          </a:ln>
                          <a:solidFill>
                            <a:srgbClr val="002060"/>
                          </a:solidFill>
                          <a:effectLst/>
                          <a:latin typeface="Times New Roman" charset="0"/>
                          <a:ea typeface="ＭＳ Ｐゴシック" charset="0"/>
                        </a:rPr>
                        <a:t>(0.33)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37.89 </a:t>
                      </a:r>
                      <a:r>
                        <a:rPr kumimoji="0" lang="it-IT" sz="1000" b="0" i="0" u="none" strike="noStrike" cap="none" normalizeH="0" baseline="0">
                          <a:ln>
                            <a:noFill/>
                          </a:ln>
                          <a:solidFill>
                            <a:srgbClr val="002060"/>
                          </a:solidFill>
                          <a:effectLst/>
                          <a:latin typeface="Times New Roman" charset="0"/>
                          <a:ea typeface="ＭＳ Ｐゴシック" charset="0"/>
                        </a:rPr>
                        <a:t>(0.42)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84</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TP</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27.56 </a:t>
                      </a:r>
                      <a:r>
                        <a:rPr kumimoji="0" lang="it-IT" sz="1000" b="0" i="0" u="none" strike="noStrike" cap="none" normalizeH="0" baseline="0">
                          <a:ln>
                            <a:noFill/>
                          </a:ln>
                          <a:solidFill>
                            <a:srgbClr val="002060"/>
                          </a:solidFill>
                          <a:effectLst/>
                          <a:latin typeface="Times New Roman" charset="0"/>
                          <a:ea typeface="ＭＳ Ｐゴシック" charset="0"/>
                        </a:rPr>
                        <a:t>(0.04)</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29.22 </a:t>
                      </a:r>
                      <a:r>
                        <a:rPr kumimoji="0" lang="it-IT" sz="1000" b="0" i="0" u="none" strike="noStrike" cap="none" normalizeH="0" baseline="0">
                          <a:ln>
                            <a:noFill/>
                          </a:ln>
                          <a:solidFill>
                            <a:srgbClr val="002060"/>
                          </a:solidFill>
                          <a:effectLst/>
                          <a:latin typeface="Times New Roman" charset="0"/>
                          <a:ea typeface="ＭＳ Ｐゴシック" charset="0"/>
                        </a:rPr>
                        <a:t>(0.04)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31.70 </a:t>
                      </a:r>
                      <a:r>
                        <a:rPr kumimoji="0" lang="it-IT" sz="1000" b="0" i="0" u="none" strike="noStrike" cap="none" normalizeH="0" baseline="0">
                          <a:ln>
                            <a:noFill/>
                          </a:ln>
                          <a:solidFill>
                            <a:srgbClr val="002060"/>
                          </a:solidFill>
                          <a:effectLst/>
                          <a:latin typeface="Times New Roman" charset="0"/>
                          <a:ea typeface="ＭＳ Ｐゴシック" charset="0"/>
                        </a:rPr>
                        <a:t>(0.05)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33.63 </a:t>
                      </a:r>
                      <a:r>
                        <a:rPr kumimoji="0" lang="it-IT" sz="1000" b="0" i="0" u="none" strike="noStrike" cap="none" normalizeH="0" baseline="0">
                          <a:ln>
                            <a:noFill/>
                          </a:ln>
                          <a:solidFill>
                            <a:srgbClr val="002060"/>
                          </a:solidFill>
                          <a:effectLst/>
                          <a:latin typeface="Times New Roman" charset="0"/>
                          <a:ea typeface="ＭＳ Ｐゴシック" charset="0"/>
                        </a:rPr>
                        <a:t>(0.15)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35.24 </a:t>
                      </a:r>
                      <a:r>
                        <a:rPr kumimoji="0" lang="it-IT" sz="1000" b="0" i="0" u="none" strike="noStrike" cap="none" normalizeH="0" baseline="0">
                          <a:ln>
                            <a:noFill/>
                          </a:ln>
                          <a:solidFill>
                            <a:srgbClr val="002060"/>
                          </a:solidFill>
                          <a:effectLst/>
                          <a:latin typeface="Times New Roman" charset="0"/>
                          <a:ea typeface="ＭＳ Ｐゴシック" charset="0"/>
                        </a:rPr>
                        <a:t>(0.35)</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37.67 </a:t>
                      </a:r>
                      <a:r>
                        <a:rPr kumimoji="0" lang="it-IT" sz="1000" b="0" i="0" u="none" strike="noStrike" cap="none" normalizeH="0" baseline="0">
                          <a:ln>
                            <a:noFill/>
                          </a:ln>
                          <a:solidFill>
                            <a:srgbClr val="002060"/>
                          </a:solidFill>
                          <a:effectLst/>
                          <a:latin typeface="Times New Roman" charset="0"/>
                          <a:ea typeface="ＭＳ Ｐゴシック" charset="0"/>
                        </a:rPr>
                        <a:t>(0.40)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98</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DPD</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28.97 </a:t>
                      </a:r>
                      <a:r>
                        <a:rPr kumimoji="0" lang="it-IT" sz="1000" b="0" i="0" u="none" strike="noStrike" cap="none" normalizeH="0" baseline="0">
                          <a:ln>
                            <a:noFill/>
                          </a:ln>
                          <a:solidFill>
                            <a:srgbClr val="002060"/>
                          </a:solidFill>
                          <a:effectLst/>
                          <a:latin typeface="Times New Roman" charset="0"/>
                          <a:ea typeface="ＭＳ Ｐゴシック" charset="0"/>
                        </a:rPr>
                        <a:t>(0.29)</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30.82 </a:t>
                      </a:r>
                      <a:r>
                        <a:rPr kumimoji="0" lang="it-IT" sz="1000" b="0" i="0" u="none" strike="noStrike" cap="none" normalizeH="0" baseline="0">
                          <a:ln>
                            <a:noFill/>
                          </a:ln>
                          <a:solidFill>
                            <a:srgbClr val="002060"/>
                          </a:solidFill>
                          <a:effectLst/>
                          <a:latin typeface="Times New Roman" charset="0"/>
                          <a:ea typeface="ＭＳ Ｐゴシック" charset="0"/>
                        </a:rPr>
                        <a:t>(0.12)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32.71 </a:t>
                      </a:r>
                      <a:r>
                        <a:rPr kumimoji="0" lang="it-IT" sz="1000" b="0" i="0" u="none" strike="noStrike" cap="none" normalizeH="0" baseline="0">
                          <a:ln>
                            <a:noFill/>
                          </a:ln>
                          <a:solidFill>
                            <a:srgbClr val="002060"/>
                          </a:solidFill>
                          <a:effectLst/>
                          <a:latin typeface="Times New Roman" charset="0"/>
                          <a:ea typeface="ＭＳ Ｐゴシック" charset="0"/>
                        </a:rPr>
                        <a:t>(0.27)</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34.99 </a:t>
                      </a:r>
                      <a:r>
                        <a:rPr kumimoji="0" lang="it-IT" sz="1000" b="0" i="0" u="none" strike="noStrike" cap="none" normalizeH="0" baseline="0">
                          <a:ln>
                            <a:noFill/>
                          </a:ln>
                          <a:solidFill>
                            <a:srgbClr val="002060"/>
                          </a:solidFill>
                          <a:effectLst/>
                          <a:latin typeface="Times New Roman" charset="0"/>
                          <a:ea typeface="ＭＳ Ｐゴシック" charset="0"/>
                        </a:rPr>
                        <a:t>(0.43)</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100</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ACTB</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20.43 </a:t>
                      </a:r>
                      <a:r>
                        <a:rPr kumimoji="0" lang="it-IT" sz="1000" b="0" i="0" u="none" strike="noStrike" cap="none" normalizeH="0" baseline="0">
                          <a:ln>
                            <a:noFill/>
                          </a:ln>
                          <a:solidFill>
                            <a:srgbClr val="002060"/>
                          </a:solidFill>
                          <a:effectLst/>
                          <a:latin typeface="Times New Roman" charset="0"/>
                          <a:ea typeface="ＭＳ Ｐゴシック" charset="0"/>
                        </a:rPr>
                        <a:t>(0.25)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21.30 </a:t>
                      </a:r>
                      <a:r>
                        <a:rPr kumimoji="0" lang="it-IT" sz="1000" b="0" i="0" u="none" strike="noStrike" cap="none" normalizeH="0" baseline="0">
                          <a:ln>
                            <a:noFill/>
                          </a:ln>
                          <a:solidFill>
                            <a:srgbClr val="002060"/>
                          </a:solidFill>
                          <a:effectLst/>
                          <a:latin typeface="Times New Roman" charset="0"/>
                          <a:ea typeface="ＭＳ Ｐゴシック" charset="0"/>
                        </a:rPr>
                        <a:t>(0.16)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23.20 </a:t>
                      </a:r>
                      <a:r>
                        <a:rPr kumimoji="0" lang="it-IT" sz="1000" b="0" i="0" u="none" strike="noStrike" cap="none" normalizeH="0" baseline="0">
                          <a:ln>
                            <a:noFill/>
                          </a:ln>
                          <a:solidFill>
                            <a:srgbClr val="002060"/>
                          </a:solidFill>
                          <a:effectLst/>
                          <a:latin typeface="Times New Roman" charset="0"/>
                          <a:ea typeface="ＭＳ Ｐゴシック" charset="0"/>
                        </a:rPr>
                        <a:t>(0.06)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25.43 </a:t>
                      </a:r>
                      <a:r>
                        <a:rPr kumimoji="0" lang="it-IT" sz="1000" b="0" i="0" u="none" strike="noStrike" cap="none" normalizeH="0" baseline="0">
                          <a:ln>
                            <a:noFill/>
                          </a:ln>
                          <a:solidFill>
                            <a:srgbClr val="002060"/>
                          </a:solidFill>
                          <a:effectLst/>
                          <a:latin typeface="Times New Roman" charset="0"/>
                          <a:ea typeface="ＭＳ Ｐゴシック" charset="0"/>
                        </a:rPr>
                        <a:t>(0.14)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27.76 </a:t>
                      </a:r>
                      <a:r>
                        <a:rPr kumimoji="0" lang="it-IT" sz="1000" b="0" i="0" u="none" strike="noStrike" cap="none" normalizeH="0" baseline="0">
                          <a:ln>
                            <a:noFill/>
                          </a:ln>
                          <a:solidFill>
                            <a:srgbClr val="002060"/>
                          </a:solidFill>
                          <a:effectLst/>
                          <a:latin typeface="Times New Roman" charset="0"/>
                          <a:ea typeface="ＭＳ Ｐゴシック" charset="0"/>
                        </a:rPr>
                        <a:t>(0.18)</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30.09 </a:t>
                      </a:r>
                      <a:r>
                        <a:rPr kumimoji="0" lang="it-IT" sz="1000" b="0" i="0" u="none" strike="noStrike" cap="none" normalizeH="0" baseline="0">
                          <a:ln>
                            <a:noFill/>
                          </a:ln>
                          <a:solidFill>
                            <a:srgbClr val="002060"/>
                          </a:solidFill>
                          <a:effectLst/>
                          <a:latin typeface="Times New Roman" charset="0"/>
                          <a:ea typeface="ＭＳ Ｐゴシック" charset="0"/>
                        </a:rPr>
                        <a:t>(0.22)</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100</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8333">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002060"/>
                          </a:solidFill>
                          <a:effectLst/>
                          <a:latin typeface="Times New Roman" charset="0"/>
                          <a:ea typeface="ＭＳ Ｐゴシック" charset="0"/>
                        </a:rPr>
                        <a:t>15-MERS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002060"/>
                          </a:solidFill>
                          <a:effectLst/>
                          <a:latin typeface="Times New Roman" charset="0"/>
                          <a:ea typeface="ＭＳ Ｐゴシック" charset="0"/>
                        </a:rPr>
                        <a:t>M-MLV</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TS</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29.37 </a:t>
                      </a:r>
                      <a:r>
                        <a:rPr kumimoji="0" lang="it-IT" sz="1000" b="0" i="0" u="none" strike="noStrike" cap="none" normalizeH="0" baseline="0">
                          <a:ln>
                            <a:noFill/>
                          </a:ln>
                          <a:solidFill>
                            <a:srgbClr val="002060"/>
                          </a:solidFill>
                          <a:effectLst/>
                          <a:latin typeface="Times New Roman" charset="0"/>
                          <a:ea typeface="ＭＳ Ｐゴシック" charset="0"/>
                        </a:rPr>
                        <a:t>(0.21)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30.61 </a:t>
                      </a:r>
                      <a:r>
                        <a:rPr kumimoji="0" lang="it-IT" sz="1000" b="0" i="0" u="none" strike="noStrike" cap="none" normalizeH="0" baseline="0">
                          <a:ln>
                            <a:noFill/>
                          </a:ln>
                          <a:solidFill>
                            <a:srgbClr val="002060"/>
                          </a:solidFill>
                          <a:effectLst/>
                          <a:latin typeface="Times New Roman" charset="0"/>
                          <a:ea typeface="ＭＳ Ｐゴシック" charset="0"/>
                        </a:rPr>
                        <a:t>(0.07)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33.34 </a:t>
                      </a:r>
                      <a:r>
                        <a:rPr kumimoji="0" lang="it-IT" sz="1000" b="0" i="0" u="none" strike="noStrike" cap="none" normalizeH="0" baseline="0">
                          <a:ln>
                            <a:noFill/>
                          </a:ln>
                          <a:solidFill>
                            <a:srgbClr val="002060"/>
                          </a:solidFill>
                          <a:effectLst/>
                          <a:latin typeface="Times New Roman" charset="0"/>
                          <a:ea typeface="ＭＳ Ｐゴシック" charset="0"/>
                        </a:rPr>
                        <a:t>(0.01)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35.98 </a:t>
                      </a:r>
                      <a:r>
                        <a:rPr kumimoji="0" lang="it-IT" sz="1000" b="0" i="0" u="none" strike="noStrike" cap="none" normalizeH="0" baseline="0">
                          <a:ln>
                            <a:noFill/>
                          </a:ln>
                          <a:solidFill>
                            <a:srgbClr val="002060"/>
                          </a:solidFill>
                          <a:effectLst/>
                          <a:latin typeface="Times New Roman" charset="0"/>
                          <a:ea typeface="ＭＳ Ｐゴシック" charset="0"/>
                        </a:rPr>
                        <a:t>(0.23)</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85</a:t>
                      </a:r>
                    </a:p>
                  </a:txBody>
                  <a:tcPr marT="45723" marB="45723" anchor="ctr"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TP</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28.30 </a:t>
                      </a:r>
                      <a:r>
                        <a:rPr kumimoji="0" lang="it-IT" sz="1000" b="0" i="0" u="none" strike="noStrike" cap="none" normalizeH="0" baseline="0">
                          <a:ln>
                            <a:noFill/>
                          </a:ln>
                          <a:solidFill>
                            <a:srgbClr val="002060"/>
                          </a:solidFill>
                          <a:effectLst/>
                          <a:latin typeface="Times New Roman" charset="0"/>
                          <a:ea typeface="ＭＳ Ｐゴシック" charset="0"/>
                        </a:rPr>
                        <a:t>(0.16)</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29.54 </a:t>
                      </a:r>
                      <a:r>
                        <a:rPr kumimoji="0" lang="it-IT" sz="1000" b="0" i="0" u="none" strike="noStrike" cap="none" normalizeH="0" baseline="0">
                          <a:ln>
                            <a:noFill/>
                          </a:ln>
                          <a:solidFill>
                            <a:srgbClr val="002060"/>
                          </a:solidFill>
                          <a:effectLst/>
                          <a:latin typeface="Times New Roman" charset="0"/>
                          <a:ea typeface="ＭＳ Ｐゴシック" charset="0"/>
                        </a:rPr>
                        <a:t>(0.05)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31.64 </a:t>
                      </a:r>
                      <a:r>
                        <a:rPr kumimoji="0" lang="it-IT" sz="1000" b="0" i="0" u="none" strike="noStrike" cap="none" normalizeH="0" baseline="0">
                          <a:ln>
                            <a:noFill/>
                          </a:ln>
                          <a:solidFill>
                            <a:srgbClr val="002060"/>
                          </a:solidFill>
                          <a:effectLst/>
                          <a:latin typeface="Times New Roman" charset="0"/>
                          <a:ea typeface="ＭＳ Ｐゴシック" charset="0"/>
                        </a:rPr>
                        <a:t>(0.08)</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33.38 </a:t>
                      </a:r>
                      <a:r>
                        <a:rPr kumimoji="0" lang="it-IT" sz="1000" b="0" i="0" u="none" strike="noStrike" cap="none" normalizeH="0" baseline="0">
                          <a:ln>
                            <a:noFill/>
                          </a:ln>
                          <a:solidFill>
                            <a:srgbClr val="002060"/>
                          </a:solidFill>
                          <a:effectLst/>
                          <a:latin typeface="Times New Roman" charset="0"/>
                          <a:ea typeface="ＭＳ Ｐゴシック" charset="0"/>
                        </a:rPr>
                        <a:t>(0.40)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35.96 </a:t>
                      </a:r>
                      <a:r>
                        <a:rPr kumimoji="0" lang="it-IT" sz="1000" b="0" i="0" u="none" strike="noStrike" cap="none" normalizeH="0" baseline="0">
                          <a:ln>
                            <a:noFill/>
                          </a:ln>
                          <a:solidFill>
                            <a:srgbClr val="002060"/>
                          </a:solidFill>
                          <a:effectLst/>
                          <a:latin typeface="Times New Roman" charset="0"/>
                          <a:ea typeface="ＭＳ Ｐゴシック" charset="0"/>
                        </a:rPr>
                        <a:t>(0.45)</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38.02 </a:t>
                      </a:r>
                      <a:r>
                        <a:rPr kumimoji="0" lang="it-IT" sz="1000" b="0" i="0" u="none" strike="noStrike" cap="none" normalizeH="0" baseline="0">
                          <a:ln>
                            <a:noFill/>
                          </a:ln>
                          <a:solidFill>
                            <a:srgbClr val="002060"/>
                          </a:solidFill>
                          <a:effectLst/>
                          <a:latin typeface="Times New Roman" charset="0"/>
                          <a:ea typeface="ＭＳ Ｐゴシック" charset="0"/>
                        </a:rPr>
                        <a:t>(0.49)</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100</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DPD</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29.24 </a:t>
                      </a:r>
                      <a:r>
                        <a:rPr kumimoji="0" lang="it-IT" sz="1000" b="0" i="0" u="none" strike="noStrike" cap="none" normalizeH="0" baseline="0">
                          <a:ln>
                            <a:noFill/>
                          </a:ln>
                          <a:solidFill>
                            <a:srgbClr val="002060"/>
                          </a:solidFill>
                          <a:effectLst/>
                          <a:latin typeface="Times New Roman" charset="0"/>
                          <a:ea typeface="ＭＳ Ｐゴシック" charset="0"/>
                        </a:rPr>
                        <a:t>(0.14)</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30.31 </a:t>
                      </a:r>
                      <a:r>
                        <a:rPr kumimoji="0" lang="it-IT" sz="1000" b="0" i="0" u="none" strike="noStrike" cap="none" normalizeH="0" baseline="0">
                          <a:ln>
                            <a:noFill/>
                          </a:ln>
                          <a:solidFill>
                            <a:srgbClr val="002060"/>
                          </a:solidFill>
                          <a:effectLst/>
                          <a:latin typeface="Times New Roman" charset="0"/>
                          <a:ea typeface="ＭＳ Ｐゴシック" charset="0"/>
                        </a:rPr>
                        <a:t>(0.14)</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32.49 </a:t>
                      </a:r>
                      <a:r>
                        <a:rPr kumimoji="0" lang="it-IT" sz="1000" b="0" i="0" u="none" strike="noStrike" cap="none" normalizeH="0" baseline="0">
                          <a:ln>
                            <a:noFill/>
                          </a:ln>
                          <a:solidFill>
                            <a:srgbClr val="002060"/>
                          </a:solidFill>
                          <a:effectLst/>
                          <a:latin typeface="Times New Roman" charset="0"/>
                          <a:ea typeface="ＭＳ Ｐゴシック" charset="0"/>
                        </a:rPr>
                        <a:t>(0.31)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dirty="0">
                          <a:ln>
                            <a:noFill/>
                          </a:ln>
                          <a:solidFill>
                            <a:srgbClr val="002060"/>
                          </a:solidFill>
                          <a:effectLst/>
                          <a:latin typeface="Times New Roman" charset="0"/>
                          <a:ea typeface="ＭＳ Ｐゴシック" charset="0"/>
                        </a:rPr>
                        <a:t>35.34 </a:t>
                      </a:r>
                      <a:r>
                        <a:rPr kumimoji="0" lang="it-IT" sz="1000" b="0" i="0" u="none" strike="noStrike" cap="none" normalizeH="0" baseline="0" dirty="0">
                          <a:ln>
                            <a:noFill/>
                          </a:ln>
                          <a:solidFill>
                            <a:srgbClr val="002060"/>
                          </a:solidFill>
                          <a:effectLst/>
                          <a:latin typeface="Times New Roman" charset="0"/>
                          <a:ea typeface="ＭＳ Ｐゴシック" charset="0"/>
                        </a:rPr>
                        <a:t>(0.48)</a:t>
                      </a:r>
                      <a:endParaRPr kumimoji="0" lang="it-IT" sz="1400" b="0" i="0" u="none" strike="noStrike" cap="none" normalizeH="0" baseline="0" dirty="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97</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ACTB</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20.60 </a:t>
                      </a:r>
                      <a:r>
                        <a:rPr kumimoji="0" lang="it-IT" sz="1000" b="0" i="0" u="none" strike="noStrike" cap="none" normalizeH="0" baseline="0">
                          <a:ln>
                            <a:noFill/>
                          </a:ln>
                          <a:solidFill>
                            <a:srgbClr val="002060"/>
                          </a:solidFill>
                          <a:effectLst/>
                          <a:latin typeface="Times New Roman" charset="0"/>
                          <a:ea typeface="ＭＳ Ｐゴシック" charset="0"/>
                        </a:rPr>
                        <a:t>(0.13)</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21.85 </a:t>
                      </a:r>
                      <a:r>
                        <a:rPr kumimoji="0" lang="it-IT" sz="1000" b="0" i="0" u="none" strike="noStrike" cap="none" normalizeH="0" baseline="0">
                          <a:ln>
                            <a:noFill/>
                          </a:ln>
                          <a:solidFill>
                            <a:srgbClr val="002060"/>
                          </a:solidFill>
                          <a:effectLst/>
                          <a:latin typeface="Times New Roman" charset="0"/>
                          <a:ea typeface="ＭＳ Ｐゴシック" charset="0"/>
                        </a:rPr>
                        <a:t>(0.17)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23.74 </a:t>
                      </a:r>
                      <a:r>
                        <a:rPr kumimoji="0" lang="it-IT" sz="1000" b="0" i="0" u="none" strike="noStrike" cap="none" normalizeH="0" baseline="0">
                          <a:ln>
                            <a:noFill/>
                          </a:ln>
                          <a:solidFill>
                            <a:srgbClr val="002060"/>
                          </a:solidFill>
                          <a:effectLst/>
                          <a:latin typeface="Times New Roman" charset="0"/>
                          <a:ea typeface="ＭＳ Ｐゴシック" charset="0"/>
                        </a:rPr>
                        <a:t>(0.21)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25.59 </a:t>
                      </a:r>
                      <a:r>
                        <a:rPr kumimoji="0" lang="it-IT" sz="1000" b="0" i="0" u="none" strike="noStrike" cap="none" normalizeH="0" baseline="0">
                          <a:ln>
                            <a:noFill/>
                          </a:ln>
                          <a:solidFill>
                            <a:srgbClr val="002060"/>
                          </a:solidFill>
                          <a:effectLst/>
                          <a:latin typeface="Times New Roman" charset="0"/>
                          <a:ea typeface="ＭＳ Ｐゴシック" charset="0"/>
                        </a:rPr>
                        <a:t>(0.11)</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27.76 </a:t>
                      </a:r>
                      <a:r>
                        <a:rPr kumimoji="0" lang="it-IT" sz="1000" b="0" i="0" u="none" strike="noStrike" cap="none" normalizeH="0" baseline="0">
                          <a:ln>
                            <a:noFill/>
                          </a:ln>
                          <a:solidFill>
                            <a:srgbClr val="002060"/>
                          </a:solidFill>
                          <a:effectLst/>
                          <a:latin typeface="Times New Roman" charset="0"/>
                          <a:ea typeface="ＭＳ Ｐゴシック" charset="0"/>
                        </a:rPr>
                        <a:t>(0.19)</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30.36 </a:t>
                      </a:r>
                      <a:r>
                        <a:rPr kumimoji="0" lang="it-IT" sz="1000" b="0" i="0" u="none" strike="noStrike" cap="none" normalizeH="0" baseline="0">
                          <a:ln>
                            <a:noFill/>
                          </a:ln>
                          <a:solidFill>
                            <a:srgbClr val="002060"/>
                          </a:solidFill>
                          <a:effectLst/>
                          <a:latin typeface="Times New Roman" charset="0"/>
                          <a:ea typeface="ＭＳ Ｐゴシック" charset="0"/>
                        </a:rPr>
                        <a:t>(0.20)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100</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68333">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002060"/>
                          </a:solidFill>
                          <a:effectLst/>
                          <a:latin typeface="Times New Roman" charset="0"/>
                          <a:ea typeface="ＭＳ Ｐゴシック" charset="0"/>
                        </a:rPr>
                        <a:t>Mix 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002060"/>
                          </a:solidFill>
                          <a:effectLst/>
                          <a:latin typeface="Times New Roman" charset="0"/>
                          <a:ea typeface="ＭＳ Ｐゴシック" charset="0"/>
                        </a:rPr>
                        <a:t>specific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rgbClr val="002060"/>
                          </a:solidFill>
                          <a:effectLst/>
                          <a:latin typeface="Times New Roman" charset="0"/>
                          <a:ea typeface="ＭＳ Ｐゴシック" charset="0"/>
                        </a:rPr>
                        <a:t>AMV</a:t>
                      </a:r>
                    </a:p>
                  </a:txBody>
                  <a:tcPr marT="45723" marB="45723" anchor="ctr"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TS</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29.88 </a:t>
                      </a:r>
                      <a:r>
                        <a:rPr kumimoji="0" lang="it-IT" sz="1000" b="0" i="0" u="none" strike="noStrike" cap="none" normalizeH="0" baseline="0">
                          <a:ln>
                            <a:noFill/>
                          </a:ln>
                          <a:solidFill>
                            <a:srgbClr val="002060"/>
                          </a:solidFill>
                          <a:effectLst/>
                          <a:latin typeface="Times New Roman" charset="0"/>
                          <a:ea typeface="ＭＳ Ｐゴシック" charset="0"/>
                        </a:rPr>
                        <a:t>(0.48)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31.66 </a:t>
                      </a:r>
                      <a:r>
                        <a:rPr kumimoji="0" lang="it-IT" sz="1000" b="0" i="0" u="none" strike="noStrike" cap="none" normalizeH="0" baseline="0">
                          <a:ln>
                            <a:noFill/>
                          </a:ln>
                          <a:solidFill>
                            <a:srgbClr val="002060"/>
                          </a:solidFill>
                          <a:effectLst/>
                          <a:latin typeface="Times New Roman" charset="0"/>
                          <a:ea typeface="ＭＳ Ｐゴシック" charset="0"/>
                        </a:rPr>
                        <a:t>(0.04)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34.17 </a:t>
                      </a:r>
                      <a:r>
                        <a:rPr kumimoji="0" lang="it-IT" sz="1000" b="0" i="0" u="none" strike="noStrike" cap="none" normalizeH="0" baseline="0">
                          <a:ln>
                            <a:noFill/>
                          </a:ln>
                          <a:solidFill>
                            <a:srgbClr val="002060"/>
                          </a:solidFill>
                          <a:effectLst/>
                          <a:latin typeface="Times New Roman" charset="0"/>
                          <a:ea typeface="ＭＳ Ｐゴシック" charset="0"/>
                        </a:rPr>
                        <a:t>(0.43)</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35.80 </a:t>
                      </a:r>
                      <a:r>
                        <a:rPr kumimoji="0" lang="it-IT" sz="1000" b="0" i="0" u="none" strike="noStrike" cap="none" normalizeH="0" baseline="0">
                          <a:ln>
                            <a:noFill/>
                          </a:ln>
                          <a:solidFill>
                            <a:srgbClr val="002060"/>
                          </a:solidFill>
                          <a:effectLst/>
                          <a:latin typeface="Times New Roman" charset="0"/>
                          <a:ea typeface="ＭＳ Ｐゴシック" charset="0"/>
                        </a:rPr>
                        <a:t>(0.45)</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38.60 </a:t>
                      </a:r>
                      <a:r>
                        <a:rPr kumimoji="0" lang="it-IT" sz="1000" b="0" i="0" u="none" strike="noStrike" cap="none" normalizeH="0" baseline="0">
                          <a:ln>
                            <a:noFill/>
                          </a:ln>
                          <a:solidFill>
                            <a:srgbClr val="002060"/>
                          </a:solidFill>
                          <a:effectLst/>
                          <a:latin typeface="Times New Roman" charset="0"/>
                          <a:ea typeface="ＭＳ Ｐゴシック" charset="0"/>
                        </a:rPr>
                        <a:t>(0.47)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91</a:t>
                      </a:r>
                    </a:p>
                  </a:txBody>
                  <a:tcPr marT="45723" marB="45723" anchor="ctr"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TP</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26.76 </a:t>
                      </a:r>
                      <a:r>
                        <a:rPr kumimoji="0" lang="it-IT" sz="1000" b="0" i="0" u="none" strike="noStrike" cap="none" normalizeH="0" baseline="0">
                          <a:ln>
                            <a:noFill/>
                          </a:ln>
                          <a:solidFill>
                            <a:srgbClr val="002060"/>
                          </a:solidFill>
                          <a:effectLst/>
                          <a:latin typeface="Times New Roman" charset="0"/>
                          <a:ea typeface="ＭＳ Ｐゴシック" charset="0"/>
                        </a:rPr>
                        <a:t>(0.05)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28.86 </a:t>
                      </a:r>
                      <a:r>
                        <a:rPr kumimoji="0" lang="it-IT" sz="1000" b="0" i="0" u="none" strike="noStrike" cap="none" normalizeH="0" baseline="0">
                          <a:ln>
                            <a:noFill/>
                          </a:ln>
                          <a:solidFill>
                            <a:srgbClr val="002060"/>
                          </a:solidFill>
                          <a:effectLst/>
                          <a:latin typeface="Times New Roman" charset="0"/>
                          <a:ea typeface="ＭＳ Ｐゴシック" charset="0"/>
                        </a:rPr>
                        <a:t>(0.08)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31.01 </a:t>
                      </a:r>
                      <a:r>
                        <a:rPr kumimoji="0" lang="it-IT" sz="1000" b="0" i="0" u="none" strike="noStrike" cap="none" normalizeH="0" baseline="0">
                          <a:ln>
                            <a:noFill/>
                          </a:ln>
                          <a:solidFill>
                            <a:srgbClr val="002060"/>
                          </a:solidFill>
                          <a:effectLst/>
                          <a:latin typeface="Times New Roman" charset="0"/>
                          <a:ea typeface="ＭＳ Ｐゴシック" charset="0"/>
                        </a:rPr>
                        <a:t>(0.30)</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33.45 </a:t>
                      </a:r>
                      <a:r>
                        <a:rPr kumimoji="0" lang="it-IT" sz="1000" b="0" i="0" u="none" strike="noStrike" cap="none" normalizeH="0" baseline="0">
                          <a:ln>
                            <a:noFill/>
                          </a:ln>
                          <a:solidFill>
                            <a:srgbClr val="002060"/>
                          </a:solidFill>
                          <a:effectLst/>
                          <a:latin typeface="Times New Roman" charset="0"/>
                          <a:ea typeface="ＭＳ Ｐゴシック" charset="0"/>
                        </a:rPr>
                        <a:t>(0.40)</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36.26 </a:t>
                      </a:r>
                      <a:r>
                        <a:rPr kumimoji="0" lang="it-IT" sz="1000" b="0" i="0" u="none" strike="noStrike" cap="none" normalizeH="0" baseline="0">
                          <a:ln>
                            <a:noFill/>
                          </a:ln>
                          <a:solidFill>
                            <a:srgbClr val="002060"/>
                          </a:solidFill>
                          <a:effectLst/>
                          <a:latin typeface="Times New Roman" charset="0"/>
                          <a:ea typeface="ＭＳ Ｐゴシック" charset="0"/>
                        </a:rPr>
                        <a:t>(0.40)</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80</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DPD</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27.96 </a:t>
                      </a:r>
                      <a:r>
                        <a:rPr kumimoji="0" lang="it-IT" sz="1000" b="0" i="0" u="none" strike="noStrike" cap="none" normalizeH="0" baseline="0">
                          <a:ln>
                            <a:noFill/>
                          </a:ln>
                          <a:solidFill>
                            <a:srgbClr val="002060"/>
                          </a:solidFill>
                          <a:effectLst/>
                          <a:latin typeface="Times New Roman" charset="0"/>
                          <a:ea typeface="ＭＳ Ｐゴシック" charset="0"/>
                        </a:rPr>
                        <a:t>(0.08)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30.54 </a:t>
                      </a:r>
                      <a:r>
                        <a:rPr kumimoji="0" lang="it-IT" sz="1000" b="0" i="0" u="none" strike="noStrike" cap="none" normalizeH="0" baseline="0">
                          <a:ln>
                            <a:noFill/>
                          </a:ln>
                          <a:solidFill>
                            <a:srgbClr val="002060"/>
                          </a:solidFill>
                          <a:effectLst/>
                          <a:latin typeface="Times New Roman" charset="0"/>
                          <a:ea typeface="ＭＳ Ｐゴシック" charset="0"/>
                        </a:rPr>
                        <a:t>(0.18)</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32.65 </a:t>
                      </a:r>
                      <a:r>
                        <a:rPr kumimoji="0" lang="it-IT" sz="1000" b="0" i="0" u="none" strike="noStrike" cap="none" normalizeH="0" baseline="0">
                          <a:ln>
                            <a:noFill/>
                          </a:ln>
                          <a:solidFill>
                            <a:srgbClr val="002060"/>
                          </a:solidFill>
                          <a:effectLst/>
                          <a:latin typeface="Times New Roman" charset="0"/>
                          <a:ea typeface="ＭＳ Ｐゴシック" charset="0"/>
                        </a:rPr>
                        <a:t>(0.28)</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35.28 </a:t>
                      </a:r>
                      <a:r>
                        <a:rPr kumimoji="0" lang="it-IT" sz="1000" b="0" i="0" u="none" strike="noStrike" cap="none" normalizeH="0" baseline="0">
                          <a:ln>
                            <a:noFill/>
                          </a:ln>
                          <a:solidFill>
                            <a:srgbClr val="002060"/>
                          </a:solidFill>
                          <a:effectLst/>
                          <a:latin typeface="Times New Roman" charset="0"/>
                          <a:ea typeface="ＭＳ Ｐゴシック" charset="0"/>
                        </a:rPr>
                        <a:t>(0.35)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36.48 </a:t>
                      </a:r>
                      <a:r>
                        <a:rPr kumimoji="0" lang="it-IT" sz="1000" b="0" i="0" u="none" strike="noStrike" cap="none" normalizeH="0" baseline="0">
                          <a:ln>
                            <a:noFill/>
                          </a:ln>
                          <a:solidFill>
                            <a:srgbClr val="002060"/>
                          </a:solidFill>
                          <a:effectLst/>
                          <a:latin typeface="Times New Roman" charset="0"/>
                          <a:ea typeface="ＭＳ Ｐゴシック" charset="0"/>
                        </a:rPr>
                        <a:t>(0.48)</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a:ln>
                            <a:noFill/>
                          </a:ln>
                          <a:solidFill>
                            <a:srgbClr val="002060"/>
                          </a:solidFill>
                          <a:effectLst/>
                          <a:latin typeface="Times New Roman" charset="0"/>
                          <a:ea typeface="ＭＳ Ｐゴシック" charset="0"/>
                        </a:rPr>
                        <a:t>86</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68333">
                <a:tc v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rgbClr val="002060"/>
                          </a:solidFill>
                          <a:effectLst/>
                          <a:latin typeface="Times New Roman" charset="0"/>
                          <a:ea typeface="ＭＳ Ｐゴシック" charset="0"/>
                        </a:rPr>
                        <a:t>ACTB</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18.44 </a:t>
                      </a:r>
                      <a:r>
                        <a:rPr kumimoji="0" lang="it-IT" sz="1000" b="0" i="0" u="none" strike="noStrike" cap="none" normalizeH="0" baseline="0">
                          <a:ln>
                            <a:noFill/>
                          </a:ln>
                          <a:solidFill>
                            <a:srgbClr val="002060"/>
                          </a:solidFill>
                          <a:effectLst/>
                          <a:latin typeface="Times New Roman" charset="0"/>
                          <a:ea typeface="ＭＳ Ｐゴシック" charset="0"/>
                        </a:rPr>
                        <a:t>(0.04)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19.95 </a:t>
                      </a:r>
                      <a:r>
                        <a:rPr kumimoji="0" lang="it-IT" sz="1000" b="0" i="0" u="none" strike="noStrike" cap="none" normalizeH="0" baseline="0">
                          <a:ln>
                            <a:noFill/>
                          </a:ln>
                          <a:solidFill>
                            <a:srgbClr val="002060"/>
                          </a:solidFill>
                          <a:effectLst/>
                          <a:latin typeface="Times New Roman" charset="0"/>
                          <a:ea typeface="ＭＳ Ｐゴシック" charset="0"/>
                        </a:rPr>
                        <a:t>(0.14)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21.84 </a:t>
                      </a:r>
                      <a:r>
                        <a:rPr kumimoji="0" lang="it-IT" sz="1000" b="0" i="0" u="none" strike="noStrike" cap="none" normalizeH="0" baseline="0">
                          <a:ln>
                            <a:noFill/>
                          </a:ln>
                          <a:solidFill>
                            <a:srgbClr val="002060"/>
                          </a:solidFill>
                          <a:effectLst/>
                          <a:latin typeface="Times New Roman" charset="0"/>
                          <a:ea typeface="ＭＳ Ｐゴシック" charset="0"/>
                        </a:rPr>
                        <a:t>(0.05)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24.22 </a:t>
                      </a:r>
                      <a:r>
                        <a:rPr kumimoji="0" lang="it-IT" sz="1000" b="0" i="0" u="none" strike="noStrike" cap="none" normalizeH="0" baseline="0">
                          <a:ln>
                            <a:noFill/>
                          </a:ln>
                          <a:solidFill>
                            <a:srgbClr val="002060"/>
                          </a:solidFill>
                          <a:effectLst/>
                          <a:latin typeface="Times New Roman" charset="0"/>
                          <a:ea typeface="ＭＳ Ｐゴシック" charset="0"/>
                        </a:rPr>
                        <a:t>(0.23)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26.42 </a:t>
                      </a:r>
                      <a:r>
                        <a:rPr kumimoji="0" lang="it-IT" sz="1000" b="0" i="0" u="none" strike="noStrike" cap="none" normalizeH="0" baseline="0">
                          <a:ln>
                            <a:noFill/>
                          </a:ln>
                          <a:solidFill>
                            <a:srgbClr val="002060"/>
                          </a:solidFill>
                          <a:effectLst/>
                          <a:latin typeface="Times New Roman" charset="0"/>
                          <a:ea typeface="ＭＳ Ｐゴシック" charset="0"/>
                        </a:rPr>
                        <a:t>(0.02)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0" i="0" u="none" strike="noStrike" cap="none" normalizeH="0" baseline="0">
                          <a:ln>
                            <a:noFill/>
                          </a:ln>
                          <a:solidFill>
                            <a:srgbClr val="002060"/>
                          </a:solidFill>
                          <a:effectLst/>
                          <a:latin typeface="Times New Roman" charset="0"/>
                          <a:ea typeface="ＭＳ Ｐゴシック" charset="0"/>
                        </a:rPr>
                        <a:t>28.98 </a:t>
                      </a:r>
                      <a:r>
                        <a:rPr kumimoji="0" lang="it-IT" sz="1000" b="0" i="0" u="none" strike="noStrike" cap="none" normalizeH="0" baseline="0">
                          <a:ln>
                            <a:noFill/>
                          </a:ln>
                          <a:solidFill>
                            <a:srgbClr val="002060"/>
                          </a:solidFill>
                          <a:effectLst/>
                          <a:latin typeface="Times New Roman" charset="0"/>
                          <a:ea typeface="ＭＳ Ｐゴシック" charset="0"/>
                        </a:rPr>
                        <a:t>(0.11)</a:t>
                      </a:r>
                      <a:endParaRPr kumimoji="0" lang="it-IT" sz="1400" b="0" i="0" u="none" strike="noStrike" cap="none" normalizeH="0" baseline="0">
                        <a:ln>
                          <a:noFill/>
                        </a:ln>
                        <a:solidFill>
                          <a:srgbClr val="002060"/>
                        </a:solidFill>
                        <a:effectLst/>
                        <a:latin typeface="Times New Roman" charset="0"/>
                        <a:ea typeface="ＭＳ Ｐゴシック"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1" u="none" strike="noStrike" cap="none" normalizeH="0" baseline="0" dirty="0">
                          <a:ln>
                            <a:noFill/>
                          </a:ln>
                          <a:solidFill>
                            <a:srgbClr val="002060"/>
                          </a:solidFill>
                          <a:effectLst/>
                          <a:latin typeface="Times New Roman" charset="0"/>
                          <a:ea typeface="ＭＳ Ｐゴシック" charset="0"/>
                        </a:rPr>
                        <a:t>92</a:t>
                      </a:r>
                    </a:p>
                  </a:txBody>
                  <a:tcPr marT="45723" marB="45723"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6772997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24</a:t>
            </a:fld>
            <a:endParaRPr lang="it-IT"/>
          </a:p>
        </p:txBody>
      </p:sp>
      <p:sp>
        <p:nvSpPr>
          <p:cNvPr id="6" name="Rettangolo 5">
            <a:extLst>
              <a:ext uri="{FF2B5EF4-FFF2-40B4-BE49-F238E27FC236}">
                <a16:creationId xmlns:a16="http://schemas.microsoft.com/office/drawing/2014/main" id="{3D207C74-0587-5B55-47BC-E25C64E430A7}"/>
              </a:ext>
            </a:extLst>
          </p:cNvPr>
          <p:cNvSpPr/>
          <p:nvPr/>
        </p:nvSpPr>
        <p:spPr>
          <a:xfrm>
            <a:off x="267836" y="9355134"/>
            <a:ext cx="21711131" cy="5677836"/>
          </a:xfrm>
          <a:prstGeom prst="rect">
            <a:avLst/>
          </a:prstGeom>
        </p:spPr>
        <p:txBody>
          <a:bodyPr wrap="square">
            <a:spAutoFit/>
          </a:bodyPr>
          <a:lstStyle/>
          <a:p>
            <a:pPr algn="l">
              <a:lnSpc>
                <a:spcPct val="150000"/>
              </a:lnSpc>
            </a:pPr>
            <a:r>
              <a:rPr lang="en-US" b="1" i="1" dirty="0">
                <a:solidFill>
                  <a:srgbClr val="002060"/>
                </a:solidFill>
              </a:rPr>
              <a:t># Proper normalization of data</a:t>
            </a:r>
            <a:endParaRPr lang="en-US" dirty="0">
              <a:solidFill>
                <a:srgbClr val="002060"/>
              </a:solidFill>
            </a:endParaRPr>
          </a:p>
          <a:p>
            <a:pPr algn="l">
              <a:lnSpc>
                <a:spcPct val="150000"/>
              </a:lnSpc>
            </a:pPr>
            <a:r>
              <a:rPr lang="en-US" b="1" i="1" dirty="0">
                <a:solidFill>
                  <a:srgbClr val="002060"/>
                </a:solidFill>
              </a:rPr>
              <a:t># Dedicated bio-informatic tools for complex data analysis </a:t>
            </a:r>
          </a:p>
          <a:p>
            <a:pPr algn="l">
              <a:lnSpc>
                <a:spcPct val="150000"/>
              </a:lnSpc>
            </a:pPr>
            <a:endParaRPr lang="en-US" b="1" i="1" dirty="0">
              <a:solidFill>
                <a:srgbClr val="002060"/>
              </a:solidFill>
            </a:endParaRPr>
          </a:p>
          <a:p>
            <a:pPr algn="l">
              <a:lnSpc>
                <a:spcPct val="150000"/>
              </a:lnSpc>
            </a:pPr>
            <a:endParaRPr lang="en-US" dirty="0">
              <a:solidFill>
                <a:srgbClr val="C00000"/>
              </a:solidFill>
            </a:endParaRPr>
          </a:p>
          <a:p>
            <a:pPr algn="l">
              <a:lnSpc>
                <a:spcPct val="150000"/>
              </a:lnSpc>
            </a:pPr>
            <a:endParaRPr lang="en-US" dirty="0">
              <a:solidFill>
                <a:srgbClr val="C00000"/>
              </a:solidFill>
            </a:endParaRPr>
          </a:p>
          <a:p>
            <a:pPr algn="l">
              <a:lnSpc>
                <a:spcPct val="150000"/>
              </a:lnSpc>
            </a:pPr>
            <a:endParaRPr lang="en-US" dirty="0">
              <a:solidFill>
                <a:srgbClr val="C00000"/>
              </a:solidFill>
            </a:endParaRPr>
          </a:p>
          <a:p>
            <a:pPr algn="l">
              <a:lnSpc>
                <a:spcPct val="150000"/>
              </a:lnSpc>
            </a:pPr>
            <a:endParaRPr lang="en-US" dirty="0">
              <a:solidFill>
                <a:srgbClr val="C00000"/>
              </a:solidFill>
            </a:endParaRPr>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267836" y="6858000"/>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spc="200" dirty="0">
                <a:solidFill>
                  <a:srgbClr val="C00000"/>
                </a:solidFill>
                <a:latin typeface="AvenirLTStd-Medium"/>
              </a:rPr>
              <a:t>NORMALIZATION AND DATA ANALYSIS</a:t>
            </a:r>
          </a:p>
        </p:txBody>
      </p:sp>
      <p:pic>
        <p:nvPicPr>
          <p:cNvPr id="2" name="Immagine 1">
            <a:extLst>
              <a:ext uri="{FF2B5EF4-FFF2-40B4-BE49-F238E27FC236}">
                <a16:creationId xmlns:a16="http://schemas.microsoft.com/office/drawing/2014/main" id="{BB842414-8EC1-40E0-5465-89AA421BD9CC}"/>
              </a:ext>
            </a:extLst>
          </p:cNvPr>
          <p:cNvPicPr>
            <a:picLocks noChangeAspect="1"/>
          </p:cNvPicPr>
          <p:nvPr/>
        </p:nvPicPr>
        <p:blipFill>
          <a:blip r:embed="rId3"/>
          <a:stretch>
            <a:fillRect/>
          </a:stretch>
        </p:blipFill>
        <p:spPr>
          <a:xfrm>
            <a:off x="15600136" y="815861"/>
            <a:ext cx="8244594" cy="10865298"/>
          </a:xfrm>
          <a:prstGeom prst="rect">
            <a:avLst/>
          </a:prstGeom>
        </p:spPr>
      </p:pic>
      <p:sp>
        <p:nvSpPr>
          <p:cNvPr id="3" name="Titolo 1">
            <a:extLst>
              <a:ext uri="{FF2B5EF4-FFF2-40B4-BE49-F238E27FC236}">
                <a16:creationId xmlns:a16="http://schemas.microsoft.com/office/drawing/2014/main" id="{9B848BB9-3BC9-77E4-746F-361BDFDA99E8}"/>
              </a:ext>
            </a:extLst>
          </p:cNvPr>
          <p:cNvSpPr txBox="1">
            <a:spLocks/>
          </p:cNvSpPr>
          <p:nvPr/>
        </p:nvSpPr>
        <p:spPr>
          <a:xfrm>
            <a:off x="554040" y="-1341510"/>
            <a:ext cx="21138724" cy="2651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marL="0" marR="0" indent="0" algn="l" defTabSz="914400" rtl="0" eaLnBrk="1" latinLnBrk="0" hangingPunct="1">
              <a:lnSpc>
                <a:spcPct val="90000"/>
              </a:lnSpc>
              <a:spcBef>
                <a:spcPct val="0"/>
              </a:spcBef>
              <a:spcAft>
                <a:spcPts val="0"/>
              </a:spcAft>
              <a:buClrTx/>
              <a:buSzTx/>
              <a:buFontTx/>
              <a:buNone/>
              <a:tabLst/>
              <a:defRPr sz="3000" b="1" i="0" u="none" strike="noStrike" kern="1200" cap="all" spc="298" baseline="0">
                <a:ln>
                  <a:noFill/>
                </a:ln>
                <a:solidFill>
                  <a:srgbClr val="004481"/>
                </a:solidFill>
                <a:uFillTx/>
                <a:latin typeface="Arial" panose="020B0604020202020204" pitchFamily="34" charset="0"/>
                <a:ea typeface="+mj-ea"/>
                <a:cs typeface="Arial" panose="020B0604020202020204" pitchFamily="34" charset="0"/>
                <a:sym typeface="AvenirLTStd-Medium"/>
              </a:defRPr>
            </a:lvl1pPr>
            <a:lvl2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2pPr>
            <a:lvl3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3pPr>
            <a:lvl4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4pPr>
            <a:lvl5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5pPr>
            <a:lvl6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6pPr>
            <a:lvl7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7pPr>
            <a:lvl8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8pPr>
            <a:lvl9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9pPr>
          </a:lstStyle>
          <a:p>
            <a:r>
              <a:rPr lang="en-GB" sz="5400" spc="200" dirty="0">
                <a:solidFill>
                  <a:srgbClr val="C00000"/>
                </a:solidFill>
                <a:latin typeface="AvenirLTStd-Medium"/>
              </a:rPr>
              <a:t>AGE OF STORAGE</a:t>
            </a:r>
          </a:p>
        </p:txBody>
      </p:sp>
      <p:pic>
        <p:nvPicPr>
          <p:cNvPr id="9" name="Picture 2">
            <a:extLst>
              <a:ext uri="{FF2B5EF4-FFF2-40B4-BE49-F238E27FC236}">
                <a16:creationId xmlns:a16="http://schemas.microsoft.com/office/drawing/2014/main" id="{5DFEDA3D-FDEC-6CED-5459-4C03CAE3DF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889"/>
          <a:stretch/>
        </p:blipFill>
        <p:spPr bwMode="auto">
          <a:xfrm>
            <a:off x="267836" y="1521965"/>
            <a:ext cx="9005476" cy="30637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FB8BF04-0C74-149E-9C89-3B5FAD62C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36" y="4585750"/>
            <a:ext cx="9525000" cy="3721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AABCFEFA-B9C2-F0F6-8767-F27F0A8548B0}"/>
              </a:ext>
            </a:extLst>
          </p:cNvPr>
          <p:cNvSpPr txBox="1">
            <a:spLocks noChangeArrowheads="1"/>
          </p:cNvSpPr>
          <p:nvPr/>
        </p:nvSpPr>
        <p:spPr bwMode="auto">
          <a:xfrm>
            <a:off x="2133599" y="8306850"/>
            <a:ext cx="686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it-IT" sz="1200" dirty="0"/>
              <a:t>Zhao Y, Mehta PLOS ONE 14(5): e0216050. https://</a:t>
            </a:r>
            <a:r>
              <a:rPr lang="en-US" altLang="it-IT" sz="1200" dirty="0" err="1"/>
              <a:t>doi.org</a:t>
            </a:r>
            <a:r>
              <a:rPr lang="en-US" altLang="it-IT" sz="1200" dirty="0"/>
              <a:t>/10.1371/journal.pone.0216050</a:t>
            </a:r>
          </a:p>
          <a:p>
            <a:pPr eaLnBrk="1" hangingPunct="1"/>
            <a:r>
              <a:rPr lang="en-US" altLang="it-IT" sz="1200" dirty="0">
                <a:hlinkClick r:id="rId6"/>
              </a:rPr>
              <a:t>https://journals.plos.org/plosone/article?id=10.1371/journal.pone.0216050</a:t>
            </a:r>
            <a:endParaRPr lang="en-US" altLang="it-IT" sz="1200" dirty="0"/>
          </a:p>
        </p:txBody>
      </p:sp>
    </p:spTree>
    <p:extLst>
      <p:ext uri="{BB962C8B-B14F-4D97-AF65-F5344CB8AC3E}">
        <p14:creationId xmlns:p14="http://schemas.microsoft.com/office/powerpoint/2010/main" val="300472126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25</a:t>
            </a:fld>
            <a:endParaRPr lang="it-IT"/>
          </a:p>
        </p:txBody>
      </p:sp>
      <p:sp>
        <p:nvSpPr>
          <p:cNvPr id="6" name="Rettangolo 5">
            <a:extLst>
              <a:ext uri="{FF2B5EF4-FFF2-40B4-BE49-F238E27FC236}">
                <a16:creationId xmlns:a16="http://schemas.microsoft.com/office/drawing/2014/main" id="{3D207C74-0587-5B55-47BC-E25C64E430A7}"/>
              </a:ext>
            </a:extLst>
          </p:cNvPr>
          <p:cNvSpPr/>
          <p:nvPr/>
        </p:nvSpPr>
        <p:spPr>
          <a:xfrm>
            <a:off x="0" y="521799"/>
            <a:ext cx="23906823" cy="17443108"/>
          </a:xfrm>
          <a:prstGeom prst="rect">
            <a:avLst/>
          </a:prstGeom>
        </p:spPr>
        <p:txBody>
          <a:bodyPr wrap="square">
            <a:spAutoFit/>
          </a:bodyPr>
          <a:lstStyle/>
          <a:p>
            <a:pPr marL="457200" indent="-457200" algn="just">
              <a:lnSpc>
                <a:spcPct val="150000"/>
              </a:lnSpc>
              <a:buFont typeface="Font di sistema regolare"/>
              <a:buChar char="#"/>
            </a:pPr>
            <a:endParaRPr lang="en-US" sz="4200" dirty="0">
              <a:solidFill>
                <a:srgbClr val="002060"/>
              </a:solidFill>
            </a:endParaRPr>
          </a:p>
          <a:p>
            <a:pPr algn="just">
              <a:lnSpc>
                <a:spcPct val="150000"/>
              </a:lnSpc>
            </a:pPr>
            <a:r>
              <a:rPr lang="en-US" sz="4200" b="1" i="1" dirty="0">
                <a:solidFill>
                  <a:srgbClr val="0070C0"/>
                </a:solidFill>
              </a:rPr>
              <a:t>#</a:t>
            </a:r>
            <a:r>
              <a:rPr lang="en-US" sz="4200" b="1" i="1" dirty="0">
                <a:solidFill>
                  <a:srgbClr val="002060"/>
                </a:solidFill>
              </a:rPr>
              <a:t> </a:t>
            </a:r>
            <a:r>
              <a:rPr lang="en-US" sz="4200" b="1" i="1" dirty="0">
                <a:solidFill>
                  <a:srgbClr val="C00000"/>
                </a:solidFill>
              </a:rPr>
              <a:t>Follow strictly ISO standard and CEN technical documents for RNA in vitro diagnostics</a:t>
            </a:r>
            <a:r>
              <a:rPr lang="en-US" sz="4200" b="1" i="1" dirty="0">
                <a:solidFill>
                  <a:srgbClr val="002060"/>
                </a:solidFill>
              </a:rPr>
              <a:t> </a:t>
            </a:r>
            <a:r>
              <a:rPr lang="en-US" sz="4200" b="1" i="1" dirty="0">
                <a:solidFill>
                  <a:srgbClr val="C00000"/>
                </a:solidFill>
              </a:rPr>
              <a:t>to standardize the entire analytical workflow – </a:t>
            </a:r>
            <a:r>
              <a:rPr lang="en-US" sz="2800" b="1" i="1" dirty="0">
                <a:solidFill>
                  <a:srgbClr val="00B050"/>
                </a:solidFill>
              </a:rPr>
              <a:t>go to </a:t>
            </a:r>
            <a:r>
              <a:rPr lang="en-US" sz="2800" b="1" i="1" dirty="0">
                <a:solidFill>
                  <a:srgbClr val="00B050"/>
                </a:solidFill>
                <a:hlinkClick r:id="rId2"/>
              </a:rPr>
              <a:t>https://www.spidia.eu/projects/standard-documents</a:t>
            </a:r>
            <a:r>
              <a:rPr lang="en-US" sz="2800" b="1" i="1" dirty="0">
                <a:solidFill>
                  <a:srgbClr val="00B050"/>
                </a:solidFill>
              </a:rPr>
              <a:t> to get an overview of the relevant standard documents</a:t>
            </a:r>
            <a:endParaRPr lang="en-US" sz="4200" b="1" i="1" dirty="0">
              <a:solidFill>
                <a:srgbClr val="00B050"/>
              </a:solidFill>
            </a:endParaRPr>
          </a:p>
          <a:p>
            <a:pPr algn="just">
              <a:lnSpc>
                <a:spcPct val="150000"/>
              </a:lnSpc>
            </a:pPr>
            <a:r>
              <a:rPr lang="en-US" sz="4200" b="1" i="1" dirty="0">
                <a:solidFill>
                  <a:srgbClr val="0070C0"/>
                </a:solidFill>
              </a:rPr>
              <a:t>#</a:t>
            </a:r>
            <a:r>
              <a:rPr lang="en-US" sz="4200" b="1" i="1" dirty="0">
                <a:solidFill>
                  <a:srgbClr val="002060"/>
                </a:solidFill>
              </a:rPr>
              <a:t> RNA isolation procedures should be conform and optimized with the analytical test</a:t>
            </a:r>
          </a:p>
          <a:p>
            <a:pPr algn="just">
              <a:lnSpc>
                <a:spcPct val="150000"/>
              </a:lnSpc>
            </a:pPr>
            <a:r>
              <a:rPr lang="en-US" sz="4200" b="1" i="1" dirty="0">
                <a:solidFill>
                  <a:srgbClr val="0070C0"/>
                </a:solidFill>
              </a:rPr>
              <a:t># </a:t>
            </a:r>
            <a:r>
              <a:rPr lang="en-US" sz="4200" b="1" i="1" dirty="0">
                <a:solidFill>
                  <a:srgbClr val="002060"/>
                </a:solidFill>
              </a:rPr>
              <a:t>Any deviation from the ”conventional procedures” shall be reported, verified and validated</a:t>
            </a:r>
          </a:p>
          <a:p>
            <a:pPr algn="just">
              <a:lnSpc>
                <a:spcPct val="150000"/>
              </a:lnSpc>
            </a:pPr>
            <a:r>
              <a:rPr lang="en-US" sz="4200" b="1" i="1" dirty="0">
                <a:solidFill>
                  <a:srgbClr val="0070C0"/>
                </a:solidFill>
              </a:rPr>
              <a:t># </a:t>
            </a:r>
            <a:r>
              <a:rPr lang="en-US" sz="4200" b="1" i="1" dirty="0">
                <a:solidFill>
                  <a:srgbClr val="002060"/>
                </a:solidFill>
              </a:rPr>
              <a:t>RNA quality controls are mandatory before analytical tests to verify the conformity of the sample</a:t>
            </a:r>
          </a:p>
          <a:p>
            <a:pPr algn="just">
              <a:lnSpc>
                <a:spcPct val="150000"/>
              </a:lnSpc>
            </a:pPr>
            <a:r>
              <a:rPr lang="en-US" sz="4200" b="1" i="1" dirty="0">
                <a:solidFill>
                  <a:srgbClr val="0070C0"/>
                </a:solidFill>
              </a:rPr>
              <a:t>#</a:t>
            </a:r>
            <a:r>
              <a:rPr lang="en-US" sz="4200" b="1" i="1" dirty="0">
                <a:solidFill>
                  <a:srgbClr val="002060"/>
                </a:solidFill>
              </a:rPr>
              <a:t> For RT based tests, reverse transcription reaction should be selected in agreement with specific RNA abundance and  downstream analytical test</a:t>
            </a:r>
          </a:p>
          <a:p>
            <a:pPr algn="just">
              <a:lnSpc>
                <a:spcPct val="150000"/>
              </a:lnSpc>
            </a:pPr>
            <a:r>
              <a:rPr lang="en-US" sz="4200" b="1" i="1" dirty="0">
                <a:solidFill>
                  <a:srgbClr val="0070C0"/>
                </a:solidFill>
              </a:rPr>
              <a:t># </a:t>
            </a:r>
            <a:r>
              <a:rPr lang="en-US" sz="4200" b="1" i="1" dirty="0">
                <a:solidFill>
                  <a:srgbClr val="C00000"/>
                </a:solidFill>
              </a:rPr>
              <a:t>Standardization of methods shall be based on dedicated experiments defining LOD, LOQ, accuracy, repeatability and  reproducibility </a:t>
            </a:r>
          </a:p>
          <a:p>
            <a:pPr algn="just">
              <a:lnSpc>
                <a:spcPct val="150000"/>
              </a:lnSpc>
            </a:pPr>
            <a:r>
              <a:rPr lang="en-US" sz="4200" b="1" i="1" dirty="0">
                <a:solidFill>
                  <a:srgbClr val="0070C0"/>
                </a:solidFill>
              </a:rPr>
              <a:t># </a:t>
            </a:r>
            <a:r>
              <a:rPr lang="en-US" sz="4200" b="1" i="1" dirty="0">
                <a:solidFill>
                  <a:srgbClr val="C00000"/>
                </a:solidFill>
              </a:rPr>
              <a:t>Participation to EQA/proficient tests</a:t>
            </a:r>
          </a:p>
          <a:p>
            <a:pPr algn="just">
              <a:lnSpc>
                <a:spcPct val="150000"/>
              </a:lnSpc>
            </a:pPr>
            <a:endParaRPr lang="en-US" sz="4200" b="1" i="1" dirty="0">
              <a:solidFill>
                <a:srgbClr val="002060"/>
              </a:solidFill>
            </a:endParaRPr>
          </a:p>
          <a:p>
            <a:pPr algn="just">
              <a:lnSpc>
                <a:spcPct val="150000"/>
              </a:lnSpc>
            </a:pPr>
            <a:endParaRPr lang="en-US" sz="4200" b="1" i="1" dirty="0">
              <a:solidFill>
                <a:srgbClr val="002060"/>
              </a:solidFill>
            </a:endParaRPr>
          </a:p>
          <a:p>
            <a:pPr algn="just">
              <a:lnSpc>
                <a:spcPct val="150000"/>
              </a:lnSpc>
            </a:pPr>
            <a:endParaRPr lang="en-US" sz="4200" b="1" i="1" dirty="0">
              <a:solidFill>
                <a:srgbClr val="002060"/>
              </a:solidFill>
            </a:endParaRPr>
          </a:p>
          <a:p>
            <a:pPr algn="just">
              <a:lnSpc>
                <a:spcPct val="150000"/>
              </a:lnSpc>
            </a:pPr>
            <a:endParaRPr lang="en-US" sz="4200" dirty="0">
              <a:solidFill>
                <a:srgbClr val="C00000"/>
              </a:solidFill>
            </a:endParaRPr>
          </a:p>
          <a:p>
            <a:pPr algn="just">
              <a:lnSpc>
                <a:spcPct val="150000"/>
              </a:lnSpc>
            </a:pPr>
            <a:endParaRPr lang="en-US" sz="4200" dirty="0">
              <a:solidFill>
                <a:srgbClr val="C00000"/>
              </a:solidFill>
            </a:endParaRPr>
          </a:p>
          <a:p>
            <a:pPr algn="just">
              <a:lnSpc>
                <a:spcPct val="150000"/>
              </a:lnSpc>
            </a:pPr>
            <a:endParaRPr lang="en-US" sz="4200" dirty="0">
              <a:solidFill>
                <a:srgbClr val="C00000"/>
              </a:solidFill>
            </a:endParaRPr>
          </a:p>
          <a:p>
            <a:pPr algn="just">
              <a:lnSpc>
                <a:spcPct val="150000"/>
              </a:lnSpc>
            </a:pPr>
            <a:endParaRPr lang="en-US" sz="4200" dirty="0">
              <a:solidFill>
                <a:srgbClr val="C00000"/>
              </a:solidFill>
            </a:endParaRPr>
          </a:p>
        </p:txBody>
      </p:sp>
      <p:sp>
        <p:nvSpPr>
          <p:cNvPr id="13" name="Titolo 1">
            <a:extLst>
              <a:ext uri="{FF2B5EF4-FFF2-40B4-BE49-F238E27FC236}">
                <a16:creationId xmlns:a16="http://schemas.microsoft.com/office/drawing/2014/main" id="{C71329C4-84D7-1407-A31A-18C0837E349C}"/>
              </a:ext>
            </a:extLst>
          </p:cNvPr>
          <p:cNvSpPr txBox="1">
            <a:spLocks noGrp="1"/>
          </p:cNvSpPr>
          <p:nvPr>
            <p:ph type="title"/>
          </p:nvPr>
        </p:nvSpPr>
        <p:spPr>
          <a:xfrm>
            <a:off x="238588" y="-1325563"/>
            <a:ext cx="21138724" cy="2651126"/>
          </a:xfrm>
          <a:prstGeom prst="rect">
            <a:avLst/>
          </a:prstGeom>
        </p:spPr>
        <p:txBody>
          <a:bodyPr>
            <a:normAutofit fontScale="92500"/>
          </a:bodyPr>
          <a:lstStyle>
            <a:lvl1pPr algn="l" defTabSz="914400" rtl="0" eaLnBrk="1" latinLnBrk="0" hangingPunct="1">
              <a:lnSpc>
                <a:spcPct val="90000"/>
              </a:lnSpc>
              <a:spcBef>
                <a:spcPct val="0"/>
              </a:spcBef>
              <a:buNone/>
              <a:defRPr sz="3000" b="1" kern="1200" cap="all" baseline="0">
                <a:solidFill>
                  <a:srgbClr val="004481"/>
                </a:solidFill>
                <a:latin typeface="Arial" panose="020B0604020202020204" pitchFamily="34" charset="0"/>
                <a:ea typeface="+mj-ea"/>
                <a:cs typeface="Arial" panose="020B0604020202020204" pitchFamily="34" charset="0"/>
              </a:defRPr>
            </a:lvl1pPr>
          </a:lstStyle>
          <a:p>
            <a:r>
              <a:rPr lang="en-GB" sz="5400" spc="200" dirty="0">
                <a:solidFill>
                  <a:srgbClr val="C00000"/>
                </a:solidFill>
                <a:latin typeface="AvenirLTStd-Medium"/>
              </a:rPr>
              <a:t>CONCLUSIONS</a:t>
            </a:r>
          </a:p>
        </p:txBody>
      </p:sp>
    </p:spTree>
    <p:extLst>
      <p:ext uri="{BB962C8B-B14F-4D97-AF65-F5344CB8AC3E}">
        <p14:creationId xmlns:p14="http://schemas.microsoft.com/office/powerpoint/2010/main" val="48721250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1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65A6B2-168E-40DF-EF95-C7F473199B62}"/>
              </a:ext>
            </a:extLst>
          </p:cNvPr>
          <p:cNvSpPr txBox="1">
            <a:spLocks/>
          </p:cNvSpPr>
          <p:nvPr/>
        </p:nvSpPr>
        <p:spPr>
          <a:xfrm>
            <a:off x="870432" y="811392"/>
            <a:ext cx="21138724" cy="2651126"/>
          </a:xfrm>
          <a:prstGeom prst="rect">
            <a:avLst/>
          </a:prstGeom>
        </p:spPr>
        <p:txBody>
          <a:bodyPr>
            <a:normAutofit/>
          </a:bodyPr>
          <a:lstStyle>
            <a:lvl1pPr marL="0" marR="0" indent="0" algn="l" defTabSz="914400" rtl="0" eaLnBrk="1" latinLnBrk="0" hangingPunct="1">
              <a:lnSpc>
                <a:spcPct val="90000"/>
              </a:lnSpc>
              <a:spcBef>
                <a:spcPct val="0"/>
              </a:spcBef>
              <a:spcAft>
                <a:spcPts val="0"/>
              </a:spcAft>
              <a:buClrTx/>
              <a:buSzTx/>
              <a:buFontTx/>
              <a:buNone/>
              <a:tabLst/>
              <a:defRPr sz="3000" b="1" i="0" u="none" strike="noStrike" kern="1200" cap="all" spc="298" baseline="0">
                <a:ln>
                  <a:noFill/>
                </a:ln>
                <a:solidFill>
                  <a:srgbClr val="004481"/>
                </a:solidFill>
                <a:uFillTx/>
                <a:latin typeface="Arial" panose="020B0604020202020204" pitchFamily="34" charset="0"/>
                <a:ea typeface="+mj-ea"/>
                <a:cs typeface="Arial" panose="020B0604020202020204" pitchFamily="34" charset="0"/>
                <a:sym typeface="AvenirLTStd-Medium"/>
              </a:defRPr>
            </a:lvl1pPr>
            <a:lvl2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2pPr>
            <a:lvl3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3pPr>
            <a:lvl4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4pPr>
            <a:lvl5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5pPr>
            <a:lvl6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6pPr>
            <a:lvl7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7pPr>
            <a:lvl8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8pPr>
            <a:lvl9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9pPr>
          </a:lstStyle>
          <a:p>
            <a:endParaRPr lang="en-GB" sz="5400" b="0" spc="200" dirty="0">
              <a:solidFill>
                <a:srgbClr val="C00000"/>
              </a:solidFill>
              <a:latin typeface="AvenirLTStd-Medium"/>
            </a:endParaRPr>
          </a:p>
        </p:txBody>
      </p:sp>
      <p:sp>
        <p:nvSpPr>
          <p:cNvPr id="3" name="CasellaDiTesto 2">
            <a:extLst>
              <a:ext uri="{FF2B5EF4-FFF2-40B4-BE49-F238E27FC236}">
                <a16:creationId xmlns:a16="http://schemas.microsoft.com/office/drawing/2014/main" id="{0B5C5E16-8B06-F470-471F-49C4A8CD6D75}"/>
              </a:ext>
            </a:extLst>
          </p:cNvPr>
          <p:cNvSpPr txBox="1"/>
          <p:nvPr/>
        </p:nvSpPr>
        <p:spPr>
          <a:xfrm>
            <a:off x="8091441" y="811392"/>
            <a:ext cx="8835110"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rPr>
              <a:t>Thank you for you attention!!</a:t>
            </a:r>
          </a:p>
        </p:txBody>
      </p:sp>
      <p:pic>
        <p:nvPicPr>
          <p:cNvPr id="8" name="Immagine 7">
            <a:extLst>
              <a:ext uri="{FF2B5EF4-FFF2-40B4-BE49-F238E27FC236}">
                <a16:creationId xmlns:a16="http://schemas.microsoft.com/office/drawing/2014/main" id="{AAC82BBF-F981-F223-BC97-BA42CD00E967}"/>
              </a:ext>
            </a:extLst>
          </p:cNvPr>
          <p:cNvPicPr>
            <a:picLocks noChangeAspect="1"/>
          </p:cNvPicPr>
          <p:nvPr/>
        </p:nvPicPr>
        <p:blipFill>
          <a:blip r:embed="rId3"/>
          <a:stretch>
            <a:fillRect/>
          </a:stretch>
        </p:blipFill>
        <p:spPr>
          <a:xfrm>
            <a:off x="614776" y="629121"/>
            <a:ext cx="4584474" cy="1440508"/>
          </a:xfrm>
          <a:prstGeom prst="rect">
            <a:avLst/>
          </a:prstGeom>
        </p:spPr>
      </p:pic>
      <p:pic>
        <p:nvPicPr>
          <p:cNvPr id="9" name="Immagine 8">
            <a:extLst>
              <a:ext uri="{FF2B5EF4-FFF2-40B4-BE49-F238E27FC236}">
                <a16:creationId xmlns:a16="http://schemas.microsoft.com/office/drawing/2014/main" id="{CE915705-79AD-2B1C-FD31-2202C23FA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8743" y="629121"/>
            <a:ext cx="3950481" cy="1440507"/>
          </a:xfrm>
          <a:prstGeom prst="rect">
            <a:avLst/>
          </a:prstGeom>
        </p:spPr>
      </p:pic>
      <p:sp>
        <p:nvSpPr>
          <p:cNvPr id="10" name="CasellaDiTesto 9">
            <a:extLst>
              <a:ext uri="{FF2B5EF4-FFF2-40B4-BE49-F238E27FC236}">
                <a16:creationId xmlns:a16="http://schemas.microsoft.com/office/drawing/2014/main" id="{65F9341F-5885-3B8F-20DF-6DE6AB8B7F70}"/>
              </a:ext>
            </a:extLst>
          </p:cNvPr>
          <p:cNvSpPr txBox="1"/>
          <p:nvPr/>
        </p:nvSpPr>
        <p:spPr>
          <a:xfrm>
            <a:off x="8760979" y="5611091"/>
            <a:ext cx="6363278" cy="6247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rPr>
              <a:t>Giorgio </a:t>
            </a:r>
            <a:r>
              <a:rPr kumimoji="0" lang="en-US" sz="5000" b="0" i="0" u="none" strike="noStrike" cap="none" spc="0" normalizeH="0" baseline="0" dirty="0" err="1">
                <a:ln>
                  <a:noFill/>
                </a:ln>
                <a:solidFill>
                  <a:schemeClr val="bg1"/>
                </a:solidFill>
                <a:effectLst/>
                <a:uFillTx/>
                <a:latin typeface="Avenir LT Std 85 Heavy"/>
                <a:ea typeface="Avenir LT Std 85 Heavy"/>
                <a:cs typeface="Avenir LT Std 85 Heavy"/>
                <a:sym typeface="Avenir LT Std 85 Heavy"/>
              </a:rPr>
              <a:t>Stanta</a:t>
            </a:r>
            <a:endPar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endParaRPr>
          </a:p>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err="1">
                <a:ln>
                  <a:noFill/>
                </a:ln>
                <a:solidFill>
                  <a:schemeClr val="bg1"/>
                </a:solidFill>
                <a:effectLst/>
                <a:uFillTx/>
                <a:latin typeface="Avenir LT Std 85 Heavy"/>
                <a:ea typeface="Avenir LT Std 85 Heavy"/>
                <a:cs typeface="Avenir LT Std 85 Heavy"/>
                <a:sym typeface="Avenir LT Std 85 Heavy"/>
              </a:rPr>
              <a:t>Ermanno</a:t>
            </a:r>
            <a:r>
              <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rPr>
              <a:t> </a:t>
            </a:r>
            <a:r>
              <a:rPr kumimoji="0" lang="en-US" sz="5000" b="0" i="0" u="none" strike="noStrike" cap="none" spc="0" normalizeH="0" baseline="0" dirty="0" err="1">
                <a:ln>
                  <a:noFill/>
                </a:ln>
                <a:solidFill>
                  <a:schemeClr val="bg1"/>
                </a:solidFill>
                <a:effectLst/>
                <a:uFillTx/>
                <a:latin typeface="Avenir LT Std 85 Heavy"/>
                <a:ea typeface="Avenir LT Std 85 Heavy"/>
                <a:cs typeface="Avenir LT Std 85 Heavy"/>
                <a:sym typeface="Avenir LT Std 85 Heavy"/>
              </a:rPr>
              <a:t>Nardon</a:t>
            </a:r>
            <a:endPar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endParaRPr>
          </a:p>
          <a:p>
            <a:pPr marL="0" marR="0" indent="0" algn="ctr" defTabSz="647700" rtl="0" fontAlgn="auto" latinLnBrk="0" hangingPunct="0">
              <a:lnSpc>
                <a:spcPct val="100000"/>
              </a:lnSpc>
              <a:spcBef>
                <a:spcPts val="0"/>
              </a:spcBef>
              <a:spcAft>
                <a:spcPts val="0"/>
              </a:spcAft>
              <a:buClrTx/>
              <a:buSzTx/>
              <a:buFontTx/>
              <a:buNone/>
              <a:tabLst/>
            </a:pPr>
            <a:r>
              <a:rPr lang="en-US" sz="5000" dirty="0">
                <a:solidFill>
                  <a:schemeClr val="bg1"/>
                </a:solidFill>
              </a:rPr>
              <a:t>Eleonora De Martino</a:t>
            </a:r>
          </a:p>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rPr>
              <a:t>Eros </a:t>
            </a:r>
            <a:r>
              <a:rPr kumimoji="0" lang="en-US" sz="5000" b="0" i="0" u="none" strike="noStrike" cap="none" spc="0" normalizeH="0" baseline="0" dirty="0" err="1">
                <a:ln>
                  <a:noFill/>
                </a:ln>
                <a:solidFill>
                  <a:schemeClr val="bg1"/>
                </a:solidFill>
                <a:effectLst/>
                <a:uFillTx/>
                <a:latin typeface="Avenir LT Std 85 Heavy"/>
                <a:ea typeface="Avenir LT Std 85 Heavy"/>
                <a:cs typeface="Avenir LT Std 85 Heavy"/>
                <a:sym typeface="Avenir LT Std 85 Heavy"/>
              </a:rPr>
              <a:t>Azzalini</a:t>
            </a:r>
            <a:endPar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endParaRPr>
          </a:p>
          <a:p>
            <a:pPr marL="0" marR="0" indent="0" algn="ctr" defTabSz="647700" rtl="0" fontAlgn="auto" latinLnBrk="0" hangingPunct="0">
              <a:lnSpc>
                <a:spcPct val="100000"/>
              </a:lnSpc>
              <a:spcBef>
                <a:spcPts val="0"/>
              </a:spcBef>
              <a:spcAft>
                <a:spcPts val="0"/>
              </a:spcAft>
              <a:buClrTx/>
              <a:buSzTx/>
              <a:buFontTx/>
              <a:buNone/>
              <a:tabLst/>
            </a:pPr>
            <a:r>
              <a:rPr lang="en-US" sz="5000" dirty="0">
                <a:solidFill>
                  <a:schemeClr val="bg1"/>
                </a:solidFill>
              </a:rPr>
              <a:t>Caterina </a:t>
            </a:r>
            <a:r>
              <a:rPr lang="en-US" sz="5000" dirty="0" err="1">
                <a:solidFill>
                  <a:schemeClr val="bg1"/>
                </a:solidFill>
              </a:rPr>
              <a:t>Medeot</a:t>
            </a:r>
            <a:endParaRPr lang="en-US" sz="5000" dirty="0">
              <a:solidFill>
                <a:schemeClr val="bg1"/>
              </a:solidFill>
            </a:endParaRPr>
          </a:p>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rPr>
              <a:t>Domenico </a:t>
            </a:r>
            <a:r>
              <a:rPr kumimoji="0" lang="en-US" sz="5000" b="0" i="0" u="none" strike="noStrike" cap="none" spc="0" normalizeH="0" baseline="0" dirty="0" err="1">
                <a:ln>
                  <a:noFill/>
                </a:ln>
                <a:solidFill>
                  <a:schemeClr val="bg1"/>
                </a:solidFill>
                <a:effectLst/>
                <a:uFillTx/>
                <a:latin typeface="Avenir LT Std 85 Heavy"/>
                <a:ea typeface="Avenir LT Std 85 Heavy"/>
                <a:cs typeface="Avenir LT Std 85 Heavy"/>
                <a:sym typeface="Avenir LT Std 85 Heavy"/>
              </a:rPr>
              <a:t>Tierno</a:t>
            </a:r>
            <a:endPar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endParaRPr>
          </a:p>
          <a:p>
            <a:pPr marL="0" marR="0" indent="0" algn="ctr" defTabSz="647700" rtl="0" fontAlgn="auto" latinLnBrk="0" hangingPunct="0">
              <a:lnSpc>
                <a:spcPct val="100000"/>
              </a:lnSpc>
              <a:spcBef>
                <a:spcPts val="0"/>
              </a:spcBef>
              <a:spcAft>
                <a:spcPts val="0"/>
              </a:spcAft>
              <a:buClrTx/>
              <a:buSzTx/>
              <a:buFontTx/>
              <a:buNone/>
              <a:tabLst/>
            </a:pPr>
            <a:r>
              <a:rPr lang="en-US" sz="5000" dirty="0">
                <a:solidFill>
                  <a:schemeClr val="bg1"/>
                </a:solidFill>
              </a:rPr>
              <a:t>Iris </a:t>
            </a:r>
            <a:r>
              <a:rPr lang="en-US" sz="5000" dirty="0" err="1">
                <a:solidFill>
                  <a:schemeClr val="bg1"/>
                </a:solidFill>
              </a:rPr>
              <a:t>Zalaudek</a:t>
            </a:r>
            <a:endParaRPr lang="en-US" sz="5000" dirty="0">
              <a:solidFill>
                <a:schemeClr val="bg1"/>
              </a:solidFill>
            </a:endParaRPr>
          </a:p>
          <a:p>
            <a:pPr marL="0" marR="0" indent="0" algn="ctr" defTabSz="6477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rPr>
              <a:t>Claudio </a:t>
            </a:r>
            <a:r>
              <a:rPr kumimoji="0" lang="en-US" sz="5000" b="0" i="0" u="none" strike="noStrike" cap="none" spc="0" normalizeH="0" baseline="0" dirty="0" err="1">
                <a:ln>
                  <a:noFill/>
                </a:ln>
                <a:solidFill>
                  <a:schemeClr val="bg1"/>
                </a:solidFill>
                <a:effectLst/>
                <a:uFillTx/>
                <a:latin typeface="Avenir LT Std 85 Heavy"/>
                <a:ea typeface="Avenir LT Std 85 Heavy"/>
                <a:cs typeface="Avenir LT Std 85 Heavy"/>
                <a:sym typeface="Avenir LT Std 85 Heavy"/>
              </a:rPr>
              <a:t>Conforti</a:t>
            </a:r>
            <a:r>
              <a:rPr lang="en-US" sz="5000" dirty="0">
                <a:solidFill>
                  <a:schemeClr val="bg1"/>
                </a:solidFill>
              </a:rPr>
              <a:t>……</a:t>
            </a:r>
            <a:endParaRPr kumimoji="0" lang="en-US" sz="5000" b="0" i="0" u="none" strike="noStrike" cap="none" spc="0" normalizeH="0" baseline="0" dirty="0">
              <a:ln>
                <a:noFill/>
              </a:ln>
              <a:solidFill>
                <a:schemeClr val="bg1"/>
              </a:solidFill>
              <a:effectLst/>
              <a:uFillTx/>
              <a:latin typeface="Avenir LT Std 85 Heavy"/>
              <a:ea typeface="Avenir LT Std 85 Heavy"/>
              <a:cs typeface="Avenir LT Std 85 Heavy"/>
              <a:sym typeface="Avenir LT Std 85 Heavy"/>
            </a:endParaRPr>
          </a:p>
        </p:txBody>
      </p:sp>
      <p:sp>
        <p:nvSpPr>
          <p:cNvPr id="4" name="Textfeld 3">
            <a:extLst>
              <a:ext uri="{FF2B5EF4-FFF2-40B4-BE49-F238E27FC236}">
                <a16:creationId xmlns:a16="http://schemas.microsoft.com/office/drawing/2014/main" id="{33C1BC79-884E-4EC1-90B0-AFB2D753CFDF}"/>
              </a:ext>
            </a:extLst>
          </p:cNvPr>
          <p:cNvSpPr txBox="1"/>
          <p:nvPr/>
        </p:nvSpPr>
        <p:spPr>
          <a:xfrm>
            <a:off x="382771" y="12822588"/>
            <a:ext cx="18606977" cy="11849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i="1" dirty="0">
                <a:solidFill>
                  <a:schemeClr val="bg1"/>
                </a:solidFill>
                <a:effectLst/>
                <a:latin typeface="Arial" panose="020B0604020202020204" pitchFamily="34" charset="0"/>
                <a:ea typeface="DengXian" panose="02010600030101010101" pitchFamily="2" charset="-122"/>
              </a:rPr>
              <a:t>The SPIDIA project has received funding under the Seventh Research Framework </a:t>
            </a:r>
            <a:r>
              <a:rPr lang="en-US" sz="1800" i="1" dirty="0" err="1">
                <a:solidFill>
                  <a:schemeClr val="bg1"/>
                </a:solidFill>
                <a:effectLst/>
                <a:latin typeface="Arial" panose="020B0604020202020204" pitchFamily="34" charset="0"/>
                <a:ea typeface="DengXian" panose="02010600030101010101" pitchFamily="2" charset="-122"/>
              </a:rPr>
              <a:t>Programme</a:t>
            </a:r>
            <a:r>
              <a:rPr lang="en-US" sz="1800" i="1" dirty="0">
                <a:solidFill>
                  <a:schemeClr val="bg1"/>
                </a:solidFill>
                <a:effectLst/>
                <a:latin typeface="Arial" panose="020B0604020202020204" pitchFamily="34" charset="0"/>
                <a:ea typeface="DengXian" panose="02010600030101010101" pitchFamily="2" charset="-122"/>
              </a:rPr>
              <a:t> of the European Union, FP7-HEALTH-2007-1.2.5 under grant agreement no. 222916.</a:t>
            </a:r>
            <a:endParaRPr lang="en-DE" sz="1800" dirty="0">
              <a:solidFill>
                <a:schemeClr val="bg1"/>
              </a:solidFill>
              <a:effectLst/>
              <a:latin typeface="Arial" panose="020B0604020202020204" pitchFamily="34" charset="0"/>
              <a:ea typeface="DengXian" panose="02010600030101010101" pitchFamily="2" charset="-122"/>
            </a:endParaRPr>
          </a:p>
          <a:p>
            <a:r>
              <a:rPr lang="en-US" sz="1800" i="1" dirty="0">
                <a:solidFill>
                  <a:schemeClr val="bg1"/>
                </a:solidFill>
                <a:effectLst/>
                <a:latin typeface="Arial" panose="020B0604020202020204" pitchFamily="34" charset="0"/>
                <a:ea typeface="DengXian" panose="02010600030101010101" pitchFamily="2" charset="-122"/>
              </a:rPr>
              <a:t>The SPIDIA4P project has received funding from the European Union´s Horizon 2020 research and innovation </a:t>
            </a:r>
            <a:r>
              <a:rPr lang="en-US" sz="1800" i="1" dirty="0" err="1">
                <a:solidFill>
                  <a:schemeClr val="bg1"/>
                </a:solidFill>
                <a:effectLst/>
                <a:latin typeface="Arial" panose="020B0604020202020204" pitchFamily="34" charset="0"/>
                <a:ea typeface="DengXian" panose="02010600030101010101" pitchFamily="2" charset="-122"/>
              </a:rPr>
              <a:t>programme</a:t>
            </a:r>
            <a:r>
              <a:rPr lang="en-US" sz="1800" i="1" dirty="0">
                <a:solidFill>
                  <a:schemeClr val="bg1"/>
                </a:solidFill>
                <a:effectLst/>
                <a:latin typeface="Arial" panose="020B0604020202020204" pitchFamily="34" charset="0"/>
                <a:ea typeface="DengXian" panose="02010600030101010101" pitchFamily="2" charset="-122"/>
              </a:rPr>
              <a:t> under grant agreement no. 733112.</a:t>
            </a:r>
            <a:endParaRPr lang="en-DE" sz="1800" dirty="0">
              <a:solidFill>
                <a:schemeClr val="bg1"/>
              </a:solidFill>
              <a:effectLst/>
              <a:latin typeface="Arial" panose="020B0604020202020204" pitchFamily="34" charset="0"/>
              <a:ea typeface="DengXian" panose="02010600030101010101" pitchFamily="2" charset="-122"/>
            </a:endParaRPr>
          </a:p>
          <a:p>
            <a:pPr marL="0" marR="0" indent="0" algn="ctr" defTabSz="647700" rtl="0" fontAlgn="auto" latinLnBrk="0" hangingPunct="0">
              <a:lnSpc>
                <a:spcPct val="100000"/>
              </a:lnSpc>
              <a:spcBef>
                <a:spcPts val="0"/>
              </a:spcBef>
              <a:spcAft>
                <a:spcPts val="0"/>
              </a:spcAft>
              <a:buClrTx/>
              <a:buSzTx/>
              <a:buFontTx/>
              <a:buNone/>
              <a:tabLst/>
            </a:pPr>
            <a:endParaRPr kumimoji="0" lang="en-DE" sz="35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Nome Cognome"/>
          <p:cNvSpPr txBox="1">
            <a:spLocks noGrp="1"/>
          </p:cNvSpPr>
          <p:nvPr>
            <p:ph type="body" sz="quarter" idx="4294967295"/>
          </p:nvPr>
        </p:nvSpPr>
        <p:spPr>
          <a:xfrm>
            <a:off x="9614217" y="6375400"/>
            <a:ext cx="5155566" cy="965200"/>
          </a:xfrm>
          <a:prstGeom prst="rect">
            <a:avLst/>
          </a:prstGeom>
        </p:spPr>
        <p:txBody>
          <a:bodyPr/>
          <a:lstStyle/>
          <a:p>
            <a:pPr marL="0" indent="0">
              <a:buNone/>
            </a:pPr>
            <a:r>
              <a:rPr lang="it-IT" sz="3200" dirty="0"/>
              <a:t>Serena Bonin</a:t>
            </a:r>
            <a:endParaRPr sz="3200" dirty="0"/>
          </a:p>
        </p:txBody>
      </p:sp>
      <p:sp>
        <p:nvSpPr>
          <p:cNvPr id="235" name="nome.cognome@units.it"/>
          <p:cNvSpPr txBox="1">
            <a:spLocks noGrp="1"/>
          </p:cNvSpPr>
          <p:nvPr>
            <p:ph type="body" idx="13"/>
          </p:nvPr>
        </p:nvSpPr>
        <p:spPr>
          <a:prstGeom prst="rect">
            <a:avLst/>
          </a:prstGeom>
          <a:extLst>
            <a:ext uri="{C572A759-6A51-4108-AA02-DFA0A04FC94B}">
              <ma14:wrappingTextBoxFlag xmlns:ma14="http://schemas.microsoft.com/office/mac/drawingml/2011/main" xmlns="" val="1"/>
            </a:ext>
          </a:extLst>
        </p:spPr>
        <p:txBody>
          <a:bodyPr/>
          <a:lstStyle>
            <a:lvl1pPr marL="0" indent="0">
              <a:spcBef>
                <a:spcPts val="4000"/>
              </a:spcBef>
              <a:buClrTx/>
              <a:buSzTx/>
              <a:buNone/>
              <a:defRPr sz="3500" u="sng" cap="none" spc="0">
                <a:solidFill>
                  <a:srgbClr val="0000FF"/>
                </a:solidFill>
                <a:uFill>
                  <a:solidFill>
                    <a:srgbClr val="0000FF"/>
                  </a:solidFill>
                </a:uFill>
                <a:latin typeface="Avenir Medium"/>
                <a:ea typeface="Avenir Medium"/>
                <a:cs typeface="Avenir Medium"/>
                <a:sym typeface="Avenir Medium"/>
                <a:hlinkClick r:id="rId2"/>
              </a:defRPr>
            </a:lvl1pPr>
          </a:lstStyle>
          <a:p>
            <a:pPr>
              <a:defRPr u="none">
                <a:solidFill>
                  <a:srgbClr val="1D355E"/>
                </a:solidFill>
                <a:uFillTx/>
              </a:defRPr>
            </a:pPr>
            <a:r>
              <a:rPr lang="it-IT" dirty="0">
                <a:solidFill>
                  <a:srgbClr val="1B355E"/>
                </a:solidFill>
                <a:hlinkClick r:id="rId2">
                  <a:extLst>
                    <a:ext uri="{A12FA001-AC4F-418D-AE19-62706E023703}">
                      <ahyp:hlinkClr xmlns:ahyp="http://schemas.microsoft.com/office/drawing/2018/hyperlinkcolor" val="tx"/>
                    </a:ext>
                  </a:extLst>
                </a:hlinkClick>
              </a:rPr>
              <a:t>sbonin</a:t>
            </a:r>
            <a:r>
              <a:rPr dirty="0">
                <a:solidFill>
                  <a:srgbClr val="1B355E"/>
                </a:solidFill>
                <a:hlinkClick r:id="rId2">
                  <a:extLst>
                    <a:ext uri="{A12FA001-AC4F-418D-AE19-62706E023703}">
                      <ahyp:hlinkClr xmlns:ahyp="http://schemas.microsoft.com/office/drawing/2018/hyperlinkcolor" val="tx"/>
                    </a:ext>
                  </a:extLst>
                </a:hlinkClick>
              </a:rPr>
              <a:t>@units.it</a:t>
            </a:r>
          </a:p>
        </p:txBody>
      </p:sp>
      <p:sp>
        <p:nvSpPr>
          <p:cNvPr id="236" name="Struttura / Dipartimento"/>
          <p:cNvSpPr txBox="1">
            <a:spLocks noGrp="1"/>
          </p:cNvSpPr>
          <p:nvPr>
            <p:ph type="body" idx="4294967295"/>
          </p:nvPr>
        </p:nvSpPr>
        <p:spPr>
          <a:xfrm>
            <a:off x="6798740" y="7653015"/>
            <a:ext cx="10786514" cy="965202"/>
          </a:xfrm>
          <a:prstGeom prst="rect">
            <a:avLst/>
          </a:prstGeom>
          <a:extLst>
            <a:ext uri="{C572A759-6A51-4108-AA02-DFA0A04FC94B}">
              <ma14:wrappingTextBoxFlag xmlns:ma14="http://schemas.microsoft.com/office/mac/drawingml/2011/main" xmlns="" val="1"/>
            </a:ext>
          </a:extLst>
        </p:spPr>
        <p:txBody>
          <a:bodyPr/>
          <a:lstStyle>
            <a:lvl1pPr marL="0" indent="0">
              <a:spcBef>
                <a:spcPts val="4800"/>
              </a:spcBef>
              <a:buClrTx/>
              <a:buSzTx/>
              <a:buNone/>
              <a:defRPr sz="5000" cap="none" spc="100">
                <a:latin typeface="Avenir"/>
                <a:ea typeface="Avenir"/>
                <a:cs typeface="Avenir"/>
                <a:sym typeface="Avenir Roman"/>
              </a:defRPr>
            </a:lvl1pPr>
          </a:lstStyle>
          <a:p>
            <a:r>
              <a:rPr lang="it-IT" dirty="0"/>
              <a:t>Department of </a:t>
            </a:r>
            <a:r>
              <a:rPr lang="it-IT" dirty="0" err="1"/>
              <a:t>Medical</a:t>
            </a:r>
            <a:r>
              <a:rPr lang="it-IT" dirty="0"/>
              <a:t> Sciences</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RNA - superagatoide">
            <a:extLst>
              <a:ext uri="{FF2B5EF4-FFF2-40B4-BE49-F238E27FC236}">
                <a16:creationId xmlns:a16="http://schemas.microsoft.com/office/drawing/2014/main" id="{26CDDD17-2F4A-9862-013D-383505B11D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47" b="10391"/>
          <a:stretch/>
        </p:blipFill>
        <p:spPr bwMode="auto">
          <a:xfrm>
            <a:off x="513520" y="1990576"/>
            <a:ext cx="3262613" cy="9734847"/>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a:extLst>
              <a:ext uri="{FF2B5EF4-FFF2-40B4-BE49-F238E27FC236}">
                <a16:creationId xmlns:a16="http://schemas.microsoft.com/office/drawing/2014/main" id="{E5848989-B774-ECB2-A4A5-BF51AD5E74B3}"/>
              </a:ext>
            </a:extLst>
          </p:cNvPr>
          <p:cNvSpPr>
            <a:spLocks noGrp="1"/>
          </p:cNvSpPr>
          <p:nvPr>
            <p:ph type="title"/>
          </p:nvPr>
        </p:nvSpPr>
        <p:spPr/>
        <p:txBody>
          <a:bodyPr/>
          <a:lstStyle/>
          <a:p>
            <a:r>
              <a:rPr lang="en-US" dirty="0"/>
              <a:t>RNA analyses from FFPE</a:t>
            </a:r>
          </a:p>
        </p:txBody>
      </p:sp>
      <p:pic>
        <p:nvPicPr>
          <p:cNvPr id="6" name="Immagine 5">
            <a:extLst>
              <a:ext uri="{FF2B5EF4-FFF2-40B4-BE49-F238E27FC236}">
                <a16:creationId xmlns:a16="http://schemas.microsoft.com/office/drawing/2014/main" id="{43B5B0BC-0D3A-C26C-B779-D5D6AB8D1850}"/>
              </a:ext>
            </a:extLst>
          </p:cNvPr>
          <p:cNvPicPr>
            <a:picLocks noChangeAspect="1"/>
          </p:cNvPicPr>
          <p:nvPr/>
        </p:nvPicPr>
        <p:blipFill>
          <a:blip r:embed="rId3"/>
          <a:stretch>
            <a:fillRect/>
          </a:stretch>
        </p:blipFill>
        <p:spPr>
          <a:xfrm>
            <a:off x="3318932" y="3399181"/>
            <a:ext cx="10346267" cy="7721095"/>
          </a:xfrm>
          <a:prstGeom prst="rect">
            <a:avLst/>
          </a:prstGeom>
        </p:spPr>
      </p:pic>
      <p:sp>
        <p:nvSpPr>
          <p:cNvPr id="8" name="CasellaDiTesto 7">
            <a:extLst>
              <a:ext uri="{FF2B5EF4-FFF2-40B4-BE49-F238E27FC236}">
                <a16:creationId xmlns:a16="http://schemas.microsoft.com/office/drawing/2014/main" id="{AD9A35DE-6CAF-9C51-EF0E-4108B46DC337}"/>
              </a:ext>
            </a:extLst>
          </p:cNvPr>
          <p:cNvSpPr txBox="1"/>
          <p:nvPr/>
        </p:nvSpPr>
        <p:spPr>
          <a:xfrm>
            <a:off x="14314095" y="4327464"/>
            <a:ext cx="7707705" cy="3554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647700" rtl="0" fontAlgn="auto" latinLnBrk="0" hangingPunct="0">
              <a:lnSpc>
                <a:spcPct val="100000"/>
              </a:lnSpc>
              <a:spcBef>
                <a:spcPts val="0"/>
              </a:spcBef>
              <a:spcAft>
                <a:spcPts val="0"/>
              </a:spcAft>
              <a:buClrTx/>
              <a:buSzTx/>
              <a:buFontTx/>
              <a:buNone/>
              <a:tabLst/>
            </a:pPr>
            <a:r>
              <a:rPr lang="en-US" sz="4500" dirty="0">
                <a:solidFill>
                  <a:srgbClr val="002060"/>
                </a:solidFill>
                <a:latin typeface="Avenir Light" panose="020B0402020203020204" pitchFamily="34" charset="77"/>
              </a:rPr>
              <a:t>1987-1999: 12 articles</a:t>
            </a:r>
          </a:p>
          <a:p>
            <a:pPr marL="0" marR="0" indent="0" algn="just" defTabSz="647700" rtl="0" fontAlgn="auto" latinLnBrk="0" hangingPunct="0">
              <a:lnSpc>
                <a:spcPct val="100000"/>
              </a:lnSpc>
              <a:spcBef>
                <a:spcPts val="0"/>
              </a:spcBef>
              <a:spcAft>
                <a:spcPts val="0"/>
              </a:spcAft>
              <a:buClrTx/>
              <a:buSzTx/>
              <a:buFontTx/>
              <a:buNone/>
              <a:tabLst/>
            </a:pPr>
            <a:r>
              <a:rPr lang="en-US" sz="4500" dirty="0">
                <a:solidFill>
                  <a:srgbClr val="002060"/>
                </a:solidFill>
                <a:latin typeface="Avenir Light" panose="020B0402020203020204" pitchFamily="34" charset="77"/>
              </a:rPr>
              <a:t>2000-2011: 287 articles</a:t>
            </a:r>
          </a:p>
          <a:p>
            <a:pPr marL="0" marR="0" indent="0" algn="just" defTabSz="647700" rtl="0" fontAlgn="auto" latinLnBrk="0" hangingPunct="0">
              <a:lnSpc>
                <a:spcPct val="100000"/>
              </a:lnSpc>
              <a:spcBef>
                <a:spcPts val="0"/>
              </a:spcBef>
              <a:spcAft>
                <a:spcPts val="0"/>
              </a:spcAft>
              <a:buClrTx/>
              <a:buSzTx/>
              <a:buFontTx/>
              <a:buNone/>
              <a:tabLst/>
            </a:pPr>
            <a:r>
              <a:rPr lang="en-US" sz="4500" dirty="0">
                <a:solidFill>
                  <a:srgbClr val="002060"/>
                </a:solidFill>
                <a:latin typeface="Avenir Light" panose="020B0402020203020204" pitchFamily="34" charset="77"/>
              </a:rPr>
              <a:t>2012-2022: 1224 articles</a:t>
            </a:r>
          </a:p>
          <a:p>
            <a:pPr marL="0" marR="0" indent="0" algn="just" defTabSz="647700" rtl="0" fontAlgn="auto" latinLnBrk="0" hangingPunct="0">
              <a:lnSpc>
                <a:spcPct val="100000"/>
              </a:lnSpc>
              <a:spcBef>
                <a:spcPts val="0"/>
              </a:spcBef>
              <a:spcAft>
                <a:spcPts val="0"/>
              </a:spcAft>
              <a:buClrTx/>
              <a:buSzTx/>
              <a:buFontTx/>
              <a:buNone/>
              <a:tabLst/>
            </a:pPr>
            <a:endParaRPr lang="en-US" sz="4500" dirty="0">
              <a:solidFill>
                <a:srgbClr val="002060"/>
              </a:solidFill>
              <a:latin typeface="Avenir Light" panose="020B0402020203020204" pitchFamily="34" charset="77"/>
            </a:endParaRPr>
          </a:p>
          <a:p>
            <a:pPr marL="0" marR="0" indent="0" algn="just" defTabSz="647700" rtl="0" fontAlgn="auto" latinLnBrk="0" hangingPunct="0">
              <a:lnSpc>
                <a:spcPct val="100000"/>
              </a:lnSpc>
              <a:spcBef>
                <a:spcPts val="0"/>
              </a:spcBef>
              <a:spcAft>
                <a:spcPts val="0"/>
              </a:spcAft>
              <a:buClrTx/>
              <a:buSzTx/>
              <a:buFontTx/>
              <a:buNone/>
              <a:tabLst/>
            </a:pPr>
            <a:endParaRPr kumimoji="0" lang="en-US" sz="4500" u="none" strike="noStrike" cap="none" spc="0" normalizeH="0" baseline="0" dirty="0">
              <a:ln>
                <a:noFill/>
              </a:ln>
              <a:solidFill>
                <a:srgbClr val="002060"/>
              </a:solidFill>
              <a:effectLst/>
              <a:uFillTx/>
              <a:latin typeface="Avenir Light" panose="020B0402020203020204" pitchFamily="34" charset="77"/>
              <a:sym typeface="Avenir LT Std 85 Heavy"/>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RNA - superagatoide">
            <a:extLst>
              <a:ext uri="{FF2B5EF4-FFF2-40B4-BE49-F238E27FC236}">
                <a16:creationId xmlns:a16="http://schemas.microsoft.com/office/drawing/2014/main" id="{26CDDD17-2F4A-9862-013D-383505B11D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47" b="10391"/>
          <a:stretch/>
        </p:blipFill>
        <p:spPr bwMode="auto">
          <a:xfrm>
            <a:off x="513520" y="1990576"/>
            <a:ext cx="3262613" cy="9734847"/>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a:extLst>
              <a:ext uri="{FF2B5EF4-FFF2-40B4-BE49-F238E27FC236}">
                <a16:creationId xmlns:a16="http://schemas.microsoft.com/office/drawing/2014/main" id="{E5848989-B774-ECB2-A4A5-BF51AD5E74B3}"/>
              </a:ext>
            </a:extLst>
          </p:cNvPr>
          <p:cNvSpPr>
            <a:spLocks noGrp="1"/>
          </p:cNvSpPr>
          <p:nvPr>
            <p:ph type="title"/>
          </p:nvPr>
        </p:nvSpPr>
        <p:spPr/>
        <p:txBody>
          <a:bodyPr/>
          <a:lstStyle/>
          <a:p>
            <a:r>
              <a:rPr lang="en-US" dirty="0"/>
              <a:t>RNA isolation from clinical tissues</a:t>
            </a:r>
          </a:p>
        </p:txBody>
      </p:sp>
      <p:pic>
        <p:nvPicPr>
          <p:cNvPr id="2" name="Picture 2">
            <a:extLst>
              <a:ext uri="{FF2B5EF4-FFF2-40B4-BE49-F238E27FC236}">
                <a16:creationId xmlns:a16="http://schemas.microsoft.com/office/drawing/2014/main" id="{6BA1DF9A-879E-4F98-CA4E-F021AE6437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53" t="27522" r="61859" b="43474"/>
          <a:stretch/>
        </p:blipFill>
        <p:spPr bwMode="auto">
          <a:xfrm>
            <a:off x="5905718" y="3657602"/>
            <a:ext cx="192024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Cut Off Technique for Frozen Tissue Sections - YouTube">
            <a:extLst>
              <a:ext uri="{FF2B5EF4-FFF2-40B4-BE49-F238E27FC236}">
                <a16:creationId xmlns:a16="http://schemas.microsoft.com/office/drawing/2014/main" id="{89E7AE2E-0BC2-7F99-67F4-9B5C1710AD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500" t="10666" r="25500" b="44667"/>
          <a:stretch/>
        </p:blipFill>
        <p:spPr bwMode="auto">
          <a:xfrm>
            <a:off x="9309945" y="3619501"/>
            <a:ext cx="2926080" cy="204216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34AE2DD3-C1F9-3C1C-9AED-2AE5F4EB9B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68" t="34635" r="35818" b="26149"/>
          <a:stretch/>
        </p:blipFill>
        <p:spPr>
          <a:xfrm rot="5400000">
            <a:off x="13216905" y="4328160"/>
            <a:ext cx="3444240" cy="2286001"/>
          </a:xfrm>
          <a:prstGeom prst="rect">
            <a:avLst/>
          </a:prstGeom>
        </p:spPr>
      </p:pic>
      <p:pic>
        <p:nvPicPr>
          <p:cNvPr id="1032" name="Picture 8" descr="Blood Samples · Free Stock Photo">
            <a:extLst>
              <a:ext uri="{FF2B5EF4-FFF2-40B4-BE49-F238E27FC236}">
                <a16:creationId xmlns:a16="http://schemas.microsoft.com/office/drawing/2014/main" id="{AD60711C-1CF9-745C-4243-EFC456F434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82" t="28680" r="54002" b="16451"/>
          <a:stretch/>
        </p:blipFill>
        <p:spPr bwMode="auto">
          <a:xfrm rot="10800000">
            <a:off x="17769838" y="3482341"/>
            <a:ext cx="2286002"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solating DNA from FFPE Tissue: Challenges &amp; Solutions">
            <a:extLst>
              <a:ext uri="{FF2B5EF4-FFF2-40B4-BE49-F238E27FC236}">
                <a16:creationId xmlns:a16="http://schemas.microsoft.com/office/drawing/2014/main" id="{DC7A661D-5CF9-559C-BE4A-4619091F6D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5133"/>
          <a:stretch/>
        </p:blipFill>
        <p:spPr bwMode="auto">
          <a:xfrm>
            <a:off x="5380856" y="8800993"/>
            <a:ext cx="14478000" cy="177800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3">
            <a:extLst>
              <a:ext uri="{FF2B5EF4-FFF2-40B4-BE49-F238E27FC236}">
                <a16:creationId xmlns:a16="http://schemas.microsoft.com/office/drawing/2014/main" id="{A3D6EFF7-6087-ACFA-33E0-D7BF8C7B79A1}"/>
              </a:ext>
            </a:extLst>
          </p:cNvPr>
          <p:cNvGrpSpPr/>
          <p:nvPr/>
        </p:nvGrpSpPr>
        <p:grpSpPr>
          <a:xfrm>
            <a:off x="5398785" y="10579003"/>
            <a:ext cx="14657055" cy="646329"/>
            <a:chOff x="5398785" y="10579003"/>
            <a:chExt cx="14657055" cy="646329"/>
          </a:xfrm>
        </p:grpSpPr>
        <p:sp>
          <p:nvSpPr>
            <p:cNvPr id="7" name="CasellaDiTesto 6">
              <a:extLst>
                <a:ext uri="{FF2B5EF4-FFF2-40B4-BE49-F238E27FC236}">
                  <a16:creationId xmlns:a16="http://schemas.microsoft.com/office/drawing/2014/main" id="{A21BA281-4471-1531-A759-4D2B440022C8}"/>
                </a:ext>
              </a:extLst>
            </p:cNvPr>
            <p:cNvSpPr txBox="1"/>
            <p:nvPr/>
          </p:nvSpPr>
          <p:spPr>
            <a:xfrm>
              <a:off x="5398785" y="10579003"/>
              <a:ext cx="14657055" cy="64632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6477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rPr>
                <a:t>Paraffin			Sample			RNA 				RNA				RNA				RNA</a:t>
              </a:r>
            </a:p>
            <a:p>
              <a:pPr marL="0" marR="0" indent="0" algn="just" defTabSz="647700" rtl="0" fontAlgn="auto" latinLnBrk="0" hangingPunct="0">
                <a:lnSpc>
                  <a:spcPct val="100000"/>
                </a:lnSpc>
                <a:spcBef>
                  <a:spcPts val="0"/>
                </a:spcBef>
                <a:spcAft>
                  <a:spcPts val="0"/>
                </a:spcAft>
                <a:buClrTx/>
                <a:buSzTx/>
                <a:buFontTx/>
                <a:buNone/>
                <a:tabLst/>
              </a:pPr>
              <a:r>
                <a:rPr lang="en-US" sz="1800" dirty="0"/>
                <a:t>Removal		     digestion/lysis</a:t>
              </a:r>
              <a:r>
                <a:rPr kumimoji="0" lang="en-US" sz="18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rPr>
                <a:t> 		</a:t>
              </a:r>
              <a:r>
                <a:rPr kumimoji="0" lang="en-US" sz="1800" b="0" i="0" u="none" strike="noStrike" cap="none" spc="0" normalizeH="0" baseline="0" dirty="0" err="1">
                  <a:ln>
                    <a:noFill/>
                  </a:ln>
                  <a:solidFill>
                    <a:srgbClr val="5B5854"/>
                  </a:solidFill>
                  <a:effectLst/>
                  <a:uFillTx/>
                  <a:latin typeface="Avenir LT Std 85 Heavy"/>
                  <a:ea typeface="Avenir LT Std 85 Heavy"/>
                  <a:cs typeface="Avenir LT Std 85 Heavy"/>
                  <a:sym typeface="Avenir LT Std 85 Heavy"/>
                </a:rPr>
                <a:t>demodification</a:t>
              </a:r>
              <a:r>
                <a:rPr kumimoji="0" lang="en-US" sz="18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rPr>
                <a:t>		       binding			      washing			        elution</a:t>
              </a:r>
            </a:p>
          </p:txBody>
        </p:sp>
        <p:sp>
          <p:nvSpPr>
            <p:cNvPr id="9" name="Freccia destra 8">
              <a:extLst>
                <a:ext uri="{FF2B5EF4-FFF2-40B4-BE49-F238E27FC236}">
                  <a16:creationId xmlns:a16="http://schemas.microsoft.com/office/drawing/2014/main" id="{DA1BEADA-2CEF-0DD3-B043-8130E96DA60B}"/>
                </a:ext>
              </a:extLst>
            </p:cNvPr>
            <p:cNvSpPr/>
            <p:nvPr/>
          </p:nvSpPr>
          <p:spPr>
            <a:xfrm>
              <a:off x="6722533" y="10824273"/>
              <a:ext cx="745067" cy="155788"/>
            </a:xfrm>
            <a:prstGeom prst="rightArrow">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sp>
          <p:nvSpPr>
            <p:cNvPr id="10" name="Freccia destra 9">
              <a:extLst>
                <a:ext uri="{FF2B5EF4-FFF2-40B4-BE49-F238E27FC236}">
                  <a16:creationId xmlns:a16="http://schemas.microsoft.com/office/drawing/2014/main" id="{40DFF4A4-4292-3D63-97E3-4639BCC90382}"/>
                </a:ext>
              </a:extLst>
            </p:cNvPr>
            <p:cNvSpPr/>
            <p:nvPr/>
          </p:nvSpPr>
          <p:spPr>
            <a:xfrm>
              <a:off x="9325185" y="10746379"/>
              <a:ext cx="745067" cy="155788"/>
            </a:xfrm>
            <a:prstGeom prst="rightArrow">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sp>
          <p:nvSpPr>
            <p:cNvPr id="11" name="Freccia destra 10">
              <a:extLst>
                <a:ext uri="{FF2B5EF4-FFF2-40B4-BE49-F238E27FC236}">
                  <a16:creationId xmlns:a16="http://schemas.microsoft.com/office/drawing/2014/main" id="{70676E19-77AB-ABA2-308A-1FA058E7B6D8}"/>
                </a:ext>
              </a:extLst>
            </p:cNvPr>
            <p:cNvSpPr/>
            <p:nvPr/>
          </p:nvSpPr>
          <p:spPr>
            <a:xfrm>
              <a:off x="11910903" y="10746379"/>
              <a:ext cx="745067" cy="155788"/>
            </a:xfrm>
            <a:prstGeom prst="rightArrow">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sp>
          <p:nvSpPr>
            <p:cNvPr id="12" name="Freccia destra 11">
              <a:extLst>
                <a:ext uri="{FF2B5EF4-FFF2-40B4-BE49-F238E27FC236}">
                  <a16:creationId xmlns:a16="http://schemas.microsoft.com/office/drawing/2014/main" id="{261BE443-78D6-968E-6574-6EB7C1B47366}"/>
                </a:ext>
              </a:extLst>
            </p:cNvPr>
            <p:cNvSpPr/>
            <p:nvPr/>
          </p:nvSpPr>
          <p:spPr>
            <a:xfrm>
              <a:off x="14566491" y="10746379"/>
              <a:ext cx="745067" cy="155788"/>
            </a:xfrm>
            <a:prstGeom prst="rightArrow">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sp>
          <p:nvSpPr>
            <p:cNvPr id="13" name="Freccia destra 12">
              <a:extLst>
                <a:ext uri="{FF2B5EF4-FFF2-40B4-BE49-F238E27FC236}">
                  <a16:creationId xmlns:a16="http://schemas.microsoft.com/office/drawing/2014/main" id="{8C59FFAD-FB2A-547B-4F85-202DBADA3BFD}"/>
                </a:ext>
              </a:extLst>
            </p:cNvPr>
            <p:cNvSpPr/>
            <p:nvPr/>
          </p:nvSpPr>
          <p:spPr>
            <a:xfrm>
              <a:off x="17024771" y="10713714"/>
              <a:ext cx="745067" cy="155788"/>
            </a:xfrm>
            <a:prstGeom prst="rightArrow">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grpSp>
      <p:sp>
        <p:nvSpPr>
          <p:cNvPr id="4" name="CasellaDiTesto 3">
            <a:extLst>
              <a:ext uri="{FF2B5EF4-FFF2-40B4-BE49-F238E27FC236}">
                <a16:creationId xmlns:a16="http://schemas.microsoft.com/office/drawing/2014/main" id="{B7638637-538A-77C6-A403-ACA99DE759A9}"/>
              </a:ext>
            </a:extLst>
          </p:cNvPr>
          <p:cNvSpPr txBox="1"/>
          <p:nvPr/>
        </p:nvSpPr>
        <p:spPr>
          <a:xfrm>
            <a:off x="20955000" y="4114800"/>
            <a:ext cx="3098800" cy="17081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647700" rtl="0" fontAlgn="auto" latinLnBrk="0" hangingPunct="0">
              <a:lnSpc>
                <a:spcPct val="100000"/>
              </a:lnSpc>
              <a:spcBef>
                <a:spcPts val="0"/>
              </a:spcBef>
              <a:spcAft>
                <a:spcPts val="0"/>
              </a:spcAft>
              <a:buClrTx/>
              <a:buSzTx/>
              <a:buFontTx/>
              <a:buNone/>
              <a:tabLst/>
            </a:pPr>
            <a:r>
              <a:rPr kumimoji="0" lang="en-US" sz="3500" b="0" i="0" u="none" strike="noStrike" cap="none" spc="0" normalizeH="0" baseline="0" dirty="0">
                <a:ln>
                  <a:noFill/>
                </a:ln>
                <a:solidFill>
                  <a:srgbClr val="FF0000"/>
                </a:solidFill>
                <a:effectLst/>
                <a:uFillTx/>
                <a:latin typeface="Avenir LT Std 85 Heavy"/>
                <a:ea typeface="Avenir LT Std 85 Heavy"/>
                <a:cs typeface="Avenir LT Std 85 Heavy"/>
                <a:sym typeface="Avenir LT Std 85 Heavy"/>
              </a:rPr>
              <a:t>≠ yield</a:t>
            </a:r>
          </a:p>
          <a:p>
            <a:pPr marL="0" marR="0" indent="0" algn="l" defTabSz="647700" rtl="0" fontAlgn="auto" latinLnBrk="0" hangingPunct="0">
              <a:lnSpc>
                <a:spcPct val="100000"/>
              </a:lnSpc>
              <a:spcBef>
                <a:spcPts val="0"/>
              </a:spcBef>
              <a:spcAft>
                <a:spcPts val="0"/>
              </a:spcAft>
              <a:buClrTx/>
              <a:buSzTx/>
              <a:buFontTx/>
              <a:buNone/>
              <a:tabLst/>
            </a:pPr>
            <a:r>
              <a:rPr kumimoji="0" lang="en-US" sz="3500" b="0" i="0" u="none" strike="noStrike" cap="none" spc="0" normalizeH="0" baseline="0" dirty="0">
                <a:ln>
                  <a:noFill/>
                </a:ln>
                <a:solidFill>
                  <a:srgbClr val="FF0000"/>
                </a:solidFill>
                <a:effectLst/>
                <a:uFillTx/>
                <a:latin typeface="Avenir LT Std 85 Heavy"/>
                <a:ea typeface="Avenir LT Std 85 Heavy"/>
                <a:cs typeface="Avenir LT Std 85 Heavy"/>
                <a:sym typeface="Avenir LT Std 85 Heavy"/>
              </a:rPr>
              <a:t>≠ quantity</a:t>
            </a:r>
          </a:p>
          <a:p>
            <a:pPr marL="0" marR="0" indent="0" algn="l" defTabSz="647700" rtl="0" fontAlgn="auto" latinLnBrk="0" hangingPunct="0">
              <a:lnSpc>
                <a:spcPct val="100000"/>
              </a:lnSpc>
              <a:spcBef>
                <a:spcPts val="0"/>
              </a:spcBef>
              <a:spcAft>
                <a:spcPts val="0"/>
              </a:spcAft>
              <a:buClrTx/>
              <a:buSzTx/>
              <a:buFontTx/>
              <a:buNone/>
              <a:tabLst/>
            </a:pPr>
            <a:r>
              <a:rPr lang="en-US" dirty="0">
                <a:solidFill>
                  <a:srgbClr val="FF0000"/>
                </a:solidFill>
              </a:rPr>
              <a:t>≠ quality</a:t>
            </a:r>
            <a:endParaRPr kumimoji="0" lang="en-US" sz="3500" b="0" i="0" u="none" strike="noStrike" cap="none" spc="0" normalizeH="0" baseline="0" dirty="0">
              <a:ln>
                <a:noFill/>
              </a:ln>
              <a:solidFill>
                <a:srgbClr val="FF0000"/>
              </a:solidFill>
              <a:effectLst/>
              <a:uFillTx/>
              <a:latin typeface="Avenir LT Std 85 Heavy"/>
              <a:ea typeface="Avenir LT Std 85 Heavy"/>
              <a:cs typeface="Avenir LT Std 85 Heavy"/>
              <a:sym typeface="Avenir LT Std 85 Heavy"/>
            </a:endParaRPr>
          </a:p>
        </p:txBody>
      </p:sp>
    </p:spTree>
    <p:extLst>
      <p:ext uri="{BB962C8B-B14F-4D97-AF65-F5344CB8AC3E}">
        <p14:creationId xmlns:p14="http://schemas.microsoft.com/office/powerpoint/2010/main" val="1270171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Numero diapositiva"/>
          <p:cNvSpPr txBox="1">
            <a:spLocks noGrp="1"/>
          </p:cNvSpPr>
          <p:nvPr>
            <p:ph type="sldNum" sz="quarter" idx="2"/>
          </p:nvPr>
        </p:nvSpPr>
        <p:spPr>
          <a:xfrm>
            <a:off x="1933024" y="12711541"/>
            <a:ext cx="443485" cy="408940"/>
          </a:xfrm>
        </p:spPr>
        <p:txBody>
          <a:bodyPr/>
          <a:lstStyle/>
          <a:p>
            <a:fld id="{86CB4B4D-7CA3-9044-876B-883B54F8677D}" type="slidenum">
              <a:rPr lang="it-IT" smtClean="0"/>
              <a:pPr/>
              <a:t>5</a:t>
            </a:fld>
            <a:endParaRPr lang="it-IT" dirty="0"/>
          </a:p>
        </p:txBody>
      </p:sp>
      <p:sp>
        <p:nvSpPr>
          <p:cNvPr id="9" name="TTP: Total Testing Process">
            <a:extLst>
              <a:ext uri="{FF2B5EF4-FFF2-40B4-BE49-F238E27FC236}">
                <a16:creationId xmlns:a16="http://schemas.microsoft.com/office/drawing/2014/main" id="{CB22C07B-CE20-7B9B-E872-A267DB31117B}"/>
              </a:ext>
            </a:extLst>
          </p:cNvPr>
          <p:cNvSpPr txBox="1">
            <a:spLocks/>
          </p:cNvSpPr>
          <p:nvPr/>
        </p:nvSpPr>
        <p:spPr>
          <a:xfrm>
            <a:off x="562900" y="-216188"/>
            <a:ext cx="22479000" cy="166370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lvl1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1pPr>
            <a:lvl2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2pPr>
            <a:lvl3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3pPr>
            <a:lvl4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4pPr>
            <a:lvl5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5pPr>
            <a:lvl6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6pPr>
            <a:lvl7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7pPr>
            <a:lvl8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8pPr>
            <a:lvl9pPr marL="0" marR="0" indent="0" algn="l" defTabSz="647700" rtl="0" eaLnBrk="1" latinLnBrk="0" hangingPunct="1">
              <a:lnSpc>
                <a:spcPct val="100000"/>
              </a:lnSpc>
              <a:spcBef>
                <a:spcPts val="0"/>
              </a:spcBef>
              <a:spcAft>
                <a:spcPts val="0"/>
              </a:spcAft>
              <a:buClrTx/>
              <a:buSzTx/>
              <a:buFontTx/>
              <a:buNone/>
              <a:tabLst/>
              <a:defRPr sz="5400" b="0" i="0" u="none" strike="noStrike" cap="all" spc="298" baseline="0">
                <a:ln>
                  <a:noFill/>
                </a:ln>
                <a:solidFill>
                  <a:srgbClr val="1D355E"/>
                </a:solidFill>
                <a:uFillTx/>
                <a:latin typeface="AvenirLTStd-Medium"/>
                <a:ea typeface="AvenirLTStd-Medium"/>
                <a:cs typeface="AvenirLTStd-Medium"/>
                <a:sym typeface="AvenirLTStd-Medium"/>
              </a:defRPr>
            </a:lvl9pPr>
          </a:lstStyle>
          <a:p>
            <a:r>
              <a:rPr lang="it-IT" dirty="0"/>
              <a:t>SINGLEPLEXING/MULTIPLEXING</a:t>
            </a:r>
          </a:p>
        </p:txBody>
      </p:sp>
      <p:pic>
        <p:nvPicPr>
          <p:cNvPr id="25" name="Immagine 24">
            <a:extLst>
              <a:ext uri="{FF2B5EF4-FFF2-40B4-BE49-F238E27FC236}">
                <a16:creationId xmlns:a16="http://schemas.microsoft.com/office/drawing/2014/main" id="{8ECB0AA6-819F-02CD-633E-1F380CD6E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36" y="2416835"/>
            <a:ext cx="3548580" cy="3712997"/>
          </a:xfrm>
          <a:prstGeom prst="rect">
            <a:avLst/>
          </a:prstGeom>
        </p:spPr>
      </p:pic>
      <p:pic>
        <p:nvPicPr>
          <p:cNvPr id="27" name="Immagine 26">
            <a:extLst>
              <a:ext uri="{FF2B5EF4-FFF2-40B4-BE49-F238E27FC236}">
                <a16:creationId xmlns:a16="http://schemas.microsoft.com/office/drawing/2014/main" id="{78A46C6E-37E7-9B55-B214-302739D5E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3516" y="2416835"/>
            <a:ext cx="3520100" cy="3712997"/>
          </a:xfrm>
          <a:prstGeom prst="rect">
            <a:avLst/>
          </a:prstGeom>
        </p:spPr>
      </p:pic>
      <p:pic>
        <p:nvPicPr>
          <p:cNvPr id="29" name="Immagine 28">
            <a:extLst>
              <a:ext uri="{FF2B5EF4-FFF2-40B4-BE49-F238E27FC236}">
                <a16:creationId xmlns:a16="http://schemas.microsoft.com/office/drawing/2014/main" id="{B97338A0-8F93-AB31-5FBF-369F65852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616" y="2417880"/>
            <a:ext cx="3643098" cy="3712999"/>
          </a:xfrm>
          <a:prstGeom prst="rect">
            <a:avLst/>
          </a:prstGeom>
        </p:spPr>
      </p:pic>
      <p:pic>
        <p:nvPicPr>
          <p:cNvPr id="31" name="Immagine 30">
            <a:extLst>
              <a:ext uri="{FF2B5EF4-FFF2-40B4-BE49-F238E27FC236}">
                <a16:creationId xmlns:a16="http://schemas.microsoft.com/office/drawing/2014/main" id="{D6F72440-A7D9-9E3D-4338-5CBE97FB1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0748" y="1624748"/>
            <a:ext cx="13515888" cy="4369089"/>
          </a:xfrm>
          <a:prstGeom prst="rect">
            <a:avLst/>
          </a:prstGeom>
        </p:spPr>
      </p:pic>
      <p:pic>
        <p:nvPicPr>
          <p:cNvPr id="33" name="Immagine 32">
            <a:extLst>
              <a:ext uri="{FF2B5EF4-FFF2-40B4-BE49-F238E27FC236}">
                <a16:creationId xmlns:a16="http://schemas.microsoft.com/office/drawing/2014/main" id="{209F9EDC-07E8-CBFC-8D28-6B360A961C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2390" y="7796054"/>
            <a:ext cx="2511126" cy="2466974"/>
          </a:xfrm>
          <a:prstGeom prst="rect">
            <a:avLst/>
          </a:prstGeom>
        </p:spPr>
      </p:pic>
      <p:pic>
        <p:nvPicPr>
          <p:cNvPr id="35" name="Immagine 34">
            <a:extLst>
              <a:ext uri="{FF2B5EF4-FFF2-40B4-BE49-F238E27FC236}">
                <a16:creationId xmlns:a16="http://schemas.microsoft.com/office/drawing/2014/main" id="{A7946779-4D23-88AD-76A0-7F998D406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5671" y="7796054"/>
            <a:ext cx="2459466" cy="2419843"/>
          </a:xfrm>
          <a:prstGeom prst="rect">
            <a:avLst/>
          </a:prstGeom>
        </p:spPr>
      </p:pic>
      <p:pic>
        <p:nvPicPr>
          <p:cNvPr id="37" name="Immagine 36">
            <a:extLst>
              <a:ext uri="{FF2B5EF4-FFF2-40B4-BE49-F238E27FC236}">
                <a16:creationId xmlns:a16="http://schemas.microsoft.com/office/drawing/2014/main" id="{693AE22F-2EB6-6B77-035A-FBA5002AC8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277954" y="7796054"/>
            <a:ext cx="2459465" cy="2416174"/>
          </a:xfrm>
          <a:prstGeom prst="rect">
            <a:avLst/>
          </a:prstGeom>
        </p:spPr>
      </p:pic>
      <p:pic>
        <p:nvPicPr>
          <p:cNvPr id="39" name="Immagine 38">
            <a:extLst>
              <a:ext uri="{FF2B5EF4-FFF2-40B4-BE49-F238E27FC236}">
                <a16:creationId xmlns:a16="http://schemas.microsoft.com/office/drawing/2014/main" id="{4F593A66-C62D-0D7C-2BCC-84972AA98367}"/>
              </a:ext>
            </a:extLst>
          </p:cNvPr>
          <p:cNvPicPr>
            <a:picLocks noChangeAspect="1"/>
          </p:cNvPicPr>
          <p:nvPr/>
        </p:nvPicPr>
        <p:blipFill rotWithShape="1">
          <a:blip r:embed="rId9">
            <a:extLst>
              <a:ext uri="{28A0092B-C50C-407E-A947-70E740481C1C}">
                <a14:useLocalDpi xmlns:a14="http://schemas.microsoft.com/office/drawing/2010/main" val="0"/>
              </a:ext>
            </a:extLst>
          </a:blip>
          <a:srcRect l="2185" t="4004" r="2733"/>
          <a:stretch/>
        </p:blipFill>
        <p:spPr>
          <a:xfrm>
            <a:off x="12192000" y="6258256"/>
            <a:ext cx="9372600" cy="593831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Numero diapositiva"/>
          <p:cNvSpPr txBox="1">
            <a:spLocks noGrp="1"/>
          </p:cNvSpPr>
          <p:nvPr>
            <p:ph type="sldNum" sz="quarter" idx="2"/>
          </p:nvPr>
        </p:nvSpPr>
        <p:spPr/>
        <p:txBody>
          <a:bodyPr/>
          <a:lstStyle/>
          <a:p>
            <a:fld id="{86CB4B4D-7CA3-9044-876B-883B54F8677D}" type="slidenum">
              <a:rPr lang="it-IT" smtClean="0"/>
              <a:pPr/>
              <a:t>6</a:t>
            </a:fld>
            <a:endParaRPr lang="it-IT"/>
          </a:p>
        </p:txBody>
      </p:sp>
      <p:sp>
        <p:nvSpPr>
          <p:cNvPr id="200" name="Titolo della slide"/>
          <p:cNvSpPr txBox="1">
            <a:spLocks noGrp="1"/>
          </p:cNvSpPr>
          <p:nvPr>
            <p:ph type="title"/>
          </p:nvPr>
        </p:nvSpPr>
        <p:spPr>
          <a:xfrm>
            <a:off x="505038" y="-1315777"/>
            <a:ext cx="21138724" cy="2651126"/>
          </a:xfrm>
        </p:spPr>
        <p:txBody>
          <a:bodyPr/>
          <a:lstStyle>
            <a:lvl1pPr>
              <a:defRPr spc="200"/>
            </a:lvl1pPr>
          </a:lstStyle>
          <a:p>
            <a:r>
              <a:rPr lang="it-IT" dirty="0"/>
              <a:t>HIGH THROUGHPUT</a:t>
            </a:r>
          </a:p>
        </p:txBody>
      </p:sp>
      <p:pic>
        <p:nvPicPr>
          <p:cNvPr id="2" name="Picture 26">
            <a:extLst>
              <a:ext uri="{FF2B5EF4-FFF2-40B4-BE49-F238E27FC236}">
                <a16:creationId xmlns:a16="http://schemas.microsoft.com/office/drawing/2014/main" id="{ADF1A92F-674B-B7CD-2AB0-16D8381DC1BE}"/>
              </a:ext>
            </a:extLst>
          </p:cNvPr>
          <p:cNvPicPr>
            <a:picLocks noChangeAspect="1"/>
          </p:cNvPicPr>
          <p:nvPr/>
        </p:nvPicPr>
        <p:blipFill rotWithShape="1">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5976601" y="618409"/>
            <a:ext cx="8013405" cy="10567423"/>
          </a:xfrm>
          <a:prstGeom prst="rect">
            <a:avLst/>
          </a:prstGeom>
          <a:ln>
            <a:noFill/>
          </a:ln>
        </p:spPr>
      </p:pic>
      <p:sp>
        <p:nvSpPr>
          <p:cNvPr id="4" name="CasellaDiTesto 3">
            <a:extLst>
              <a:ext uri="{FF2B5EF4-FFF2-40B4-BE49-F238E27FC236}">
                <a16:creationId xmlns:a16="http://schemas.microsoft.com/office/drawing/2014/main" id="{04238112-B222-7F0D-4CB7-FE7FDD73A2A5}"/>
              </a:ext>
            </a:extLst>
          </p:cNvPr>
          <p:cNvSpPr txBox="1"/>
          <p:nvPr/>
        </p:nvSpPr>
        <p:spPr>
          <a:xfrm>
            <a:off x="17518414" y="11185832"/>
            <a:ext cx="4066176" cy="630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35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rPr>
              <a:t>Courtesy DIATECH</a:t>
            </a:r>
          </a:p>
        </p:txBody>
      </p:sp>
      <p:grpSp>
        <p:nvGrpSpPr>
          <p:cNvPr id="9" name="Gruppo 8">
            <a:extLst>
              <a:ext uri="{FF2B5EF4-FFF2-40B4-BE49-F238E27FC236}">
                <a16:creationId xmlns:a16="http://schemas.microsoft.com/office/drawing/2014/main" id="{73CD50A1-2FA5-1441-BCBC-6896C634CFA1}"/>
              </a:ext>
            </a:extLst>
          </p:cNvPr>
          <p:cNvGrpSpPr/>
          <p:nvPr/>
        </p:nvGrpSpPr>
        <p:grpSpPr>
          <a:xfrm>
            <a:off x="0" y="2228952"/>
            <a:ext cx="11042143" cy="5209542"/>
            <a:chOff x="1911857" y="2806262"/>
            <a:chExt cx="11042143" cy="5209542"/>
          </a:xfrm>
        </p:grpSpPr>
        <p:sp>
          <p:nvSpPr>
            <p:cNvPr id="11" name="Rettangolo 10">
              <a:extLst>
                <a:ext uri="{FF2B5EF4-FFF2-40B4-BE49-F238E27FC236}">
                  <a16:creationId xmlns:a16="http://schemas.microsoft.com/office/drawing/2014/main" id="{AB084343-B650-4D8E-390E-941A5F3B88AE}"/>
                </a:ext>
              </a:extLst>
            </p:cNvPr>
            <p:cNvSpPr/>
            <p:nvPr/>
          </p:nvSpPr>
          <p:spPr>
            <a:xfrm>
              <a:off x="11074400" y="3379070"/>
              <a:ext cx="1666240" cy="359810"/>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sp>
          <p:nvSpPr>
            <p:cNvPr id="12" name="Rettangolo 11">
              <a:extLst>
                <a:ext uri="{FF2B5EF4-FFF2-40B4-BE49-F238E27FC236}">
                  <a16:creationId xmlns:a16="http://schemas.microsoft.com/office/drawing/2014/main" id="{83602365-F855-2430-E7BF-469A3D1AD542}"/>
                </a:ext>
              </a:extLst>
            </p:cNvPr>
            <p:cNvSpPr/>
            <p:nvPr/>
          </p:nvSpPr>
          <p:spPr>
            <a:xfrm>
              <a:off x="11277600" y="3096963"/>
              <a:ext cx="1676400" cy="307507"/>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pic>
          <p:nvPicPr>
            <p:cNvPr id="1026" name="Picture 2" descr="Gene Expression Analysis and DNA Microarray Assays - YouTube">
              <a:extLst>
                <a:ext uri="{FF2B5EF4-FFF2-40B4-BE49-F238E27FC236}">
                  <a16:creationId xmlns:a16="http://schemas.microsoft.com/office/drawing/2014/main" id="{C4A40616-5AC1-5DDB-B106-AA751F50D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5" t="20664" r="-796" b="2383"/>
            <a:stretch/>
          </p:blipFill>
          <p:spPr bwMode="auto">
            <a:xfrm>
              <a:off x="1966913" y="3096963"/>
              <a:ext cx="10122202" cy="462814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5C65EF38-7B6B-16EA-93E6-7BBBD3FD1F4B}"/>
                </a:ext>
              </a:extLst>
            </p:cNvPr>
            <p:cNvSpPr/>
            <p:nvPr/>
          </p:nvSpPr>
          <p:spPr>
            <a:xfrm>
              <a:off x="2355341" y="2806262"/>
              <a:ext cx="4272773" cy="1545021"/>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endParaRPr>
            </a:p>
          </p:txBody>
        </p:sp>
        <p:sp>
          <p:nvSpPr>
            <p:cNvPr id="7" name="Rettangolo 6">
              <a:extLst>
                <a:ext uri="{FF2B5EF4-FFF2-40B4-BE49-F238E27FC236}">
                  <a16:creationId xmlns:a16="http://schemas.microsoft.com/office/drawing/2014/main" id="{61730307-9D0E-A987-80D2-458D71675072}"/>
                </a:ext>
              </a:extLst>
            </p:cNvPr>
            <p:cNvSpPr/>
            <p:nvPr/>
          </p:nvSpPr>
          <p:spPr>
            <a:xfrm>
              <a:off x="1911857" y="7353652"/>
              <a:ext cx="4887311" cy="662152"/>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endParaRPr>
            </a:p>
          </p:txBody>
        </p:sp>
      </p:grpSp>
      <p:pic>
        <p:nvPicPr>
          <p:cNvPr id="14" name="Immagine 13">
            <a:extLst>
              <a:ext uri="{FF2B5EF4-FFF2-40B4-BE49-F238E27FC236}">
                <a16:creationId xmlns:a16="http://schemas.microsoft.com/office/drawing/2014/main" id="{FC417779-9773-3B07-D28F-18327AC2FF0F}"/>
              </a:ext>
            </a:extLst>
          </p:cNvPr>
          <p:cNvPicPr>
            <a:picLocks noChangeAspect="1"/>
          </p:cNvPicPr>
          <p:nvPr/>
        </p:nvPicPr>
        <p:blipFill rotWithShape="1">
          <a:blip r:embed="rId4">
            <a:extLst>
              <a:ext uri="{28A0092B-C50C-407E-A947-70E740481C1C}">
                <a14:useLocalDpi xmlns:a14="http://schemas.microsoft.com/office/drawing/2010/main" val="0"/>
              </a:ext>
            </a:extLst>
          </a:blip>
          <a:srcRect l="26224" t="35179" r="26018" b="44381"/>
          <a:stretch/>
        </p:blipFill>
        <p:spPr>
          <a:xfrm>
            <a:off x="393994" y="8393856"/>
            <a:ext cx="14665706" cy="3588302"/>
          </a:xfrm>
          <a:prstGeom prst="rect">
            <a:avLst/>
          </a:prstGeom>
        </p:spPr>
      </p:pic>
      <p:pic>
        <p:nvPicPr>
          <p:cNvPr id="16" name="Immagine 15">
            <a:extLst>
              <a:ext uri="{FF2B5EF4-FFF2-40B4-BE49-F238E27FC236}">
                <a16:creationId xmlns:a16="http://schemas.microsoft.com/office/drawing/2014/main" id="{DC446CEF-760F-6E58-0C59-D649106B01F4}"/>
              </a:ext>
            </a:extLst>
          </p:cNvPr>
          <p:cNvPicPr>
            <a:picLocks noChangeAspect="1"/>
          </p:cNvPicPr>
          <p:nvPr/>
        </p:nvPicPr>
        <p:blipFill rotWithShape="1">
          <a:blip r:embed="rId5">
            <a:extLst>
              <a:ext uri="{28A0092B-C50C-407E-A947-70E740481C1C}">
                <a14:useLocalDpi xmlns:a14="http://schemas.microsoft.com/office/drawing/2010/main" val="0"/>
              </a:ext>
            </a:extLst>
          </a:blip>
          <a:srcRect l="46805" t="21016" r="23881" b="52832"/>
          <a:stretch/>
        </p:blipFill>
        <p:spPr>
          <a:xfrm>
            <a:off x="9995663" y="3090000"/>
            <a:ext cx="6308666" cy="321745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umero diapositiva"/>
          <p:cNvSpPr txBox="1">
            <a:spLocks noGrp="1"/>
          </p:cNvSpPr>
          <p:nvPr>
            <p:ph type="sldNum" sz="quarter" idx="2"/>
          </p:nvPr>
        </p:nvSpPr>
        <p:spPr/>
        <p:txBody>
          <a:bodyPr/>
          <a:lstStyle/>
          <a:p>
            <a:fld id="{86CB4B4D-7CA3-9044-876B-883B54F8677D}" type="slidenum">
              <a:rPr lang="it-IT" smtClean="0"/>
              <a:pPr/>
              <a:t>7</a:t>
            </a:fld>
            <a:endParaRPr lang="it-IT"/>
          </a:p>
        </p:txBody>
      </p:sp>
      <p:graphicFrame>
        <p:nvGraphicFramePr>
          <p:cNvPr id="11" name="Diagramma 10">
            <a:extLst>
              <a:ext uri="{FF2B5EF4-FFF2-40B4-BE49-F238E27FC236}">
                <a16:creationId xmlns:a16="http://schemas.microsoft.com/office/drawing/2014/main" id="{586E14DB-5700-44A0-455A-0F104CC9258C}"/>
              </a:ext>
            </a:extLst>
          </p:cNvPr>
          <p:cNvGraphicFramePr/>
          <p:nvPr>
            <p:extLst>
              <p:ext uri="{D42A27DB-BD31-4B8C-83A1-F6EECF244321}">
                <p14:modId xmlns:p14="http://schemas.microsoft.com/office/powerpoint/2010/main" val="1857698658"/>
              </p:ext>
            </p:extLst>
          </p:nvPr>
        </p:nvGraphicFramePr>
        <p:xfrm>
          <a:off x="5481976" y="3424576"/>
          <a:ext cx="14545614" cy="5977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Role of Ribonucleases in Immune Response Regulation during Infection and  Cancer | Frontiers Research Topic">
            <a:extLst>
              <a:ext uri="{FF2B5EF4-FFF2-40B4-BE49-F238E27FC236}">
                <a16:creationId xmlns:a16="http://schemas.microsoft.com/office/drawing/2014/main" id="{5430F302-99B8-E96C-EB2B-2984E062E8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881" t="5662" r="45300" b="49846"/>
          <a:stretch/>
        </p:blipFill>
        <p:spPr bwMode="auto">
          <a:xfrm>
            <a:off x="5481976" y="2113300"/>
            <a:ext cx="1841981" cy="289453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45F192D2-7478-D98D-60D1-2F61501EA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5322" y="3804134"/>
            <a:ext cx="1778208" cy="1419147"/>
          </a:xfrm>
          <a:prstGeom prst="rect">
            <a:avLst/>
          </a:prstGeom>
        </p:spPr>
      </p:pic>
      <p:sp>
        <p:nvSpPr>
          <p:cNvPr id="4" name="CasellaDiTesto 3">
            <a:extLst>
              <a:ext uri="{FF2B5EF4-FFF2-40B4-BE49-F238E27FC236}">
                <a16:creationId xmlns:a16="http://schemas.microsoft.com/office/drawing/2014/main" id="{11DE7153-CF7A-55E1-8450-55D55B0624A8}"/>
              </a:ext>
            </a:extLst>
          </p:cNvPr>
          <p:cNvSpPr txBox="1"/>
          <p:nvPr/>
        </p:nvSpPr>
        <p:spPr>
          <a:xfrm>
            <a:off x="9774426" y="4792396"/>
            <a:ext cx="624529"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5B5854"/>
                </a:solidFill>
                <a:effectLst/>
                <a:uFillTx/>
                <a:latin typeface="Avenir LT Std 85 Heavy"/>
                <a:ea typeface="Avenir LT Std 85 Heavy"/>
                <a:cs typeface="Avenir LT Std 85 Heavy"/>
                <a:sym typeface="Avenir LT Std 85 Heavy"/>
              </a:rPr>
              <a:t>OH-</a:t>
            </a:r>
          </a:p>
        </p:txBody>
      </p:sp>
      <p:pic>
        <p:nvPicPr>
          <p:cNvPr id="2054" name="Picture 6" descr="Ultraviolet Radiation Svg Png Icon Free Download (#540790) -  OnlineWebFonts.COM">
            <a:extLst>
              <a:ext uri="{FF2B5EF4-FFF2-40B4-BE49-F238E27FC236}">
                <a16:creationId xmlns:a16="http://schemas.microsoft.com/office/drawing/2014/main" id="{E5E9A2A9-1FAA-BDDD-F487-6C8FE0BD8A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76607" y="3404867"/>
            <a:ext cx="1620285" cy="1620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RNA - superagatoide">
            <a:extLst>
              <a:ext uri="{FF2B5EF4-FFF2-40B4-BE49-F238E27FC236}">
                <a16:creationId xmlns:a16="http://schemas.microsoft.com/office/drawing/2014/main" id="{531F4C88-8DAF-F46C-9455-6ED8EF68022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9947" b="10391"/>
          <a:stretch/>
        </p:blipFill>
        <p:spPr bwMode="auto">
          <a:xfrm>
            <a:off x="715569" y="1170769"/>
            <a:ext cx="3262613" cy="973484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3079C91B-DAB5-56CF-1778-BDB09801B50F}"/>
              </a:ext>
            </a:extLst>
          </p:cNvPr>
          <p:cNvSpPr txBox="1"/>
          <p:nvPr/>
        </p:nvSpPr>
        <p:spPr>
          <a:xfrm>
            <a:off x="4389183" y="9401629"/>
            <a:ext cx="17587947"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5400" dirty="0">
                <a:solidFill>
                  <a:srgbClr val="FF0000"/>
                </a:solidFill>
              </a:rPr>
              <a:t>Any step of the RNA analyses can influence the diagnosis or research results</a:t>
            </a:r>
            <a:endParaRPr kumimoji="0" lang="en-US" sz="5400" b="0" i="0" u="none" strike="noStrike" cap="none" spc="0" normalizeH="0" baseline="0" dirty="0">
              <a:ln>
                <a:noFill/>
              </a:ln>
              <a:solidFill>
                <a:srgbClr val="FF0000"/>
              </a:solidFill>
              <a:effectLst/>
              <a:uFillTx/>
              <a:latin typeface="Avenir LT Std 85 Heavy"/>
              <a:ea typeface="Avenir LT Std 85 Heavy"/>
              <a:cs typeface="Avenir LT Std 85 Heavy"/>
              <a:sym typeface="Avenir LT Std 85 Heavy"/>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olo della slide"/>
          <p:cNvSpPr txBox="1">
            <a:spLocks noGrp="1"/>
          </p:cNvSpPr>
          <p:nvPr>
            <p:ph type="title"/>
          </p:nvPr>
        </p:nvSpPr>
        <p:spPr/>
        <p:txBody>
          <a:bodyPr/>
          <a:lstStyle>
            <a:lvl1pPr>
              <a:defRPr spc="200"/>
            </a:lvl1pPr>
          </a:lstStyle>
          <a:p>
            <a:r>
              <a:rPr lang="it-IT" dirty="0"/>
              <a:t>THE PRE-ANALYTICAL PHASE</a:t>
            </a:r>
          </a:p>
        </p:txBody>
      </p:sp>
      <p:sp>
        <p:nvSpPr>
          <p:cNvPr id="206" name="Numero diapositiva"/>
          <p:cNvSpPr txBox="1">
            <a:spLocks noGrp="1"/>
          </p:cNvSpPr>
          <p:nvPr>
            <p:ph type="sldNum" sz="quarter" idx="2"/>
          </p:nvPr>
        </p:nvSpPr>
        <p:spPr/>
        <p:txBody>
          <a:bodyPr/>
          <a:lstStyle/>
          <a:p>
            <a:fld id="{86CB4B4D-7CA3-9044-876B-883B54F8677D}" type="slidenum">
              <a:rPr lang="it-IT" smtClean="0"/>
              <a:pPr/>
              <a:t>8</a:t>
            </a:fld>
            <a:endParaRPr lang="it-IT"/>
          </a:p>
        </p:txBody>
      </p:sp>
      <p:pic>
        <p:nvPicPr>
          <p:cNvPr id="7" name="Immagine 6">
            <a:extLst>
              <a:ext uri="{FF2B5EF4-FFF2-40B4-BE49-F238E27FC236}">
                <a16:creationId xmlns:a16="http://schemas.microsoft.com/office/drawing/2014/main" id="{6597A899-C3C8-ED29-FD56-C013E72B722A}"/>
              </a:ext>
            </a:extLst>
          </p:cNvPr>
          <p:cNvPicPr>
            <a:picLocks noChangeAspect="1"/>
          </p:cNvPicPr>
          <p:nvPr/>
        </p:nvPicPr>
        <p:blipFill>
          <a:blip r:embed="rId2"/>
          <a:stretch>
            <a:fillRect/>
          </a:stretch>
        </p:blipFill>
        <p:spPr>
          <a:xfrm>
            <a:off x="682597" y="2228770"/>
            <a:ext cx="12988798" cy="9827589"/>
          </a:xfrm>
          <a:prstGeom prst="rect">
            <a:avLst/>
          </a:prstGeom>
        </p:spPr>
      </p:pic>
      <p:sp>
        <p:nvSpPr>
          <p:cNvPr id="4" name="Freccia angolare bidirezionale 3">
            <a:extLst>
              <a:ext uri="{FF2B5EF4-FFF2-40B4-BE49-F238E27FC236}">
                <a16:creationId xmlns:a16="http://schemas.microsoft.com/office/drawing/2014/main" id="{E8F2F886-052C-8052-BB4D-67E263AC6819}"/>
              </a:ext>
            </a:extLst>
          </p:cNvPr>
          <p:cNvSpPr/>
          <p:nvPr/>
        </p:nvSpPr>
        <p:spPr>
          <a:xfrm rot="8135705">
            <a:off x="14083842" y="6679580"/>
            <a:ext cx="2029522" cy="2007219"/>
          </a:xfrm>
          <a:prstGeom prst="leftUpArrow">
            <a:avLst/>
          </a:prstGeom>
          <a:solidFill>
            <a:srgbClr val="072B5B"/>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Tx/>
              <a:buSzTx/>
              <a:buFontTx/>
              <a:buNone/>
              <a:tabLst/>
            </a:pPr>
            <a:endParaRPr kumimoji="0" lang="en-US"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endParaRPr>
          </a:p>
        </p:txBody>
      </p:sp>
      <p:sp>
        <p:nvSpPr>
          <p:cNvPr id="5" name="CasellaDiTesto 4">
            <a:extLst>
              <a:ext uri="{FF2B5EF4-FFF2-40B4-BE49-F238E27FC236}">
                <a16:creationId xmlns:a16="http://schemas.microsoft.com/office/drawing/2014/main" id="{C3EE5BD6-29B1-30A9-4DD7-F7B531DB48BA}"/>
              </a:ext>
            </a:extLst>
          </p:cNvPr>
          <p:cNvSpPr txBox="1"/>
          <p:nvPr/>
        </p:nvSpPr>
        <p:spPr>
          <a:xfrm>
            <a:off x="16274113" y="5940674"/>
            <a:ext cx="6103735" cy="630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lang="en-US" dirty="0">
                <a:solidFill>
                  <a:srgbClr val="002060"/>
                </a:solidFill>
              </a:rPr>
              <a:t>LIQUID TISSUES</a:t>
            </a:r>
            <a:endParaRPr kumimoji="0" lang="en-US" sz="3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endParaRPr>
          </a:p>
        </p:txBody>
      </p:sp>
      <p:pic>
        <p:nvPicPr>
          <p:cNvPr id="8" name="Elemento grafico 7" descr="Acqua">
            <a:extLst>
              <a:ext uri="{FF2B5EF4-FFF2-40B4-BE49-F238E27FC236}">
                <a16:creationId xmlns:a16="http://schemas.microsoft.com/office/drawing/2014/main" id="{5730B60D-DC04-32D0-B522-3FDBF6A43E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16913" y="5798944"/>
            <a:ext cx="914400" cy="914400"/>
          </a:xfrm>
          <a:prstGeom prst="rect">
            <a:avLst/>
          </a:prstGeom>
        </p:spPr>
      </p:pic>
      <p:pic>
        <p:nvPicPr>
          <p:cNvPr id="3074" name="Picture 2" descr="Chirurgia - Ambulatorio Medico Veterinario San Francesco">
            <a:extLst>
              <a:ext uri="{FF2B5EF4-FFF2-40B4-BE49-F238E27FC236}">
                <a16:creationId xmlns:a16="http://schemas.microsoft.com/office/drawing/2014/main" id="{77D51103-DA10-995B-C570-6732A41B3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766" y="8722885"/>
            <a:ext cx="2235200" cy="168910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E6FEDCB1-005E-9BC0-DB8F-B927A04C0742}"/>
              </a:ext>
            </a:extLst>
          </p:cNvPr>
          <p:cNvSpPr txBox="1"/>
          <p:nvPr/>
        </p:nvSpPr>
        <p:spPr>
          <a:xfrm>
            <a:off x="17597668" y="9110235"/>
            <a:ext cx="6103735" cy="630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647700" rtl="0" fontAlgn="auto" latinLnBrk="0" hangingPunct="0">
              <a:lnSpc>
                <a:spcPct val="100000"/>
              </a:lnSpc>
              <a:spcBef>
                <a:spcPts val="0"/>
              </a:spcBef>
              <a:spcAft>
                <a:spcPts val="0"/>
              </a:spcAft>
              <a:buClrTx/>
              <a:buSzTx/>
              <a:buFontTx/>
              <a:buNone/>
              <a:tabLst/>
            </a:pPr>
            <a:r>
              <a:rPr kumimoji="0" lang="en-US" sz="3500" b="0" i="0" u="none" strike="noStrike" cap="none" spc="0" normalizeH="0" baseline="0" dirty="0">
                <a:ln>
                  <a:noFill/>
                </a:ln>
                <a:solidFill>
                  <a:srgbClr val="002060"/>
                </a:solidFill>
                <a:effectLst/>
                <a:uFillTx/>
                <a:latin typeface="Avenir LT Std 85 Heavy"/>
                <a:ea typeface="Avenir LT Std 85 Heavy"/>
                <a:cs typeface="Avenir LT Std 85 Heavy"/>
                <a:sym typeface="Avenir LT Std 85 Heavy"/>
              </a:rPr>
              <a:t>SOLID TISSUES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par>
                                <p:cTn id="16" presetID="18" presetClass="entr" presetSubtype="12"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strips(downLeft)">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Xersperum eostis dolor aliquid ucidipisquas renda volestis alit untiostium si doluptatia dolecus, solupis maio beribus verro volorep ellaut ipsunt magnatem cupiduc iendiae ctatessedit ut quatur. Itatureium niendit et int qui quibus, toruptat harum explacc aerovitia nissentius ex ea dolorerum qui reri."/>
          <p:cNvSpPr txBox="1">
            <a:spLocks noGrp="1"/>
          </p:cNvSpPr>
          <p:nvPr>
            <p:ph type="body" sz="quarter" idx="1"/>
          </p:nvPr>
        </p:nvSpPr>
        <p:spPr>
          <a:xfrm>
            <a:off x="2116666" y="9049490"/>
            <a:ext cx="21315611" cy="3952668"/>
          </a:xfrm>
        </p:spPr>
        <p:txBody>
          <a:bodyPr/>
          <a:lstStyle>
            <a:lvl1pPr>
              <a:defRPr spc="0"/>
            </a:lvl1pPr>
          </a:lstStyle>
          <a:p>
            <a:r>
              <a:rPr lang="it-IT" dirty="0"/>
              <a:t>CEN/TS 17688-1:2021-Molecular in vitro </a:t>
            </a:r>
            <a:r>
              <a:rPr lang="it-IT" dirty="0" err="1"/>
              <a:t>diagnostic</a:t>
            </a:r>
            <a:r>
              <a:rPr lang="it-IT" dirty="0"/>
              <a:t> </a:t>
            </a:r>
            <a:r>
              <a:rPr lang="it-IT" dirty="0" err="1"/>
              <a:t>examinations</a:t>
            </a:r>
            <a:r>
              <a:rPr lang="it-IT" dirty="0"/>
              <a:t> - </a:t>
            </a:r>
            <a:r>
              <a:rPr lang="it-IT" dirty="0" err="1"/>
              <a:t>Specifications</a:t>
            </a:r>
            <a:r>
              <a:rPr lang="it-IT" dirty="0"/>
              <a:t> for </a:t>
            </a:r>
            <a:r>
              <a:rPr lang="it-IT" dirty="0" err="1"/>
              <a:t>pre-examination</a:t>
            </a:r>
            <a:r>
              <a:rPr lang="it-IT" dirty="0"/>
              <a:t> </a:t>
            </a:r>
            <a:r>
              <a:rPr lang="it-IT" dirty="0" err="1"/>
              <a:t>processes</a:t>
            </a:r>
            <a:r>
              <a:rPr lang="it-IT" dirty="0"/>
              <a:t> for Fine </a:t>
            </a:r>
            <a:r>
              <a:rPr lang="it-IT" dirty="0" err="1"/>
              <a:t>Needle</a:t>
            </a:r>
            <a:r>
              <a:rPr lang="it-IT" dirty="0"/>
              <a:t> </a:t>
            </a:r>
            <a:r>
              <a:rPr lang="it-IT" dirty="0" err="1"/>
              <a:t>Aspirates</a:t>
            </a:r>
            <a:r>
              <a:rPr lang="it-IT" dirty="0"/>
              <a:t> (</a:t>
            </a:r>
            <a:r>
              <a:rPr lang="it-IT" dirty="0" err="1"/>
              <a:t>FNAs</a:t>
            </a:r>
            <a:r>
              <a:rPr lang="it-IT" dirty="0"/>
              <a:t>) - Part 1: </a:t>
            </a:r>
            <a:r>
              <a:rPr lang="it-IT" dirty="0" err="1"/>
              <a:t>Isolated</a:t>
            </a:r>
            <a:r>
              <a:rPr lang="it-IT" dirty="0"/>
              <a:t> </a:t>
            </a:r>
            <a:r>
              <a:rPr lang="it-IT" dirty="0" err="1"/>
              <a:t>cellular</a:t>
            </a:r>
            <a:r>
              <a:rPr lang="it-IT" dirty="0"/>
              <a:t> RNA</a:t>
            </a:r>
          </a:p>
          <a:p>
            <a:r>
              <a:rPr lang="it-IT" dirty="0"/>
              <a:t>CEN/TS 17390-1:2020-05-Molecular in vitro </a:t>
            </a:r>
            <a:r>
              <a:rPr lang="it-IT" dirty="0" err="1"/>
              <a:t>diagnostic</a:t>
            </a:r>
            <a:r>
              <a:rPr lang="it-IT" dirty="0"/>
              <a:t> </a:t>
            </a:r>
            <a:r>
              <a:rPr lang="it-IT" dirty="0" err="1"/>
              <a:t>examinations</a:t>
            </a:r>
            <a:r>
              <a:rPr lang="it-IT" dirty="0"/>
              <a:t> - </a:t>
            </a:r>
            <a:r>
              <a:rPr lang="it-IT" dirty="0" err="1"/>
              <a:t>Specifications</a:t>
            </a:r>
            <a:r>
              <a:rPr lang="it-IT" dirty="0"/>
              <a:t> for </a:t>
            </a:r>
            <a:r>
              <a:rPr lang="it-IT" dirty="0" err="1"/>
              <a:t>pre-examination</a:t>
            </a:r>
            <a:r>
              <a:rPr lang="it-IT" dirty="0"/>
              <a:t> </a:t>
            </a:r>
            <a:r>
              <a:rPr lang="it-IT" dirty="0" err="1"/>
              <a:t>processes</a:t>
            </a:r>
            <a:r>
              <a:rPr lang="it-IT" dirty="0"/>
              <a:t> for </a:t>
            </a:r>
            <a:r>
              <a:rPr lang="it-IT" dirty="0" err="1"/>
              <a:t>circulating</a:t>
            </a:r>
            <a:r>
              <a:rPr lang="it-IT" dirty="0"/>
              <a:t> </a:t>
            </a:r>
            <a:r>
              <a:rPr lang="it-IT" dirty="0" err="1"/>
              <a:t>tumor</a:t>
            </a:r>
            <a:r>
              <a:rPr lang="it-IT" dirty="0"/>
              <a:t> </a:t>
            </a:r>
            <a:r>
              <a:rPr lang="it-IT" dirty="0" err="1"/>
              <a:t>cells</a:t>
            </a:r>
            <a:r>
              <a:rPr lang="it-IT" dirty="0"/>
              <a:t> (</a:t>
            </a:r>
            <a:r>
              <a:rPr lang="it-IT" dirty="0" err="1"/>
              <a:t>CTCs</a:t>
            </a:r>
            <a:r>
              <a:rPr lang="it-IT" dirty="0"/>
              <a:t>) in </a:t>
            </a:r>
            <a:r>
              <a:rPr lang="it-IT" dirty="0" err="1"/>
              <a:t>venous</a:t>
            </a:r>
            <a:r>
              <a:rPr lang="it-IT" dirty="0"/>
              <a:t> </a:t>
            </a:r>
            <a:r>
              <a:rPr lang="it-IT" dirty="0" err="1"/>
              <a:t>whole</a:t>
            </a:r>
            <a:r>
              <a:rPr lang="it-IT" dirty="0"/>
              <a:t> </a:t>
            </a:r>
            <a:r>
              <a:rPr lang="it-IT" dirty="0" err="1"/>
              <a:t>blood</a:t>
            </a:r>
            <a:r>
              <a:rPr lang="it-IT" dirty="0"/>
              <a:t> - Part 1: </a:t>
            </a:r>
            <a:r>
              <a:rPr lang="it-IT" dirty="0" err="1"/>
              <a:t>Isolated</a:t>
            </a:r>
            <a:r>
              <a:rPr lang="it-IT" dirty="0"/>
              <a:t> RNA</a:t>
            </a:r>
          </a:p>
        </p:txBody>
      </p:sp>
      <p:sp>
        <p:nvSpPr>
          <p:cNvPr id="197" name="Titolo della slide"/>
          <p:cNvSpPr txBox="1">
            <a:spLocks noGrp="1"/>
          </p:cNvSpPr>
          <p:nvPr>
            <p:ph type="title"/>
          </p:nvPr>
        </p:nvSpPr>
        <p:spPr/>
        <p:txBody>
          <a:bodyPr/>
          <a:lstStyle>
            <a:lvl1pPr>
              <a:defRPr spc="200"/>
            </a:lvl1pPr>
          </a:lstStyle>
          <a:p>
            <a:r>
              <a:rPr lang="it-IT" dirty="0"/>
              <a:t> USE OF ISO STANDARDS AND CEN TECHNICAL DOCUMENTS</a:t>
            </a:r>
          </a:p>
        </p:txBody>
      </p:sp>
      <p:sp>
        <p:nvSpPr>
          <p:cNvPr id="191" name="Numero diapositiva"/>
          <p:cNvSpPr txBox="1">
            <a:spLocks noGrp="1"/>
          </p:cNvSpPr>
          <p:nvPr>
            <p:ph type="sldNum" sz="quarter" idx="2"/>
          </p:nvPr>
        </p:nvSpPr>
        <p:spPr/>
        <p:txBody>
          <a:bodyPr/>
          <a:lstStyle/>
          <a:p>
            <a:fld id="{86CB4B4D-7CA3-9044-876B-883B54F8677D}" type="slidenum">
              <a:rPr lang="it-IT" smtClean="0"/>
              <a:pPr/>
              <a:t>9</a:t>
            </a:fld>
            <a:endParaRPr lang="it-IT"/>
          </a:p>
        </p:txBody>
      </p:sp>
      <p:pic>
        <p:nvPicPr>
          <p:cNvPr id="2" name="Immagine 1">
            <a:extLst>
              <a:ext uri="{FF2B5EF4-FFF2-40B4-BE49-F238E27FC236}">
                <a16:creationId xmlns:a16="http://schemas.microsoft.com/office/drawing/2014/main" id="{ECFDF813-A498-4E3F-A444-13E68DEB7F52}"/>
              </a:ext>
            </a:extLst>
          </p:cNvPr>
          <p:cNvPicPr>
            <a:picLocks noChangeAspect="1"/>
          </p:cNvPicPr>
          <p:nvPr/>
        </p:nvPicPr>
        <p:blipFill>
          <a:blip r:embed="rId2"/>
          <a:stretch>
            <a:fillRect/>
          </a:stretch>
        </p:blipFill>
        <p:spPr>
          <a:xfrm>
            <a:off x="2338409" y="2266266"/>
            <a:ext cx="5868910" cy="6705154"/>
          </a:xfrm>
          <a:prstGeom prst="rect">
            <a:avLst/>
          </a:prstGeom>
        </p:spPr>
      </p:pic>
      <p:pic>
        <p:nvPicPr>
          <p:cNvPr id="7" name="Immagine 6">
            <a:extLst>
              <a:ext uri="{FF2B5EF4-FFF2-40B4-BE49-F238E27FC236}">
                <a16:creationId xmlns:a16="http://schemas.microsoft.com/office/drawing/2014/main" id="{3D519492-B54D-5A00-3B83-DBE35C80A50C}"/>
              </a:ext>
            </a:extLst>
          </p:cNvPr>
          <p:cNvPicPr>
            <a:picLocks noChangeAspect="1"/>
          </p:cNvPicPr>
          <p:nvPr/>
        </p:nvPicPr>
        <p:blipFill>
          <a:blip r:embed="rId3"/>
          <a:stretch>
            <a:fillRect/>
          </a:stretch>
        </p:blipFill>
        <p:spPr>
          <a:xfrm>
            <a:off x="9845778" y="2411890"/>
            <a:ext cx="5250818" cy="5998840"/>
          </a:xfrm>
          <a:prstGeom prst="rect">
            <a:avLst/>
          </a:prstGeom>
        </p:spPr>
      </p:pic>
      <p:pic>
        <p:nvPicPr>
          <p:cNvPr id="13" name="Immagine 12">
            <a:extLst>
              <a:ext uri="{FF2B5EF4-FFF2-40B4-BE49-F238E27FC236}">
                <a16:creationId xmlns:a16="http://schemas.microsoft.com/office/drawing/2014/main" id="{8E603601-A791-A6AF-B5D4-E05879D3F48C}"/>
              </a:ext>
            </a:extLst>
          </p:cNvPr>
          <p:cNvPicPr>
            <a:picLocks noChangeAspect="1"/>
          </p:cNvPicPr>
          <p:nvPr/>
        </p:nvPicPr>
        <p:blipFill>
          <a:blip r:embed="rId4"/>
          <a:stretch>
            <a:fillRect/>
          </a:stretch>
        </p:blipFill>
        <p:spPr>
          <a:xfrm>
            <a:off x="16271034" y="2200280"/>
            <a:ext cx="5250819" cy="6180037"/>
          </a:xfrm>
          <a:prstGeom prst="rect">
            <a:avLst/>
          </a:prstGeom>
        </p:spPr>
      </p:pic>
    </p:spTree>
  </p:cSld>
  <p:clrMapOvr>
    <a:masterClrMapping/>
  </p:clrMapOvr>
  <p:transition spd="med"/>
</p:sld>
</file>

<file path=ppt/theme/theme1.xml><?xml version="1.0" encoding="utf-8"?>
<a:theme xmlns:a="http://schemas.openxmlformats.org/drawingml/2006/main" name="New_Template">
  <a:themeElements>
    <a:clrScheme name="New_Template">
      <a:dk1>
        <a:srgbClr val="5B5854"/>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
      <a:majorFont>
        <a:latin typeface="Helvetica"/>
        <a:ea typeface="Helvetica"/>
        <a:cs typeface="Helvetica"/>
      </a:majorFont>
      <a:minorFont>
        <a:latin typeface="Helvetica Neue"/>
        <a:ea typeface="Helvetica Neue"/>
        <a:cs typeface="Helvetica Neue"/>
      </a:minorFont>
    </a:fontScheme>
    <a:fmtScheme name="New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zione_UniTS_16-9_120421.pptx" id="{4D7A95C4-531D-BE42-BC6B-1E71934F33DA}" vid="{47BDCCF5-F9D7-384C-B997-FF2F6EAC592C}"/>
    </a:ext>
  </a:extLst>
</a:theme>
</file>

<file path=ppt/theme/theme2.xml><?xml version="1.0" encoding="utf-8"?>
<a:theme xmlns:a="http://schemas.openxmlformats.org/drawingml/2006/main" name="New_Template">
  <a:themeElements>
    <a:clrScheme name="New_Template">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
      <a:majorFont>
        <a:latin typeface="Helvetica"/>
        <a:ea typeface="Helvetica"/>
        <a:cs typeface="Helvetica"/>
      </a:majorFont>
      <a:minorFont>
        <a:latin typeface="Helvetica Neue"/>
        <a:ea typeface="Helvetica Neue"/>
        <a:cs typeface="Helvetica Neue"/>
      </a:minorFont>
    </a:fontScheme>
    <a:fmtScheme name="New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LT Std 85 Heavy"/>
            <a:ea typeface="Avenir LT Std 85 Heavy"/>
            <a:cs typeface="Avenir LT Std 85 Heavy"/>
            <a:sym typeface="Avenir LT Std 85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New_Template</Template>
  <TotalTime>0</TotalTime>
  <Words>1601</Words>
  <Application>Microsoft Office PowerPoint</Application>
  <PresentationFormat>Benutzerdefiniert</PresentationFormat>
  <Paragraphs>340</Paragraphs>
  <Slides>27</Slides>
  <Notes>5</Notes>
  <HiddenSlides>0</HiddenSlides>
  <MMClips>0</MMClips>
  <ScaleCrop>false</ScaleCrop>
  <HeadingPairs>
    <vt:vector size="8" baseType="variant">
      <vt:variant>
        <vt:lpstr>Verwendete Schriftarten</vt:lpstr>
      </vt:variant>
      <vt:variant>
        <vt:i4>20</vt:i4>
      </vt:variant>
      <vt:variant>
        <vt:lpstr>Design</vt:lpstr>
      </vt:variant>
      <vt:variant>
        <vt:i4>1</vt:i4>
      </vt:variant>
      <vt:variant>
        <vt:lpstr>Eingebettete OLE-Server</vt:lpstr>
      </vt:variant>
      <vt:variant>
        <vt:i4>2</vt:i4>
      </vt:variant>
      <vt:variant>
        <vt:lpstr>Folientitel</vt:lpstr>
      </vt:variant>
      <vt:variant>
        <vt:i4>27</vt:i4>
      </vt:variant>
    </vt:vector>
  </HeadingPairs>
  <TitlesOfParts>
    <vt:vector size="50" baseType="lpstr">
      <vt:lpstr>Avenir</vt:lpstr>
      <vt:lpstr>Avenir Black</vt:lpstr>
      <vt:lpstr>Avenir Heavy</vt:lpstr>
      <vt:lpstr>Avenir Light</vt:lpstr>
      <vt:lpstr>Avenir LT Std 35 Light</vt:lpstr>
      <vt:lpstr>Avenir LT Std 55 Roman</vt:lpstr>
      <vt:lpstr>Avenir LT Std 65 Medium</vt:lpstr>
      <vt:lpstr>Avenir LT Std 85 Heavy</vt:lpstr>
      <vt:lpstr>Avenir Medium</vt:lpstr>
      <vt:lpstr>AvenirLTStd-Medium</vt:lpstr>
      <vt:lpstr>Font di sistema regolare</vt:lpstr>
      <vt:lpstr>Helvetica Neue</vt:lpstr>
      <vt:lpstr>NewCenturySchlbk</vt:lpstr>
      <vt:lpstr>Palatino</vt:lpstr>
      <vt:lpstr>arial</vt:lpstr>
      <vt:lpstr>arial</vt:lpstr>
      <vt:lpstr>Cambria</vt:lpstr>
      <vt:lpstr>Times</vt:lpstr>
      <vt:lpstr>Times New Roman</vt:lpstr>
      <vt:lpstr>Wingdings</vt:lpstr>
      <vt:lpstr>New_Template</vt:lpstr>
      <vt:lpstr>Fotografia di Photo Editor</vt:lpstr>
      <vt:lpstr>Grafico</vt:lpstr>
      <vt:lpstr>STANDARDIZATION OF RNA ANALYSES IN CLINICAL TISSUES</vt:lpstr>
      <vt:lpstr>PowerPoint-Präsentation</vt:lpstr>
      <vt:lpstr>RNA analyses from FFPE</vt:lpstr>
      <vt:lpstr>RNA isolation from clinical tissues</vt:lpstr>
      <vt:lpstr>PowerPoint-Präsentation</vt:lpstr>
      <vt:lpstr>HIGH THROUGHPUT</vt:lpstr>
      <vt:lpstr>PowerPoint-Präsentation</vt:lpstr>
      <vt:lpstr>THE PRE-ANALYTICAL PHASE</vt:lpstr>
      <vt:lpstr> USE OF ISO STANDARDS AND CEN TECHNICAL DOCUMENTS</vt:lpstr>
      <vt:lpstr>TISSUE PREANALYTICS</vt:lpstr>
      <vt:lpstr>PowerPoint-Präsentation</vt:lpstr>
      <vt:lpstr>PowerPoint-Präsentation</vt:lpstr>
      <vt:lpstr>WARM AND CALD ISCHEMIA </vt:lpstr>
      <vt:lpstr>WARM AND COLD ISCHEMIA </vt:lpstr>
      <vt:lpstr>WARM AND CALD ISCHEMIA </vt:lpstr>
      <vt:lpstr>Stringent standard procedures guarantee Higher RNA quality in FFPE tissues</vt:lpstr>
      <vt:lpstr>RNA- A COMMON STRUCTURE FOR MULTIPLE FUNCTIONS </vt:lpstr>
      <vt:lpstr>RNA- A COMMON STRUCTURE FOR MULTIPLE FUNCTIONS </vt:lpstr>
      <vt:lpstr>??STANDARDIZATION OF RNA ANALYSIS</vt:lpstr>
      <vt:lpstr>QUALITY OF RNA SAMPLES</vt:lpstr>
      <vt:lpstr>for RT-PCR</vt:lpstr>
      <vt:lpstr>STANDARDIZATION OF RNA ANALYSIS</vt:lpstr>
      <vt:lpstr>Reverse transcription (RT) is A critical step</vt:lpstr>
      <vt:lpstr>NORMALIZATION AND DATA ANALYSIS</vt:lpstr>
      <vt:lpstr>CONCLUSIONS</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della presentazione</dc:title>
  <dc:subject/>
  <dc:creator>Massimo Cortesi</dc:creator>
  <cp:keywords/>
  <dc:description/>
  <cp:lastModifiedBy>Katrin Rodenkirchen - QIAGEN</cp:lastModifiedBy>
  <cp:revision>95</cp:revision>
  <dcterms:created xsi:type="dcterms:W3CDTF">2021-04-13T15:44:38Z</dcterms:created>
  <dcterms:modified xsi:type="dcterms:W3CDTF">2022-09-30T11:00:36Z</dcterms:modified>
  <cp:category/>
</cp:coreProperties>
</file>