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Lst>
  <p:notesMasterIdLst>
    <p:notesMasterId r:id="rId32"/>
  </p:notesMasterIdLst>
  <p:sldIdLst>
    <p:sldId id="258" r:id="rId5"/>
    <p:sldId id="276" r:id="rId6"/>
    <p:sldId id="259" r:id="rId7"/>
    <p:sldId id="260" r:id="rId8"/>
    <p:sldId id="312" r:id="rId9"/>
    <p:sldId id="279" r:id="rId10"/>
    <p:sldId id="261" r:id="rId11"/>
    <p:sldId id="278" r:id="rId12"/>
    <p:sldId id="300" r:id="rId13"/>
    <p:sldId id="301" r:id="rId14"/>
    <p:sldId id="302" r:id="rId15"/>
    <p:sldId id="262" r:id="rId16"/>
    <p:sldId id="283" r:id="rId17"/>
    <p:sldId id="266" r:id="rId18"/>
    <p:sldId id="308" r:id="rId19"/>
    <p:sldId id="305" r:id="rId20"/>
    <p:sldId id="284" r:id="rId21"/>
    <p:sldId id="275" r:id="rId22"/>
    <p:sldId id="304" r:id="rId23"/>
    <p:sldId id="309" r:id="rId24"/>
    <p:sldId id="264" r:id="rId25"/>
    <p:sldId id="271" r:id="rId26"/>
    <p:sldId id="307" r:id="rId27"/>
    <p:sldId id="298" r:id="rId28"/>
    <p:sldId id="314" r:id="rId29"/>
    <p:sldId id="297" r:id="rId30"/>
    <p:sldId id="299"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0" d="100"/>
          <a:sy n="70" d="100"/>
        </p:scale>
        <p:origin x="48" y="60"/>
      </p:cViewPr>
      <p:guideLst/>
    </p:cSldViewPr>
  </p:slideViewPr>
  <p:outlineViewPr>
    <p:cViewPr>
      <p:scale>
        <a:sx n="33" d="100"/>
        <a:sy n="33" d="100"/>
      </p:scale>
      <p:origin x="0" y="-234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325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E274F-050D-4850-9EB2-7491F1FE38FA}" type="datetimeFigureOut">
              <a:rPr lang="de-DE" smtClean="0"/>
              <a:t>01.12.2020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6B6BF-FAB4-4D48-A47E-2F6C658DBF07}" type="slidenum">
              <a:rPr lang="de-DE" smtClean="0"/>
              <a:t>‹#›</a:t>
            </a:fld>
            <a:endParaRPr lang="de-DE"/>
          </a:p>
        </p:txBody>
      </p:sp>
    </p:spTree>
    <p:extLst>
      <p:ext uri="{BB962C8B-B14F-4D97-AF65-F5344CB8AC3E}">
        <p14:creationId xmlns:p14="http://schemas.microsoft.com/office/powerpoint/2010/main" val="1683052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p:spPr>
        <p:txBody>
          <a:bodyPr/>
          <a:lstStyle/>
          <a:p>
            <a:endParaRPr lang="en-US" altLang="de-DE"/>
          </a:p>
        </p:txBody>
      </p:sp>
      <p:sp>
        <p:nvSpPr>
          <p:cNvPr id="45060" name="Foliennummernplatzhalter 3"/>
          <p:cNvSpPr>
            <a:spLocks noGrp="1"/>
          </p:cNvSpPr>
          <p:nvPr>
            <p:ph type="sldNum" sz="quarter" idx="5"/>
          </p:nvPr>
        </p:nvSpPr>
        <p:spPr>
          <a:noFill/>
        </p:spPr>
        <p:txBody>
          <a:bodyPr/>
          <a:lstStyle>
            <a:lvl1pPr defTabSz="917575">
              <a:defRPr sz="2800">
                <a:solidFill>
                  <a:srgbClr val="044F88"/>
                </a:solidFill>
                <a:latin typeface="Arial" panose="020B0604020202020204" pitchFamily="34" charset="0"/>
              </a:defRPr>
            </a:lvl1pPr>
            <a:lvl2pPr marL="742950" indent="-285750" defTabSz="917575">
              <a:defRPr sz="2800">
                <a:solidFill>
                  <a:srgbClr val="044F88"/>
                </a:solidFill>
                <a:latin typeface="Arial" panose="020B0604020202020204" pitchFamily="34" charset="0"/>
              </a:defRPr>
            </a:lvl2pPr>
            <a:lvl3pPr marL="1143000" indent="-228600" defTabSz="917575">
              <a:defRPr sz="2800">
                <a:solidFill>
                  <a:srgbClr val="044F88"/>
                </a:solidFill>
                <a:latin typeface="Arial" panose="020B0604020202020204" pitchFamily="34" charset="0"/>
              </a:defRPr>
            </a:lvl3pPr>
            <a:lvl4pPr marL="1600200" indent="-228600" defTabSz="917575">
              <a:defRPr sz="2800">
                <a:solidFill>
                  <a:srgbClr val="044F88"/>
                </a:solidFill>
                <a:latin typeface="Arial" panose="020B0604020202020204" pitchFamily="34" charset="0"/>
              </a:defRPr>
            </a:lvl4pPr>
            <a:lvl5pPr marL="2057400" indent="-228600" defTabSz="917575">
              <a:defRPr sz="2800">
                <a:solidFill>
                  <a:srgbClr val="044F88"/>
                </a:solidFill>
                <a:latin typeface="Arial" panose="020B0604020202020204" pitchFamily="34" charset="0"/>
              </a:defRPr>
            </a:lvl5pPr>
            <a:lvl6pPr marL="2514600" indent="-228600" defTabSz="917575"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917575"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917575"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917575" eaLnBrk="0" fontAlgn="base" hangingPunct="0">
              <a:spcBef>
                <a:spcPct val="0"/>
              </a:spcBef>
              <a:spcAft>
                <a:spcPct val="0"/>
              </a:spcAft>
              <a:defRPr sz="2800">
                <a:solidFill>
                  <a:srgbClr val="044F88"/>
                </a:solidFill>
                <a:latin typeface="Arial" panose="020B0604020202020204" pitchFamily="34" charset="0"/>
              </a:defRPr>
            </a:lvl9pPr>
          </a:lstStyle>
          <a:p>
            <a:pPr marL="0" marR="0" lvl="0" indent="0" algn="r" defTabSz="917575" rtl="0" eaLnBrk="1" fontAlgn="base" latinLnBrk="0" hangingPunct="1">
              <a:lnSpc>
                <a:spcPct val="100000"/>
              </a:lnSpc>
              <a:spcBef>
                <a:spcPct val="20000"/>
              </a:spcBef>
              <a:spcAft>
                <a:spcPct val="0"/>
              </a:spcAft>
              <a:buClrTx/>
              <a:buSzTx/>
              <a:buFontTx/>
              <a:buNone/>
              <a:tabLst/>
              <a:defRPr/>
            </a:pPr>
            <a:fld id="{C8948D5F-A792-4B52-B592-C8E4A932F2BD}" type="slidenum">
              <a:rPr kumimoji="0" lang="en-US" altLang="de-DE"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7575" rtl="0" eaLnBrk="1" fontAlgn="base" latinLnBrk="0" hangingPunct="1">
                <a:lnSpc>
                  <a:spcPct val="100000"/>
                </a:lnSpc>
                <a:spcBef>
                  <a:spcPct val="20000"/>
                </a:spcBef>
                <a:spcAft>
                  <a:spcPct val="0"/>
                </a:spcAft>
                <a:buClrTx/>
                <a:buSzTx/>
                <a:buFontTx/>
                <a:buNone/>
                <a:tabLst/>
                <a:defRPr/>
              </a:pPr>
              <a:t>6</a:t>
            </a:fld>
            <a:endParaRPr kumimoji="0" lang="en-US" altLang="de-DE"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4847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3" name="Rectangle 3"/>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4" name="Rectangle 4"/>
          <p:cNvSpPr>
            <a:spLocks noChangeArrowheads="1"/>
          </p:cNvSpPr>
          <p:nvPr/>
        </p:nvSpPr>
        <p:spPr bwMode="auto">
          <a:xfrm>
            <a:off x="6003635" y="19545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pic>
        <p:nvPicPr>
          <p:cNvPr id="5" name="Picture 5"/>
          <p:cNvPicPr>
            <a:picLocks noChangeAspect="1" noChangeArrowheads="1"/>
          </p:cNvPicPr>
          <p:nvPr/>
        </p:nvPicPr>
        <p:blipFill>
          <a:blip r:embed="rId2">
            <a:lum bright="82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Europea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845" y="12700"/>
            <a:ext cx="145203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
          <p:cNvSpPr>
            <a:spLocks noChangeShapeType="1"/>
          </p:cNvSpPr>
          <p:nvPr/>
        </p:nvSpPr>
        <p:spPr bwMode="auto">
          <a:xfrm flipV="1">
            <a:off x="0" y="854075"/>
            <a:ext cx="12192000" cy="0"/>
          </a:xfrm>
          <a:prstGeom prst="line">
            <a:avLst/>
          </a:prstGeom>
          <a:noFill/>
          <a:ln w="412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8" name="Grafik 1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03555" y="-9525"/>
            <a:ext cx="208844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1"/>
            <a:ext cx="239324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3074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93395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03995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1 content (a)">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775886" y="260351"/>
            <a:ext cx="10084644" cy="288925"/>
          </a:xfrm>
          <a:prstGeom prst="rect">
            <a:avLst/>
          </a:prstGeom>
        </p:spPr>
        <p:txBody>
          <a:bodyPr/>
          <a:lstStyle/>
          <a:p>
            <a:r>
              <a:rPr lang="de-DE"/>
              <a:t>Titelmasterformat durch Klicken bearbeiten</a:t>
            </a:r>
          </a:p>
        </p:txBody>
      </p:sp>
      <p:sp>
        <p:nvSpPr>
          <p:cNvPr id="9" name="Textplatzhalter 8"/>
          <p:cNvSpPr>
            <a:spLocks noGrp="1"/>
          </p:cNvSpPr>
          <p:nvPr>
            <p:ph type="body" sz="quarter" idx="14"/>
          </p:nvPr>
        </p:nvSpPr>
        <p:spPr bwMode="gray">
          <a:xfrm>
            <a:off x="340532" y="977900"/>
            <a:ext cx="11519997" cy="288000"/>
          </a:xfrm>
          <a:prstGeom prst="rect">
            <a:avLst/>
          </a:prstGeom>
        </p:spPr>
        <p:txBody>
          <a:bodyPr/>
          <a:lstStyle/>
          <a:p>
            <a:pPr lvl="0"/>
            <a:r>
              <a:rPr lang="de-DE" dirty="0"/>
              <a:t>Textmasterformat bearbeiten</a:t>
            </a:r>
          </a:p>
        </p:txBody>
      </p:sp>
      <p:sp>
        <p:nvSpPr>
          <p:cNvPr id="10" name="Inhaltsplatzhalter 6"/>
          <p:cNvSpPr>
            <a:spLocks noGrp="1"/>
          </p:cNvSpPr>
          <p:nvPr>
            <p:ph sz="quarter" idx="13"/>
          </p:nvPr>
        </p:nvSpPr>
        <p:spPr bwMode="gray">
          <a:xfrm>
            <a:off x="340530" y="1449388"/>
            <a:ext cx="11520001" cy="4859337"/>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5" name="Fußzeilenplatzhalter 2"/>
          <p:cNvSpPr>
            <a:spLocks noGrp="1"/>
          </p:cNvSpPr>
          <p:nvPr>
            <p:ph type="ftr" sz="quarter" idx="15"/>
          </p:nvPr>
        </p:nvSpPr>
        <p:spPr bwMode="gray">
          <a:xfrm>
            <a:off x="1775884" y="6629400"/>
            <a:ext cx="6584949" cy="215900"/>
          </a:xfrm>
          <a:prstGeom prst="rect">
            <a:avLst/>
          </a:prstGeom>
        </p:spPr>
        <p:txBody>
          <a:bodyPr/>
          <a:lstStyle>
            <a:lvl1pPr algn="ctr">
              <a:spcBef>
                <a:spcPct val="20000"/>
              </a:spcBef>
              <a:buFont typeface="Wingdings" panose="05000000000000000000" pitchFamily="2" charset="2"/>
              <a:buNone/>
              <a:defRPr>
                <a:solidFill>
                  <a:srgbClr val="000000">
                    <a:tint val="75000"/>
                  </a:srgbClr>
                </a:solidFill>
              </a:defRPr>
            </a:lvl1pPr>
          </a:lstStyle>
          <a:p>
            <a:pPr>
              <a:defRPr/>
            </a:pPr>
            <a:endParaRPr lang="de-DE"/>
          </a:p>
        </p:txBody>
      </p:sp>
      <p:sp>
        <p:nvSpPr>
          <p:cNvPr id="6" name="Foliennummernplatzhalter 3"/>
          <p:cNvSpPr>
            <a:spLocks noGrp="1"/>
          </p:cNvSpPr>
          <p:nvPr>
            <p:ph type="sldNum" sz="quarter" idx="16"/>
          </p:nvPr>
        </p:nvSpPr>
        <p:spPr bwMode="gray">
          <a:xfrm>
            <a:off x="11338985" y="6621463"/>
            <a:ext cx="520700" cy="215900"/>
          </a:xfrm>
          <a:prstGeom prst="rect">
            <a:avLst/>
          </a:prstGeom>
        </p:spPr>
        <p:txBody>
          <a:bodyPr vert="horz" wrap="square" lIns="91440" tIns="45720" rIns="91440" bIns="45720" numCol="1" anchor="t" anchorCtr="0" compatLnSpc="1">
            <a:prstTxWarp prst="textNoShape">
              <a:avLst/>
            </a:prstTxWarp>
          </a:bodyPr>
          <a:lstStyle>
            <a:lvl1pPr algn="ctr">
              <a:spcBef>
                <a:spcPct val="20000"/>
              </a:spcBef>
              <a:buFont typeface="Wingdings" panose="05000000000000000000" pitchFamily="2" charset="2"/>
              <a:buNone/>
              <a:defRPr>
                <a:solidFill>
                  <a:srgbClr val="898989"/>
                </a:solidFill>
              </a:defRPr>
            </a:lvl1pPr>
          </a:lstStyle>
          <a:p>
            <a:pPr>
              <a:defRPr/>
            </a:pPr>
            <a:fld id="{A1CBE713-AE12-4684-AFB8-20FEA85E9EA6}" type="slidenum">
              <a:rPr lang="de-DE" altLang="de-DE"/>
              <a:pPr>
                <a:defRPr/>
              </a:pPr>
              <a:t>‹#›</a:t>
            </a:fld>
            <a:endParaRPr lang="de-DE" altLang="de-DE"/>
          </a:p>
        </p:txBody>
      </p:sp>
    </p:spTree>
    <p:extLst>
      <p:ext uri="{BB962C8B-B14F-4D97-AF65-F5344CB8AC3E}">
        <p14:creationId xmlns:p14="http://schemas.microsoft.com/office/powerpoint/2010/main" val="93297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2 columns with headline (a)">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t>Click to edit Master title style</a:t>
            </a:r>
            <a:endParaRPr lang="de-DE"/>
          </a:p>
        </p:txBody>
      </p:sp>
      <p:sp>
        <p:nvSpPr>
          <p:cNvPr id="5" name="Inhaltsplatzhalter 6"/>
          <p:cNvSpPr>
            <a:spLocks noGrp="1"/>
          </p:cNvSpPr>
          <p:nvPr>
            <p:ph sz="quarter" idx="13"/>
          </p:nvPr>
        </p:nvSpPr>
        <p:spPr bwMode="gray">
          <a:xfrm>
            <a:off x="340530" y="1809387"/>
            <a:ext cx="5664001" cy="4499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Inhaltsplatzhalter 6"/>
          <p:cNvSpPr>
            <a:spLocks noGrp="1"/>
          </p:cNvSpPr>
          <p:nvPr>
            <p:ph sz="quarter" idx="14"/>
          </p:nvPr>
        </p:nvSpPr>
        <p:spPr bwMode="gray">
          <a:xfrm>
            <a:off x="6196532" y="1809387"/>
            <a:ext cx="5664001" cy="44993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platzhalter 8"/>
          <p:cNvSpPr>
            <a:spLocks noGrp="1"/>
          </p:cNvSpPr>
          <p:nvPr>
            <p:ph type="body" sz="quarter" idx="15"/>
          </p:nvPr>
        </p:nvSpPr>
        <p:spPr bwMode="gray">
          <a:xfrm>
            <a:off x="340529" y="1449387"/>
            <a:ext cx="5664000" cy="360000"/>
          </a:xfrm>
        </p:spPr>
        <p:txBody>
          <a:bodyPr/>
          <a:lstStyle/>
          <a:p>
            <a:pPr lvl="0"/>
            <a:r>
              <a:rPr lang="en-US"/>
              <a:t>Click to edit Master text styles</a:t>
            </a:r>
          </a:p>
        </p:txBody>
      </p:sp>
      <p:sp>
        <p:nvSpPr>
          <p:cNvPr id="8" name="Textplatzhalter 8"/>
          <p:cNvSpPr>
            <a:spLocks noGrp="1"/>
          </p:cNvSpPr>
          <p:nvPr>
            <p:ph type="body" sz="quarter" idx="16"/>
          </p:nvPr>
        </p:nvSpPr>
        <p:spPr bwMode="gray">
          <a:xfrm>
            <a:off x="6196529" y="1449387"/>
            <a:ext cx="5664000" cy="360000"/>
          </a:xfrm>
        </p:spPr>
        <p:txBody>
          <a:bodyPr/>
          <a:lstStyle/>
          <a:p>
            <a:pPr lvl="0"/>
            <a:r>
              <a:rPr lang="en-US"/>
              <a:t>Click to edit Master text styles</a:t>
            </a:r>
          </a:p>
        </p:txBody>
      </p:sp>
      <p:sp>
        <p:nvSpPr>
          <p:cNvPr id="11" name="Textplatzhalter 10"/>
          <p:cNvSpPr>
            <a:spLocks noGrp="1"/>
          </p:cNvSpPr>
          <p:nvPr>
            <p:ph type="body" sz="quarter" idx="17"/>
          </p:nvPr>
        </p:nvSpPr>
        <p:spPr bwMode="gray">
          <a:xfrm>
            <a:off x="340529" y="977900"/>
            <a:ext cx="11520000" cy="288000"/>
          </a:xfrm>
        </p:spPr>
        <p:txBody>
          <a:bodyPr/>
          <a:lstStyle/>
          <a:p>
            <a:pPr lvl="0"/>
            <a:r>
              <a:rPr lang="en-US"/>
              <a:t>Click to edit Master text styles</a:t>
            </a:r>
          </a:p>
        </p:txBody>
      </p:sp>
      <p:sp>
        <p:nvSpPr>
          <p:cNvPr id="9" name="Fußzeilenplatzhalter 2"/>
          <p:cNvSpPr>
            <a:spLocks noGrp="1"/>
          </p:cNvSpPr>
          <p:nvPr>
            <p:ph type="ftr" sz="quarter" idx="18"/>
          </p:nvPr>
        </p:nvSpPr>
        <p:spPr bwMode="gray">
          <a:xfrm>
            <a:off x="0" y="0"/>
            <a:ext cx="0" cy="0"/>
          </a:xfrm>
        </p:spPr>
        <p:txBody>
          <a:bodyPr/>
          <a:lstStyle>
            <a:lvl1pPr>
              <a:defRPr>
                <a:solidFill>
                  <a:srgbClr val="000000">
                    <a:tint val="75000"/>
                  </a:srgbClr>
                </a:solidFill>
              </a:defRPr>
            </a:lvl1pPr>
          </a:lstStyle>
          <a:p>
            <a:pPr>
              <a:defRPr/>
            </a:pPr>
            <a:r>
              <a:rPr lang="de-DE"/>
              <a:t>PAXgene Blood ccfDNA System, 07.07.2017</a:t>
            </a:r>
            <a:endParaRPr lang="de-DE" dirty="0"/>
          </a:p>
        </p:txBody>
      </p:sp>
      <p:sp>
        <p:nvSpPr>
          <p:cNvPr id="10" name="Foliennummernplatzhalter 3"/>
          <p:cNvSpPr>
            <a:spLocks noGrp="1"/>
          </p:cNvSpPr>
          <p:nvPr>
            <p:ph type="sldNum" sz="quarter" idx="19"/>
          </p:nvPr>
        </p:nvSpPr>
        <p:spPr bwMode="gray">
          <a:xfrm>
            <a:off x="0" y="0"/>
            <a:ext cx="0" cy="0"/>
          </a:xfrm>
        </p:spPr>
        <p:txBody>
          <a:bodyPr/>
          <a:lstStyle>
            <a:lvl1pPr>
              <a:defRPr>
                <a:solidFill>
                  <a:srgbClr val="000000">
                    <a:tint val="75000"/>
                  </a:srgbClr>
                </a:solidFill>
              </a:defRPr>
            </a:lvl1pPr>
          </a:lstStyle>
          <a:p>
            <a:pPr>
              <a:defRPr/>
            </a:pPr>
            <a:fld id="{149DC072-F142-41BF-8CE6-5D06B6503E8E}" type="slidenum">
              <a:rPr lang="de-DE"/>
              <a:pPr>
                <a:defRPr/>
              </a:pPr>
              <a:t>‹#›</a:t>
            </a:fld>
            <a:endParaRPr lang="de-DE"/>
          </a:p>
        </p:txBody>
      </p:sp>
    </p:spTree>
    <p:extLst>
      <p:ext uri="{BB962C8B-B14F-4D97-AF65-F5344CB8AC3E}">
        <p14:creationId xmlns:p14="http://schemas.microsoft.com/office/powerpoint/2010/main" val="19111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3" name="Rectangle 3"/>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4" name="Rectangle 4"/>
          <p:cNvSpPr>
            <a:spLocks noChangeArrowheads="1"/>
          </p:cNvSpPr>
          <p:nvPr/>
        </p:nvSpPr>
        <p:spPr bwMode="auto">
          <a:xfrm>
            <a:off x="6003635" y="19545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pic>
        <p:nvPicPr>
          <p:cNvPr id="5" name="Picture 5"/>
          <p:cNvPicPr>
            <a:picLocks noChangeAspect="1" noChangeArrowheads="1"/>
          </p:cNvPicPr>
          <p:nvPr/>
        </p:nvPicPr>
        <p:blipFill>
          <a:blip r:embed="rId2">
            <a:lum bright="82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Europea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657" y="0"/>
            <a:ext cx="1485899"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
          <p:cNvSpPr>
            <a:spLocks noChangeShapeType="1"/>
          </p:cNvSpPr>
          <p:nvPr/>
        </p:nvSpPr>
        <p:spPr bwMode="auto">
          <a:xfrm flipV="1">
            <a:off x="0" y="854075"/>
            <a:ext cx="12192000" cy="0"/>
          </a:xfrm>
          <a:prstGeom prst="line">
            <a:avLst/>
          </a:prstGeom>
          <a:noFill/>
          <a:ln w="412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9" name="Grafik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03556" y="1"/>
            <a:ext cx="208844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1"/>
            <a:ext cx="239324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0378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113925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53048802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418214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30571"/>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908688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423629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0527001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2541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5224078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8890440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084784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5044244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3" name="Rectangle 3"/>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4" name="Rectangle 4"/>
          <p:cNvSpPr>
            <a:spLocks noChangeArrowheads="1"/>
          </p:cNvSpPr>
          <p:nvPr/>
        </p:nvSpPr>
        <p:spPr bwMode="auto">
          <a:xfrm>
            <a:off x="6003635" y="19545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pic>
        <p:nvPicPr>
          <p:cNvPr id="5" name="Picture 5"/>
          <p:cNvPicPr>
            <a:picLocks noChangeAspect="1" noChangeArrowheads="1"/>
          </p:cNvPicPr>
          <p:nvPr/>
        </p:nvPicPr>
        <p:blipFill>
          <a:blip r:embed="rId2">
            <a:lum bright="82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Europea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1"/>
            <a:ext cx="17907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
          <p:cNvSpPr>
            <a:spLocks noChangeShapeType="1"/>
          </p:cNvSpPr>
          <p:nvPr/>
        </p:nvSpPr>
        <p:spPr bwMode="auto">
          <a:xfrm flipV="1">
            <a:off x="0" y="854075"/>
            <a:ext cx="12192000" cy="0"/>
          </a:xfrm>
          <a:prstGeom prst="line">
            <a:avLst/>
          </a:prstGeom>
          <a:noFill/>
          <a:ln w="412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9" name="Grafik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50968" y="1"/>
            <a:ext cx="234103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1"/>
            <a:ext cx="239324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34096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124424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9037077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6189786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30571"/>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626793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42080564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3098462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8537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0734030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7113695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364996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4081977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only (a)">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t>Click to edit Master title style</a:t>
            </a:r>
            <a:endParaRPr lang="de-DE"/>
          </a:p>
        </p:txBody>
      </p:sp>
      <p:sp>
        <p:nvSpPr>
          <p:cNvPr id="3" name="Fußzeilenplatzhalter 2"/>
          <p:cNvSpPr>
            <a:spLocks noGrp="1"/>
          </p:cNvSpPr>
          <p:nvPr>
            <p:ph type="ftr" sz="quarter" idx="10"/>
          </p:nvPr>
        </p:nvSpPr>
        <p:spPr bwMode="gray"/>
        <p:txBody>
          <a:bodyPr/>
          <a:lstStyle/>
          <a:p>
            <a:r>
              <a:rPr lang="de-DE">
                <a:solidFill>
                  <a:srgbClr val="000000">
                    <a:tint val="75000"/>
                  </a:srgbClr>
                </a:solidFill>
              </a:rPr>
              <a:t>Title, Location, Date</a:t>
            </a:r>
            <a:endParaRPr lang="de-DE" dirty="0">
              <a:solidFill>
                <a:srgbClr val="000000">
                  <a:tint val="75000"/>
                </a:srgbClr>
              </a:solidFill>
            </a:endParaRPr>
          </a:p>
        </p:txBody>
      </p:sp>
      <p:sp>
        <p:nvSpPr>
          <p:cNvPr id="4" name="Foliennummernplatzhalter 3"/>
          <p:cNvSpPr>
            <a:spLocks noGrp="1"/>
          </p:cNvSpPr>
          <p:nvPr>
            <p:ph type="sldNum" sz="quarter" idx="11"/>
          </p:nvPr>
        </p:nvSpPr>
        <p:spPr bwMode="gray"/>
        <p:txBody>
          <a:bodyPr/>
          <a:lstStyle/>
          <a:p>
            <a:fld id="{3FD05BC5-4F98-4326-8033-BEF3F8361EDB}" type="slidenum">
              <a:rPr lang="de-DE" smtClean="0">
                <a:solidFill>
                  <a:srgbClr val="000000">
                    <a:tint val="75000"/>
                  </a:srgbClr>
                </a:solidFill>
              </a:rPr>
              <a:pPr/>
              <a:t>‹#›</a:t>
            </a:fld>
            <a:endParaRPr lang="de-DE">
              <a:solidFill>
                <a:srgbClr val="000000">
                  <a:tint val="75000"/>
                </a:srgbClr>
              </a:solidFill>
            </a:endParaRPr>
          </a:p>
        </p:txBody>
      </p:sp>
      <p:sp>
        <p:nvSpPr>
          <p:cNvPr id="7" name="Textplatzhalter 6"/>
          <p:cNvSpPr>
            <a:spLocks noGrp="1"/>
          </p:cNvSpPr>
          <p:nvPr>
            <p:ph type="body" sz="quarter" idx="12"/>
          </p:nvPr>
        </p:nvSpPr>
        <p:spPr bwMode="gray">
          <a:xfrm>
            <a:off x="340529" y="977900"/>
            <a:ext cx="11520000" cy="288000"/>
          </a:xfrm>
        </p:spPr>
        <p:txBody>
          <a:bodyPr/>
          <a:lstStyle/>
          <a:p>
            <a:pPr lvl="0"/>
            <a:r>
              <a:rPr lang="en-US"/>
              <a:t>Click to edit Master text styles</a:t>
            </a:r>
          </a:p>
        </p:txBody>
      </p:sp>
    </p:spTree>
    <p:extLst>
      <p:ext uri="{BB962C8B-B14F-4D97-AF65-F5344CB8AC3E}">
        <p14:creationId xmlns:p14="http://schemas.microsoft.com/office/powerpoint/2010/main" val="3411174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3" name="Rectangle 3"/>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4" name="Rectangle 4"/>
          <p:cNvSpPr>
            <a:spLocks noChangeArrowheads="1"/>
          </p:cNvSpPr>
          <p:nvPr/>
        </p:nvSpPr>
        <p:spPr bwMode="auto">
          <a:xfrm>
            <a:off x="6003635" y="19545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pic>
        <p:nvPicPr>
          <p:cNvPr id="5" name="Picture 5"/>
          <p:cNvPicPr>
            <a:picLocks noChangeAspect="1" noChangeArrowheads="1"/>
          </p:cNvPicPr>
          <p:nvPr/>
        </p:nvPicPr>
        <p:blipFill>
          <a:blip r:embed="rId2">
            <a:lum bright="82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Europea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51" y="-14287"/>
            <a:ext cx="1509889"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
          <p:cNvSpPr>
            <a:spLocks noChangeShapeType="1"/>
          </p:cNvSpPr>
          <p:nvPr/>
        </p:nvSpPr>
        <p:spPr bwMode="auto">
          <a:xfrm flipV="1">
            <a:off x="0" y="854075"/>
            <a:ext cx="12192000" cy="0"/>
          </a:xfrm>
          <a:prstGeom prst="line">
            <a:avLst/>
          </a:prstGeom>
          <a:noFill/>
          <a:ln w="412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9" name="Grafik 1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92267" y="1"/>
            <a:ext cx="2099734"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1"/>
            <a:ext cx="239324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62482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6773305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3666175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9616882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7100313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30571"/>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9801776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64219894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69846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41797408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69070817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8838702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7285546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 page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a:lvl1pPr>
          </a:lstStyle>
          <a:p>
            <a:r>
              <a:rPr lang="de-DE" dirty="0"/>
              <a:t>Titelmasterformat durch Klicken bearbeiten</a:t>
            </a:r>
          </a:p>
        </p:txBody>
      </p:sp>
      <p:sp>
        <p:nvSpPr>
          <p:cNvPr id="3" name="Inhaltsplatzhalter 2"/>
          <p:cNvSpPr>
            <a:spLocks noGrp="1"/>
          </p:cNvSpPr>
          <p:nvPr>
            <p:ph idx="1"/>
          </p:nvPr>
        </p:nvSpPr>
        <p:spPr>
          <a:xfrm>
            <a:off x="527051" y="1454721"/>
            <a:ext cx="6529056" cy="4896544"/>
          </a:xfrm>
          <a:prstGeom prst="rect">
            <a:avLst/>
          </a:prstGeom>
        </p:spPr>
        <p:txBody>
          <a:bodyPr lIns="0"/>
          <a:lstStyle>
            <a:lvl1pPr marL="342900" indent="-342900">
              <a:buSzPct val="80000"/>
              <a:buFontTx/>
              <a:buBlip>
                <a:blip r:embed="rId2"/>
              </a:buBlip>
              <a:defRPr sz="2800">
                <a:solidFill>
                  <a:srgbClr val="003893"/>
                </a:solidFill>
                <a:latin typeface="Frutiger LT Com 45 Light" panose="020B0303030504020204" pitchFamily="34" charset="0"/>
              </a:defRPr>
            </a:lvl1pPr>
            <a:lvl2pPr marL="742950" indent="-285750">
              <a:buSzPct val="80000"/>
              <a:buFontTx/>
              <a:buBlip>
                <a:blip r:embed="rId3"/>
              </a:buBlip>
              <a:defRPr sz="2400">
                <a:solidFill>
                  <a:srgbClr val="003893"/>
                </a:solidFill>
                <a:latin typeface="Frutiger LT Com 45 Light" panose="020B0303030504020204" pitchFamily="34" charset="0"/>
              </a:defRPr>
            </a:lvl2pPr>
            <a:lvl3pPr marL="1143000" indent="-228600">
              <a:buSzPct val="80000"/>
              <a:buFontTx/>
              <a:buBlip>
                <a:blip r:embed="rId3"/>
              </a:buBlip>
              <a:defRPr sz="2000">
                <a:solidFill>
                  <a:srgbClr val="003893"/>
                </a:solidFill>
                <a:latin typeface="Frutiger LT Com 45 Light" panose="020B0303030504020204" pitchFamily="34" charset="0"/>
              </a:defRPr>
            </a:lvl3pPr>
            <a:lvl4pPr marL="1600200" indent="-228600">
              <a:buSzPct val="80000"/>
              <a:buFontTx/>
              <a:buBlip>
                <a:blip r:embed="rId3"/>
              </a:buBlip>
              <a:defRPr sz="1800">
                <a:solidFill>
                  <a:srgbClr val="003893"/>
                </a:solidFill>
                <a:latin typeface="Frutiger LT Com 45 Light" panose="020B0303030504020204" pitchFamily="34" charset="0"/>
              </a:defRPr>
            </a:lvl4pPr>
            <a:lvl5pPr marL="2057400" indent="-228600">
              <a:buSzPct val="80000"/>
              <a:buFontTx/>
              <a:buBlip>
                <a:blip r:embed="rId3"/>
              </a:buBlip>
              <a:defRPr sz="1600">
                <a:solidFill>
                  <a:srgbClr val="003893"/>
                </a:solidFill>
                <a:latin typeface="Frutiger LT Com 45 Light" panose="020B0303030504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9"/>
          <p:cNvSpPr>
            <a:spLocks noGrp="1"/>
          </p:cNvSpPr>
          <p:nvPr>
            <p:ph type="pic" sz="quarter" idx="13"/>
          </p:nvPr>
        </p:nvSpPr>
        <p:spPr>
          <a:xfrm>
            <a:off x="7710469" y="1268760"/>
            <a:ext cx="4032249" cy="4968560"/>
          </a:xfrm>
          <a:prstGeom prst="rect">
            <a:avLst/>
          </a:prstGeom>
          <a:solidFill>
            <a:srgbClr val="00AA9E"/>
          </a:solidFill>
          <a:effectLst>
            <a:outerShdw blurRad="50800" dist="38100" dir="5400000" algn="t" rotWithShape="0">
              <a:prstClr val="black">
                <a:alpha val="40000"/>
              </a:prstClr>
            </a:outerShdw>
          </a:effectLst>
        </p:spPr>
        <p:txBody>
          <a:bodyPr/>
          <a:lstStyle>
            <a:lvl1pPr marL="0" indent="0">
              <a:buNone/>
              <a:defRPr/>
            </a:lvl1pPr>
          </a:lstStyle>
          <a:p>
            <a:pPr lvl="0"/>
            <a:endParaRPr lang="de-DE" noProof="0" dirty="0"/>
          </a:p>
        </p:txBody>
      </p:sp>
      <p:sp>
        <p:nvSpPr>
          <p:cNvPr id="5" name="Rectangle 4"/>
          <p:cNvSpPr>
            <a:spLocks noGrp="1" noChangeArrowheads="1"/>
          </p:cNvSpPr>
          <p:nvPr>
            <p:ph type="dt" sz="half" idx="14"/>
          </p:nvPr>
        </p:nvSpPr>
        <p:spPr>
          <a:xfrm>
            <a:off x="0" y="0"/>
            <a:ext cx="0" cy="0"/>
          </a:xfrm>
        </p:spPr>
        <p:txBody>
          <a:bodyPr/>
          <a:lstStyle>
            <a:lvl1pPr>
              <a:defRPr/>
            </a:lvl1pPr>
          </a:lstStyle>
          <a:p>
            <a:pPr>
              <a:defRPr/>
            </a:pPr>
            <a:endParaRPr lang="de-DE" altLang="de-DE"/>
          </a:p>
        </p:txBody>
      </p:sp>
      <p:sp>
        <p:nvSpPr>
          <p:cNvPr id="6" name="Rectangle 5"/>
          <p:cNvSpPr>
            <a:spLocks noGrp="1" noChangeArrowheads="1"/>
          </p:cNvSpPr>
          <p:nvPr>
            <p:ph type="ftr" sz="quarter" idx="15"/>
          </p:nvPr>
        </p:nvSpPr>
        <p:spPr>
          <a:xfrm>
            <a:off x="0" y="0"/>
            <a:ext cx="0" cy="0"/>
          </a:xfrm>
        </p:spPr>
        <p:txBody>
          <a:bodyPr/>
          <a:lstStyle>
            <a:lvl1pPr>
              <a:defRPr/>
            </a:lvl1pPr>
          </a:lstStyle>
          <a:p>
            <a:pPr>
              <a:defRPr/>
            </a:pPr>
            <a:r>
              <a:rPr lang="de-DE" altLang="de-DE"/>
              <a:t>PAXgene Blood ccfDNA System, 07.07.2017</a:t>
            </a:r>
          </a:p>
        </p:txBody>
      </p:sp>
      <p:sp>
        <p:nvSpPr>
          <p:cNvPr id="8" name="Rectangle 6"/>
          <p:cNvSpPr>
            <a:spLocks noGrp="1" noChangeArrowheads="1"/>
          </p:cNvSpPr>
          <p:nvPr>
            <p:ph type="sldNum" sz="quarter" idx="16"/>
          </p:nvPr>
        </p:nvSpPr>
        <p:spPr>
          <a:xfrm>
            <a:off x="0" y="0"/>
            <a:ext cx="0" cy="0"/>
          </a:xfrm>
        </p:spPr>
        <p:txBody>
          <a:bodyPr/>
          <a:lstStyle>
            <a:lvl1pPr>
              <a:defRPr/>
            </a:lvl1pPr>
          </a:lstStyle>
          <a:p>
            <a:pPr>
              <a:defRPr/>
            </a:pPr>
            <a:fld id="{A1897E5B-C292-42FA-8EBF-55E504A58E49}" type="slidenum">
              <a:rPr lang="de-DE"/>
              <a:pPr>
                <a:defRPr/>
              </a:pPr>
              <a:t>‹#›</a:t>
            </a:fld>
            <a:endParaRPr lang="de-DE" dirty="0"/>
          </a:p>
        </p:txBody>
      </p:sp>
    </p:spTree>
    <p:extLst>
      <p:ext uri="{BB962C8B-B14F-4D97-AF65-F5344CB8AC3E}">
        <p14:creationId xmlns:p14="http://schemas.microsoft.com/office/powerpoint/2010/main" val="177443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336786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5435741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0757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8169555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1095224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w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2051" name="Rectangle 3"/>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2052" name="Rectangle 4"/>
          <p:cNvSpPr>
            <a:spLocks noChangeArrowheads="1"/>
          </p:cNvSpPr>
          <p:nvPr/>
        </p:nvSpPr>
        <p:spPr bwMode="auto">
          <a:xfrm>
            <a:off x="6003635" y="19545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pic>
        <p:nvPicPr>
          <p:cNvPr id="4101" name="Picture 5"/>
          <p:cNvPicPr>
            <a:picLocks noChangeAspect="1" noChangeArrowheads="1"/>
          </p:cNvPicPr>
          <p:nvPr/>
        </p:nvPicPr>
        <p:blipFill>
          <a:blip r:embed="rId15">
            <a:lum bright="82000" contrast="-70000"/>
            <a:extLst>
              <a:ext uri="{28A0092B-C50C-407E-A947-70E740481C1C}">
                <a14:useLocalDpi xmlns:a14="http://schemas.microsoft.com/office/drawing/2010/main" val="0"/>
              </a:ext>
            </a:extLst>
          </a:blip>
          <a:srcRect/>
          <a:stretch>
            <a:fillRect/>
          </a:stretch>
        </p:blipFill>
        <p:spPr bwMode="auto">
          <a:xfrm>
            <a:off x="0" y="-9525"/>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Line 9"/>
          <p:cNvSpPr>
            <a:spLocks noChangeShapeType="1"/>
          </p:cNvSpPr>
          <p:nvPr userDrawn="1"/>
        </p:nvSpPr>
        <p:spPr bwMode="auto">
          <a:xfrm flipV="1">
            <a:off x="0" y="854075"/>
            <a:ext cx="12192000" cy="0"/>
          </a:xfrm>
          <a:prstGeom prst="line">
            <a:avLst/>
          </a:prstGeom>
          <a:noFill/>
          <a:ln w="412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8" name="Grafik 1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1"/>
            <a:ext cx="239324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046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2" r:id="rId13"/>
  </p:sldLayoutIdLst>
  <p:transition/>
  <p:txStyles>
    <p:titleStyle>
      <a:lvl1pPr algn="ctr" rtl="0" eaLnBrk="0" fontAlgn="base" hangingPunct="0">
        <a:spcBef>
          <a:spcPct val="0"/>
        </a:spcBef>
        <a:spcAft>
          <a:spcPct val="0"/>
        </a:spcAft>
        <a:defRPr sz="1400">
          <a:solidFill>
            <a:srgbClr val="6600CC"/>
          </a:solidFill>
          <a:latin typeface="+mj-lt"/>
          <a:ea typeface="+mj-ea"/>
          <a:cs typeface="+mj-cs"/>
        </a:defRPr>
      </a:lvl1pPr>
      <a:lvl2pPr algn="ctr" rtl="0" eaLnBrk="0" fontAlgn="base" hangingPunct="0">
        <a:spcBef>
          <a:spcPct val="0"/>
        </a:spcBef>
        <a:spcAft>
          <a:spcPct val="0"/>
        </a:spcAft>
        <a:defRPr sz="1400">
          <a:solidFill>
            <a:srgbClr val="6600CC"/>
          </a:solidFill>
          <a:latin typeface="Verdana" pitchFamily="34" charset="0"/>
        </a:defRPr>
      </a:lvl2pPr>
      <a:lvl3pPr algn="ctr" rtl="0" eaLnBrk="0" fontAlgn="base" hangingPunct="0">
        <a:spcBef>
          <a:spcPct val="0"/>
        </a:spcBef>
        <a:spcAft>
          <a:spcPct val="0"/>
        </a:spcAft>
        <a:defRPr sz="1400">
          <a:solidFill>
            <a:srgbClr val="6600CC"/>
          </a:solidFill>
          <a:latin typeface="Verdana" pitchFamily="34" charset="0"/>
        </a:defRPr>
      </a:lvl3pPr>
      <a:lvl4pPr algn="ctr" rtl="0" eaLnBrk="0" fontAlgn="base" hangingPunct="0">
        <a:spcBef>
          <a:spcPct val="0"/>
        </a:spcBef>
        <a:spcAft>
          <a:spcPct val="0"/>
        </a:spcAft>
        <a:defRPr sz="1400">
          <a:solidFill>
            <a:srgbClr val="6600CC"/>
          </a:solidFill>
          <a:latin typeface="Verdana" pitchFamily="34" charset="0"/>
        </a:defRPr>
      </a:lvl4pPr>
      <a:lvl5pPr algn="ctr" rtl="0" eaLnBrk="0" fontAlgn="base" hangingPunct="0">
        <a:spcBef>
          <a:spcPct val="0"/>
        </a:spcBef>
        <a:spcAft>
          <a:spcPct val="0"/>
        </a:spcAft>
        <a:defRPr sz="1400">
          <a:solidFill>
            <a:srgbClr val="6600CC"/>
          </a:solidFill>
          <a:latin typeface="Verdana" pitchFamily="34" charset="0"/>
        </a:defRPr>
      </a:lvl5pPr>
      <a:lvl6pPr marL="457200" algn="ctr" rtl="0" fontAlgn="base">
        <a:spcBef>
          <a:spcPct val="0"/>
        </a:spcBef>
        <a:spcAft>
          <a:spcPct val="0"/>
        </a:spcAft>
        <a:defRPr sz="1400">
          <a:solidFill>
            <a:srgbClr val="6600CC"/>
          </a:solidFill>
          <a:latin typeface="Verdana" pitchFamily="34" charset="0"/>
        </a:defRPr>
      </a:lvl6pPr>
      <a:lvl7pPr marL="914400" algn="ctr" rtl="0" fontAlgn="base">
        <a:spcBef>
          <a:spcPct val="0"/>
        </a:spcBef>
        <a:spcAft>
          <a:spcPct val="0"/>
        </a:spcAft>
        <a:defRPr sz="1400">
          <a:solidFill>
            <a:srgbClr val="6600CC"/>
          </a:solidFill>
          <a:latin typeface="Verdana" pitchFamily="34" charset="0"/>
        </a:defRPr>
      </a:lvl7pPr>
      <a:lvl8pPr marL="1371600" algn="ctr" rtl="0" fontAlgn="base">
        <a:spcBef>
          <a:spcPct val="0"/>
        </a:spcBef>
        <a:spcAft>
          <a:spcPct val="0"/>
        </a:spcAft>
        <a:defRPr sz="1400">
          <a:solidFill>
            <a:srgbClr val="6600CC"/>
          </a:solidFill>
          <a:latin typeface="Verdana" pitchFamily="34" charset="0"/>
        </a:defRPr>
      </a:lvl8pPr>
      <a:lvl9pPr marL="1828800" algn="ctr" rtl="0" fontAlgn="base">
        <a:spcBef>
          <a:spcPct val="0"/>
        </a:spcBef>
        <a:spcAft>
          <a:spcPct val="0"/>
        </a:spcAft>
        <a:defRPr sz="1400">
          <a:solidFill>
            <a:srgbClr val="6600CC"/>
          </a:solidFill>
          <a:latin typeface="Verdana" pitchFamily="34" charset="0"/>
        </a:defRPr>
      </a:lvl9pPr>
    </p:titleStyle>
    <p:bodyStyle>
      <a:lvl1pPr marL="342900" indent="-342900" algn="l" defTabSz="874713" rtl="0" eaLnBrk="0" fontAlgn="base" hangingPunct="0">
        <a:spcBef>
          <a:spcPct val="20000"/>
        </a:spcBef>
        <a:spcAft>
          <a:spcPct val="0"/>
        </a:spcAft>
        <a:buFont typeface="Wingdings" panose="05000000000000000000" pitchFamily="2" charset="2"/>
        <a:buChar char="Ø"/>
        <a:defRPr sz="2000">
          <a:solidFill>
            <a:srgbClr val="044F88"/>
          </a:solidFill>
          <a:latin typeface="+mn-lt"/>
          <a:ea typeface="+mn-ea"/>
          <a:cs typeface="+mn-cs"/>
        </a:defRPr>
      </a:lvl1pPr>
      <a:lvl2pPr marL="179388" indent="277813" algn="l" defTabSz="874713" rtl="0" eaLnBrk="0" fontAlgn="base" hangingPunct="0">
        <a:spcBef>
          <a:spcPct val="20000"/>
        </a:spcBef>
        <a:spcAft>
          <a:spcPct val="0"/>
        </a:spcAft>
        <a:buChar char="•"/>
        <a:defRPr>
          <a:solidFill>
            <a:srgbClr val="044F88"/>
          </a:solidFill>
          <a:latin typeface="+mn-lt"/>
        </a:defRPr>
      </a:lvl2pPr>
      <a:lvl3pPr marL="358775" indent="555625" algn="l" defTabSz="874713" rtl="0" eaLnBrk="0" fontAlgn="base" hangingPunct="0">
        <a:spcBef>
          <a:spcPct val="20000"/>
        </a:spcBef>
        <a:spcAft>
          <a:spcPct val="0"/>
        </a:spcAft>
        <a:buChar char="•"/>
        <a:defRPr>
          <a:solidFill>
            <a:srgbClr val="044F88"/>
          </a:solidFill>
          <a:latin typeface="+mn-lt"/>
        </a:defRPr>
      </a:lvl3pPr>
      <a:lvl4pPr marL="538163" indent="833438" algn="l" defTabSz="874713" rtl="0" eaLnBrk="0" fontAlgn="base" hangingPunct="0">
        <a:spcBef>
          <a:spcPct val="20000"/>
        </a:spcBef>
        <a:spcAft>
          <a:spcPct val="0"/>
        </a:spcAft>
        <a:buChar char="•"/>
        <a:defRPr>
          <a:solidFill>
            <a:srgbClr val="044F88"/>
          </a:solidFill>
          <a:latin typeface="+mn-lt"/>
        </a:defRPr>
      </a:lvl4pPr>
      <a:lvl5pPr marL="2057400" indent="-228600" algn="l" defTabSz="874713" rtl="0" eaLnBrk="0" fontAlgn="base" hangingPunct="0">
        <a:spcBef>
          <a:spcPct val="20000"/>
        </a:spcBef>
        <a:spcAft>
          <a:spcPct val="0"/>
        </a:spcAft>
        <a:buChar char="•"/>
        <a:defRPr sz="2000">
          <a:solidFill>
            <a:schemeClr val="tx1"/>
          </a:solidFill>
          <a:latin typeface="+mn-lt"/>
        </a:defRPr>
      </a:lvl5pPr>
      <a:lvl6pPr marL="2514600" indent="-228600" algn="l" defTabSz="874713" rtl="0" fontAlgn="base">
        <a:spcBef>
          <a:spcPct val="20000"/>
        </a:spcBef>
        <a:spcAft>
          <a:spcPct val="0"/>
        </a:spcAft>
        <a:buChar char="•"/>
        <a:defRPr sz="2000">
          <a:solidFill>
            <a:schemeClr val="tx1"/>
          </a:solidFill>
          <a:latin typeface="+mn-lt"/>
        </a:defRPr>
      </a:lvl6pPr>
      <a:lvl7pPr marL="2971800" indent="-228600" algn="l" defTabSz="874713" rtl="0" fontAlgn="base">
        <a:spcBef>
          <a:spcPct val="20000"/>
        </a:spcBef>
        <a:spcAft>
          <a:spcPct val="0"/>
        </a:spcAft>
        <a:buChar char="•"/>
        <a:defRPr sz="2000">
          <a:solidFill>
            <a:schemeClr val="tx1"/>
          </a:solidFill>
          <a:latin typeface="+mn-lt"/>
        </a:defRPr>
      </a:lvl7pPr>
      <a:lvl8pPr marL="3429000" indent="-228600" algn="l" defTabSz="874713" rtl="0" fontAlgn="base">
        <a:spcBef>
          <a:spcPct val="20000"/>
        </a:spcBef>
        <a:spcAft>
          <a:spcPct val="0"/>
        </a:spcAft>
        <a:buChar char="•"/>
        <a:defRPr sz="2000">
          <a:solidFill>
            <a:schemeClr val="tx1"/>
          </a:solidFill>
          <a:latin typeface="+mn-lt"/>
        </a:defRPr>
      </a:lvl8pPr>
      <a:lvl9pPr marL="3886200" indent="-228600" algn="l" defTabSz="874713"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2051" name="Rectangle 3"/>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2052" name="Rectangle 4"/>
          <p:cNvSpPr>
            <a:spLocks noChangeArrowheads="1"/>
          </p:cNvSpPr>
          <p:nvPr/>
        </p:nvSpPr>
        <p:spPr bwMode="auto">
          <a:xfrm>
            <a:off x="6003635" y="19545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pic>
        <p:nvPicPr>
          <p:cNvPr id="1029" name="Picture 5"/>
          <p:cNvPicPr>
            <a:picLocks noChangeAspect="1" noChangeArrowheads="1"/>
          </p:cNvPicPr>
          <p:nvPr/>
        </p:nvPicPr>
        <p:blipFill>
          <a:blip r:embed="rId13">
            <a:lum bright="82000" contrast="-70000"/>
            <a:extLst>
              <a:ext uri="{28A0092B-C50C-407E-A947-70E740481C1C}">
                <a14:useLocalDpi xmlns:a14="http://schemas.microsoft.com/office/drawing/2010/main" val="0"/>
              </a:ext>
            </a:extLst>
          </a:blip>
          <a:srcRect/>
          <a:stretch>
            <a:fillRect/>
          </a:stretch>
        </p:blipFill>
        <p:spPr bwMode="auto">
          <a:xfrm>
            <a:off x="0" y="-9525"/>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Line 9"/>
          <p:cNvSpPr>
            <a:spLocks noChangeShapeType="1"/>
          </p:cNvSpPr>
          <p:nvPr userDrawn="1"/>
        </p:nvSpPr>
        <p:spPr bwMode="auto">
          <a:xfrm flipV="1">
            <a:off x="0" y="854075"/>
            <a:ext cx="12192000" cy="0"/>
          </a:xfrm>
          <a:prstGeom prst="line">
            <a:avLst/>
          </a:prstGeom>
          <a:noFill/>
          <a:ln w="412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1031" name="Grafik 1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1"/>
            <a:ext cx="239324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6187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1400">
          <a:solidFill>
            <a:srgbClr val="6600CC"/>
          </a:solidFill>
          <a:latin typeface="+mj-lt"/>
          <a:ea typeface="+mj-ea"/>
          <a:cs typeface="+mj-cs"/>
        </a:defRPr>
      </a:lvl1pPr>
      <a:lvl2pPr algn="ctr" rtl="0" eaLnBrk="0" fontAlgn="base" hangingPunct="0">
        <a:spcBef>
          <a:spcPct val="0"/>
        </a:spcBef>
        <a:spcAft>
          <a:spcPct val="0"/>
        </a:spcAft>
        <a:defRPr sz="1400">
          <a:solidFill>
            <a:srgbClr val="6600CC"/>
          </a:solidFill>
          <a:latin typeface="Verdana" pitchFamily="34" charset="0"/>
        </a:defRPr>
      </a:lvl2pPr>
      <a:lvl3pPr algn="ctr" rtl="0" eaLnBrk="0" fontAlgn="base" hangingPunct="0">
        <a:spcBef>
          <a:spcPct val="0"/>
        </a:spcBef>
        <a:spcAft>
          <a:spcPct val="0"/>
        </a:spcAft>
        <a:defRPr sz="1400">
          <a:solidFill>
            <a:srgbClr val="6600CC"/>
          </a:solidFill>
          <a:latin typeface="Verdana" pitchFamily="34" charset="0"/>
        </a:defRPr>
      </a:lvl3pPr>
      <a:lvl4pPr algn="ctr" rtl="0" eaLnBrk="0" fontAlgn="base" hangingPunct="0">
        <a:spcBef>
          <a:spcPct val="0"/>
        </a:spcBef>
        <a:spcAft>
          <a:spcPct val="0"/>
        </a:spcAft>
        <a:defRPr sz="1400">
          <a:solidFill>
            <a:srgbClr val="6600CC"/>
          </a:solidFill>
          <a:latin typeface="Verdana" pitchFamily="34" charset="0"/>
        </a:defRPr>
      </a:lvl4pPr>
      <a:lvl5pPr algn="ctr" rtl="0" eaLnBrk="0" fontAlgn="base" hangingPunct="0">
        <a:spcBef>
          <a:spcPct val="0"/>
        </a:spcBef>
        <a:spcAft>
          <a:spcPct val="0"/>
        </a:spcAft>
        <a:defRPr sz="1400">
          <a:solidFill>
            <a:srgbClr val="6600CC"/>
          </a:solidFill>
          <a:latin typeface="Verdana" pitchFamily="34" charset="0"/>
        </a:defRPr>
      </a:lvl5pPr>
      <a:lvl6pPr marL="457200" algn="ctr" rtl="0" fontAlgn="base">
        <a:spcBef>
          <a:spcPct val="0"/>
        </a:spcBef>
        <a:spcAft>
          <a:spcPct val="0"/>
        </a:spcAft>
        <a:defRPr sz="1400">
          <a:solidFill>
            <a:srgbClr val="6600CC"/>
          </a:solidFill>
          <a:latin typeface="Verdana" pitchFamily="34" charset="0"/>
        </a:defRPr>
      </a:lvl6pPr>
      <a:lvl7pPr marL="914400" algn="ctr" rtl="0" fontAlgn="base">
        <a:spcBef>
          <a:spcPct val="0"/>
        </a:spcBef>
        <a:spcAft>
          <a:spcPct val="0"/>
        </a:spcAft>
        <a:defRPr sz="1400">
          <a:solidFill>
            <a:srgbClr val="6600CC"/>
          </a:solidFill>
          <a:latin typeface="Verdana" pitchFamily="34" charset="0"/>
        </a:defRPr>
      </a:lvl7pPr>
      <a:lvl8pPr marL="1371600" algn="ctr" rtl="0" fontAlgn="base">
        <a:spcBef>
          <a:spcPct val="0"/>
        </a:spcBef>
        <a:spcAft>
          <a:spcPct val="0"/>
        </a:spcAft>
        <a:defRPr sz="1400">
          <a:solidFill>
            <a:srgbClr val="6600CC"/>
          </a:solidFill>
          <a:latin typeface="Verdana" pitchFamily="34" charset="0"/>
        </a:defRPr>
      </a:lvl8pPr>
      <a:lvl9pPr marL="1828800" algn="ctr" rtl="0" fontAlgn="base">
        <a:spcBef>
          <a:spcPct val="0"/>
        </a:spcBef>
        <a:spcAft>
          <a:spcPct val="0"/>
        </a:spcAft>
        <a:defRPr sz="1400">
          <a:solidFill>
            <a:srgbClr val="6600CC"/>
          </a:solidFill>
          <a:latin typeface="Verdana" pitchFamily="34" charset="0"/>
        </a:defRPr>
      </a:lvl9pPr>
    </p:titleStyle>
    <p:bodyStyle>
      <a:lvl1pPr marL="342900" indent="-342900" algn="l" defTabSz="874713" rtl="0" eaLnBrk="0" fontAlgn="base" hangingPunct="0">
        <a:spcBef>
          <a:spcPct val="20000"/>
        </a:spcBef>
        <a:spcAft>
          <a:spcPct val="0"/>
        </a:spcAft>
        <a:buFont typeface="Wingdings" panose="05000000000000000000" pitchFamily="2" charset="2"/>
        <a:buChar char="Ø"/>
        <a:defRPr sz="2000">
          <a:solidFill>
            <a:srgbClr val="044F88"/>
          </a:solidFill>
          <a:latin typeface="+mn-lt"/>
          <a:ea typeface="+mn-ea"/>
          <a:cs typeface="+mn-cs"/>
        </a:defRPr>
      </a:lvl1pPr>
      <a:lvl2pPr marL="179388" indent="277813" algn="l" defTabSz="874713" rtl="0" eaLnBrk="0" fontAlgn="base" hangingPunct="0">
        <a:spcBef>
          <a:spcPct val="20000"/>
        </a:spcBef>
        <a:spcAft>
          <a:spcPct val="0"/>
        </a:spcAft>
        <a:buChar char="•"/>
        <a:defRPr>
          <a:solidFill>
            <a:srgbClr val="044F88"/>
          </a:solidFill>
          <a:latin typeface="+mn-lt"/>
        </a:defRPr>
      </a:lvl2pPr>
      <a:lvl3pPr marL="358775" indent="555625" algn="l" defTabSz="874713" rtl="0" eaLnBrk="0" fontAlgn="base" hangingPunct="0">
        <a:spcBef>
          <a:spcPct val="20000"/>
        </a:spcBef>
        <a:spcAft>
          <a:spcPct val="0"/>
        </a:spcAft>
        <a:buChar char="•"/>
        <a:defRPr>
          <a:solidFill>
            <a:srgbClr val="044F88"/>
          </a:solidFill>
          <a:latin typeface="+mn-lt"/>
        </a:defRPr>
      </a:lvl3pPr>
      <a:lvl4pPr marL="538163" indent="833438" algn="l" defTabSz="874713" rtl="0" eaLnBrk="0" fontAlgn="base" hangingPunct="0">
        <a:spcBef>
          <a:spcPct val="20000"/>
        </a:spcBef>
        <a:spcAft>
          <a:spcPct val="0"/>
        </a:spcAft>
        <a:buChar char="•"/>
        <a:defRPr>
          <a:solidFill>
            <a:srgbClr val="044F88"/>
          </a:solidFill>
          <a:latin typeface="+mn-lt"/>
        </a:defRPr>
      </a:lvl4pPr>
      <a:lvl5pPr marL="2057400" indent="-228600" algn="l" defTabSz="874713" rtl="0" eaLnBrk="0" fontAlgn="base" hangingPunct="0">
        <a:spcBef>
          <a:spcPct val="20000"/>
        </a:spcBef>
        <a:spcAft>
          <a:spcPct val="0"/>
        </a:spcAft>
        <a:buChar char="•"/>
        <a:defRPr sz="2000">
          <a:solidFill>
            <a:schemeClr val="tx1"/>
          </a:solidFill>
          <a:latin typeface="+mn-lt"/>
        </a:defRPr>
      </a:lvl5pPr>
      <a:lvl6pPr marL="2514600" indent="-228600" algn="l" defTabSz="874713" rtl="0" fontAlgn="base">
        <a:spcBef>
          <a:spcPct val="20000"/>
        </a:spcBef>
        <a:spcAft>
          <a:spcPct val="0"/>
        </a:spcAft>
        <a:buChar char="•"/>
        <a:defRPr sz="2000">
          <a:solidFill>
            <a:schemeClr val="tx1"/>
          </a:solidFill>
          <a:latin typeface="+mn-lt"/>
        </a:defRPr>
      </a:lvl6pPr>
      <a:lvl7pPr marL="2971800" indent="-228600" algn="l" defTabSz="874713" rtl="0" fontAlgn="base">
        <a:spcBef>
          <a:spcPct val="20000"/>
        </a:spcBef>
        <a:spcAft>
          <a:spcPct val="0"/>
        </a:spcAft>
        <a:buChar char="•"/>
        <a:defRPr sz="2000">
          <a:solidFill>
            <a:schemeClr val="tx1"/>
          </a:solidFill>
          <a:latin typeface="+mn-lt"/>
        </a:defRPr>
      </a:lvl7pPr>
      <a:lvl8pPr marL="3429000" indent="-228600" algn="l" defTabSz="874713" rtl="0" fontAlgn="base">
        <a:spcBef>
          <a:spcPct val="20000"/>
        </a:spcBef>
        <a:spcAft>
          <a:spcPct val="0"/>
        </a:spcAft>
        <a:buChar char="•"/>
        <a:defRPr sz="2000">
          <a:solidFill>
            <a:schemeClr val="tx1"/>
          </a:solidFill>
          <a:latin typeface="+mn-lt"/>
        </a:defRPr>
      </a:lvl8pPr>
      <a:lvl9pPr marL="3886200" indent="-228600" algn="l" defTabSz="874713"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2051" name="Rectangle 3"/>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2052" name="Rectangle 4"/>
          <p:cNvSpPr>
            <a:spLocks noChangeArrowheads="1"/>
          </p:cNvSpPr>
          <p:nvPr/>
        </p:nvSpPr>
        <p:spPr bwMode="auto">
          <a:xfrm>
            <a:off x="6003635" y="19545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pic>
        <p:nvPicPr>
          <p:cNvPr id="6149" name="Picture 5"/>
          <p:cNvPicPr>
            <a:picLocks noChangeAspect="1" noChangeArrowheads="1"/>
          </p:cNvPicPr>
          <p:nvPr/>
        </p:nvPicPr>
        <p:blipFill>
          <a:blip r:embed="rId14">
            <a:lum bright="82000" contrast="-70000"/>
            <a:extLst>
              <a:ext uri="{28A0092B-C50C-407E-A947-70E740481C1C}">
                <a14:useLocalDpi xmlns:a14="http://schemas.microsoft.com/office/drawing/2010/main" val="0"/>
              </a:ext>
            </a:extLst>
          </a:blip>
          <a:srcRect/>
          <a:stretch>
            <a:fillRect/>
          </a:stretch>
        </p:blipFill>
        <p:spPr bwMode="auto">
          <a:xfrm>
            <a:off x="0" y="-9525"/>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Line 9"/>
          <p:cNvSpPr>
            <a:spLocks noChangeShapeType="1"/>
          </p:cNvSpPr>
          <p:nvPr userDrawn="1"/>
        </p:nvSpPr>
        <p:spPr bwMode="auto">
          <a:xfrm flipV="1">
            <a:off x="0" y="854075"/>
            <a:ext cx="12192000" cy="0"/>
          </a:xfrm>
          <a:prstGeom prst="line">
            <a:avLst/>
          </a:prstGeom>
          <a:noFill/>
          <a:ln w="412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8" name="Grafik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1"/>
            <a:ext cx="239324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82246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11" r:id="rId12"/>
  </p:sldLayoutIdLst>
  <p:transition/>
  <p:txStyles>
    <p:titleStyle>
      <a:lvl1pPr algn="ctr" rtl="0" eaLnBrk="0" fontAlgn="base" hangingPunct="0">
        <a:spcBef>
          <a:spcPct val="0"/>
        </a:spcBef>
        <a:spcAft>
          <a:spcPct val="0"/>
        </a:spcAft>
        <a:defRPr sz="1400">
          <a:solidFill>
            <a:srgbClr val="6600CC"/>
          </a:solidFill>
          <a:latin typeface="+mj-lt"/>
          <a:ea typeface="+mj-ea"/>
          <a:cs typeface="+mj-cs"/>
        </a:defRPr>
      </a:lvl1pPr>
      <a:lvl2pPr algn="ctr" rtl="0" eaLnBrk="0" fontAlgn="base" hangingPunct="0">
        <a:spcBef>
          <a:spcPct val="0"/>
        </a:spcBef>
        <a:spcAft>
          <a:spcPct val="0"/>
        </a:spcAft>
        <a:defRPr sz="1400">
          <a:solidFill>
            <a:srgbClr val="6600CC"/>
          </a:solidFill>
          <a:latin typeface="Verdana" pitchFamily="34" charset="0"/>
        </a:defRPr>
      </a:lvl2pPr>
      <a:lvl3pPr algn="ctr" rtl="0" eaLnBrk="0" fontAlgn="base" hangingPunct="0">
        <a:spcBef>
          <a:spcPct val="0"/>
        </a:spcBef>
        <a:spcAft>
          <a:spcPct val="0"/>
        </a:spcAft>
        <a:defRPr sz="1400">
          <a:solidFill>
            <a:srgbClr val="6600CC"/>
          </a:solidFill>
          <a:latin typeface="Verdana" pitchFamily="34" charset="0"/>
        </a:defRPr>
      </a:lvl3pPr>
      <a:lvl4pPr algn="ctr" rtl="0" eaLnBrk="0" fontAlgn="base" hangingPunct="0">
        <a:spcBef>
          <a:spcPct val="0"/>
        </a:spcBef>
        <a:spcAft>
          <a:spcPct val="0"/>
        </a:spcAft>
        <a:defRPr sz="1400">
          <a:solidFill>
            <a:srgbClr val="6600CC"/>
          </a:solidFill>
          <a:latin typeface="Verdana" pitchFamily="34" charset="0"/>
        </a:defRPr>
      </a:lvl4pPr>
      <a:lvl5pPr algn="ctr" rtl="0" eaLnBrk="0" fontAlgn="base" hangingPunct="0">
        <a:spcBef>
          <a:spcPct val="0"/>
        </a:spcBef>
        <a:spcAft>
          <a:spcPct val="0"/>
        </a:spcAft>
        <a:defRPr sz="1400">
          <a:solidFill>
            <a:srgbClr val="6600CC"/>
          </a:solidFill>
          <a:latin typeface="Verdana" pitchFamily="34" charset="0"/>
        </a:defRPr>
      </a:lvl5pPr>
      <a:lvl6pPr marL="457200" algn="ctr" rtl="0" fontAlgn="base">
        <a:spcBef>
          <a:spcPct val="0"/>
        </a:spcBef>
        <a:spcAft>
          <a:spcPct val="0"/>
        </a:spcAft>
        <a:defRPr sz="1400">
          <a:solidFill>
            <a:srgbClr val="6600CC"/>
          </a:solidFill>
          <a:latin typeface="Verdana" pitchFamily="34" charset="0"/>
        </a:defRPr>
      </a:lvl6pPr>
      <a:lvl7pPr marL="914400" algn="ctr" rtl="0" fontAlgn="base">
        <a:spcBef>
          <a:spcPct val="0"/>
        </a:spcBef>
        <a:spcAft>
          <a:spcPct val="0"/>
        </a:spcAft>
        <a:defRPr sz="1400">
          <a:solidFill>
            <a:srgbClr val="6600CC"/>
          </a:solidFill>
          <a:latin typeface="Verdana" pitchFamily="34" charset="0"/>
        </a:defRPr>
      </a:lvl7pPr>
      <a:lvl8pPr marL="1371600" algn="ctr" rtl="0" fontAlgn="base">
        <a:spcBef>
          <a:spcPct val="0"/>
        </a:spcBef>
        <a:spcAft>
          <a:spcPct val="0"/>
        </a:spcAft>
        <a:defRPr sz="1400">
          <a:solidFill>
            <a:srgbClr val="6600CC"/>
          </a:solidFill>
          <a:latin typeface="Verdana" pitchFamily="34" charset="0"/>
        </a:defRPr>
      </a:lvl8pPr>
      <a:lvl9pPr marL="1828800" algn="ctr" rtl="0" fontAlgn="base">
        <a:spcBef>
          <a:spcPct val="0"/>
        </a:spcBef>
        <a:spcAft>
          <a:spcPct val="0"/>
        </a:spcAft>
        <a:defRPr sz="1400">
          <a:solidFill>
            <a:srgbClr val="6600CC"/>
          </a:solidFill>
          <a:latin typeface="Verdana" pitchFamily="34" charset="0"/>
        </a:defRPr>
      </a:lvl9pPr>
    </p:titleStyle>
    <p:bodyStyle>
      <a:lvl1pPr marL="342900" indent="-342900" algn="l" defTabSz="874713" rtl="0" eaLnBrk="0" fontAlgn="base" hangingPunct="0">
        <a:spcBef>
          <a:spcPct val="20000"/>
        </a:spcBef>
        <a:spcAft>
          <a:spcPct val="0"/>
        </a:spcAft>
        <a:buFont typeface="Wingdings" panose="05000000000000000000" pitchFamily="2" charset="2"/>
        <a:buChar char="Ø"/>
        <a:defRPr sz="2000">
          <a:solidFill>
            <a:srgbClr val="044F88"/>
          </a:solidFill>
          <a:latin typeface="+mn-lt"/>
          <a:ea typeface="+mn-ea"/>
          <a:cs typeface="+mn-cs"/>
        </a:defRPr>
      </a:lvl1pPr>
      <a:lvl2pPr marL="179388" indent="277813" algn="l" defTabSz="874713" rtl="0" eaLnBrk="0" fontAlgn="base" hangingPunct="0">
        <a:spcBef>
          <a:spcPct val="20000"/>
        </a:spcBef>
        <a:spcAft>
          <a:spcPct val="0"/>
        </a:spcAft>
        <a:buChar char="•"/>
        <a:defRPr>
          <a:solidFill>
            <a:srgbClr val="044F88"/>
          </a:solidFill>
          <a:latin typeface="+mn-lt"/>
        </a:defRPr>
      </a:lvl2pPr>
      <a:lvl3pPr marL="358775" indent="555625" algn="l" defTabSz="874713" rtl="0" eaLnBrk="0" fontAlgn="base" hangingPunct="0">
        <a:spcBef>
          <a:spcPct val="20000"/>
        </a:spcBef>
        <a:spcAft>
          <a:spcPct val="0"/>
        </a:spcAft>
        <a:buChar char="•"/>
        <a:defRPr>
          <a:solidFill>
            <a:srgbClr val="044F88"/>
          </a:solidFill>
          <a:latin typeface="+mn-lt"/>
        </a:defRPr>
      </a:lvl3pPr>
      <a:lvl4pPr marL="538163" indent="833438" algn="l" defTabSz="874713" rtl="0" eaLnBrk="0" fontAlgn="base" hangingPunct="0">
        <a:spcBef>
          <a:spcPct val="20000"/>
        </a:spcBef>
        <a:spcAft>
          <a:spcPct val="0"/>
        </a:spcAft>
        <a:buChar char="•"/>
        <a:defRPr>
          <a:solidFill>
            <a:srgbClr val="044F88"/>
          </a:solidFill>
          <a:latin typeface="+mn-lt"/>
        </a:defRPr>
      </a:lvl4pPr>
      <a:lvl5pPr marL="2057400" indent="-228600" algn="l" defTabSz="874713" rtl="0" eaLnBrk="0" fontAlgn="base" hangingPunct="0">
        <a:spcBef>
          <a:spcPct val="20000"/>
        </a:spcBef>
        <a:spcAft>
          <a:spcPct val="0"/>
        </a:spcAft>
        <a:buChar char="•"/>
        <a:defRPr sz="2000">
          <a:solidFill>
            <a:schemeClr val="tx1"/>
          </a:solidFill>
          <a:latin typeface="+mn-lt"/>
        </a:defRPr>
      </a:lvl5pPr>
      <a:lvl6pPr marL="2514600" indent="-228600" algn="l" defTabSz="874713" rtl="0" fontAlgn="base">
        <a:spcBef>
          <a:spcPct val="20000"/>
        </a:spcBef>
        <a:spcAft>
          <a:spcPct val="0"/>
        </a:spcAft>
        <a:buChar char="•"/>
        <a:defRPr sz="2000">
          <a:solidFill>
            <a:schemeClr val="tx1"/>
          </a:solidFill>
          <a:latin typeface="+mn-lt"/>
        </a:defRPr>
      </a:lvl6pPr>
      <a:lvl7pPr marL="2971800" indent="-228600" algn="l" defTabSz="874713" rtl="0" fontAlgn="base">
        <a:spcBef>
          <a:spcPct val="20000"/>
        </a:spcBef>
        <a:spcAft>
          <a:spcPct val="0"/>
        </a:spcAft>
        <a:buChar char="•"/>
        <a:defRPr sz="2000">
          <a:solidFill>
            <a:schemeClr val="tx1"/>
          </a:solidFill>
          <a:latin typeface="+mn-lt"/>
        </a:defRPr>
      </a:lvl7pPr>
      <a:lvl8pPr marL="3429000" indent="-228600" algn="l" defTabSz="874713" rtl="0" fontAlgn="base">
        <a:spcBef>
          <a:spcPct val="20000"/>
        </a:spcBef>
        <a:spcAft>
          <a:spcPct val="0"/>
        </a:spcAft>
        <a:buChar char="•"/>
        <a:defRPr sz="2000">
          <a:solidFill>
            <a:schemeClr val="tx1"/>
          </a:solidFill>
          <a:latin typeface="+mn-lt"/>
        </a:defRPr>
      </a:lvl8pPr>
      <a:lvl9pPr marL="3886200" indent="-228600" algn="l" defTabSz="874713"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2051" name="Rectangle 3"/>
          <p:cNvSpPr>
            <a:spLocks noChangeArrowheads="1"/>
          </p:cNvSpPr>
          <p:nvPr/>
        </p:nvSpPr>
        <p:spPr bwMode="auto">
          <a:xfrm>
            <a:off x="5251451" y="-6667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sp>
        <p:nvSpPr>
          <p:cNvPr id="2052" name="Rectangle 4"/>
          <p:cNvSpPr>
            <a:spLocks noChangeArrowheads="1"/>
          </p:cNvSpPr>
          <p:nvPr/>
        </p:nvSpPr>
        <p:spPr bwMode="auto">
          <a:xfrm>
            <a:off x="6003635" y="1954540"/>
            <a:ext cx="184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rgbClr val="044F88"/>
                </a:solidFill>
                <a:latin typeface="Arial" charset="0"/>
              </a:defRPr>
            </a:lvl1pPr>
            <a:lvl2pPr marL="742950" indent="-285750">
              <a:defRPr sz="2800">
                <a:solidFill>
                  <a:srgbClr val="044F88"/>
                </a:solidFill>
                <a:latin typeface="Arial" charset="0"/>
              </a:defRPr>
            </a:lvl2pPr>
            <a:lvl3pPr marL="1143000" indent="-228600">
              <a:defRPr sz="2800">
                <a:solidFill>
                  <a:srgbClr val="044F88"/>
                </a:solidFill>
                <a:latin typeface="Arial" charset="0"/>
              </a:defRPr>
            </a:lvl3pPr>
            <a:lvl4pPr marL="1600200" indent="-228600">
              <a:defRPr sz="2800">
                <a:solidFill>
                  <a:srgbClr val="044F88"/>
                </a:solidFill>
                <a:latin typeface="Arial" charset="0"/>
              </a:defRPr>
            </a:lvl4pPr>
            <a:lvl5pPr marL="2057400" indent="-228600">
              <a:defRPr sz="2800">
                <a:solidFill>
                  <a:srgbClr val="044F88"/>
                </a:solidFill>
                <a:latin typeface="Arial"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charset="0"/>
              </a:defRPr>
            </a:lvl9pPr>
          </a:lstStyle>
          <a:p>
            <a:pPr algn="ctr">
              <a:spcBef>
                <a:spcPct val="20000"/>
              </a:spcBef>
              <a:buFont typeface="Wingdings" panose="05000000000000000000" pitchFamily="2" charset="2"/>
              <a:buNone/>
              <a:defRPr/>
            </a:pPr>
            <a:endParaRPr lang="de-DE" altLang="de-DE" sz="2800"/>
          </a:p>
        </p:txBody>
      </p:sp>
      <p:pic>
        <p:nvPicPr>
          <p:cNvPr id="12293" name="Picture 5"/>
          <p:cNvPicPr>
            <a:picLocks noChangeAspect="1" noChangeArrowheads="1"/>
          </p:cNvPicPr>
          <p:nvPr/>
        </p:nvPicPr>
        <p:blipFill>
          <a:blip r:embed="rId14">
            <a:lum bright="82000" contrast="-70000"/>
            <a:extLst>
              <a:ext uri="{28A0092B-C50C-407E-A947-70E740481C1C}">
                <a14:useLocalDpi xmlns:a14="http://schemas.microsoft.com/office/drawing/2010/main" val="0"/>
              </a:ext>
            </a:extLst>
          </a:blip>
          <a:srcRect/>
          <a:stretch>
            <a:fillRect/>
          </a:stretch>
        </p:blipFill>
        <p:spPr bwMode="auto">
          <a:xfrm>
            <a:off x="0" y="-9525"/>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Line 9"/>
          <p:cNvSpPr>
            <a:spLocks noChangeShapeType="1"/>
          </p:cNvSpPr>
          <p:nvPr userDrawn="1"/>
        </p:nvSpPr>
        <p:spPr bwMode="auto">
          <a:xfrm flipV="1">
            <a:off x="0" y="854075"/>
            <a:ext cx="12192000" cy="0"/>
          </a:xfrm>
          <a:prstGeom prst="line">
            <a:avLst/>
          </a:prstGeom>
          <a:noFill/>
          <a:ln w="412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800"/>
          </a:p>
        </p:txBody>
      </p:sp>
      <p:pic>
        <p:nvPicPr>
          <p:cNvPr id="8" name="Grafik 1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1"/>
            <a:ext cx="239324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2594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Lst>
  <p:transition/>
  <p:txStyles>
    <p:titleStyle>
      <a:lvl1pPr algn="ctr" rtl="0" eaLnBrk="0" fontAlgn="base" hangingPunct="0">
        <a:spcBef>
          <a:spcPct val="0"/>
        </a:spcBef>
        <a:spcAft>
          <a:spcPct val="0"/>
        </a:spcAft>
        <a:defRPr sz="1400">
          <a:solidFill>
            <a:srgbClr val="6600CC"/>
          </a:solidFill>
          <a:latin typeface="+mj-lt"/>
          <a:ea typeface="+mj-ea"/>
          <a:cs typeface="+mj-cs"/>
        </a:defRPr>
      </a:lvl1pPr>
      <a:lvl2pPr algn="ctr" rtl="0" eaLnBrk="0" fontAlgn="base" hangingPunct="0">
        <a:spcBef>
          <a:spcPct val="0"/>
        </a:spcBef>
        <a:spcAft>
          <a:spcPct val="0"/>
        </a:spcAft>
        <a:defRPr sz="1400">
          <a:solidFill>
            <a:srgbClr val="6600CC"/>
          </a:solidFill>
          <a:latin typeface="Verdana" pitchFamily="34" charset="0"/>
        </a:defRPr>
      </a:lvl2pPr>
      <a:lvl3pPr algn="ctr" rtl="0" eaLnBrk="0" fontAlgn="base" hangingPunct="0">
        <a:spcBef>
          <a:spcPct val="0"/>
        </a:spcBef>
        <a:spcAft>
          <a:spcPct val="0"/>
        </a:spcAft>
        <a:defRPr sz="1400">
          <a:solidFill>
            <a:srgbClr val="6600CC"/>
          </a:solidFill>
          <a:latin typeface="Verdana" pitchFamily="34" charset="0"/>
        </a:defRPr>
      </a:lvl3pPr>
      <a:lvl4pPr algn="ctr" rtl="0" eaLnBrk="0" fontAlgn="base" hangingPunct="0">
        <a:spcBef>
          <a:spcPct val="0"/>
        </a:spcBef>
        <a:spcAft>
          <a:spcPct val="0"/>
        </a:spcAft>
        <a:defRPr sz="1400">
          <a:solidFill>
            <a:srgbClr val="6600CC"/>
          </a:solidFill>
          <a:latin typeface="Verdana" pitchFamily="34" charset="0"/>
        </a:defRPr>
      </a:lvl4pPr>
      <a:lvl5pPr algn="ctr" rtl="0" eaLnBrk="0" fontAlgn="base" hangingPunct="0">
        <a:spcBef>
          <a:spcPct val="0"/>
        </a:spcBef>
        <a:spcAft>
          <a:spcPct val="0"/>
        </a:spcAft>
        <a:defRPr sz="1400">
          <a:solidFill>
            <a:srgbClr val="6600CC"/>
          </a:solidFill>
          <a:latin typeface="Verdana" pitchFamily="34" charset="0"/>
        </a:defRPr>
      </a:lvl5pPr>
      <a:lvl6pPr marL="457200" algn="ctr" rtl="0" fontAlgn="base">
        <a:spcBef>
          <a:spcPct val="0"/>
        </a:spcBef>
        <a:spcAft>
          <a:spcPct val="0"/>
        </a:spcAft>
        <a:defRPr sz="1400">
          <a:solidFill>
            <a:srgbClr val="6600CC"/>
          </a:solidFill>
          <a:latin typeface="Verdana" pitchFamily="34" charset="0"/>
        </a:defRPr>
      </a:lvl6pPr>
      <a:lvl7pPr marL="914400" algn="ctr" rtl="0" fontAlgn="base">
        <a:spcBef>
          <a:spcPct val="0"/>
        </a:spcBef>
        <a:spcAft>
          <a:spcPct val="0"/>
        </a:spcAft>
        <a:defRPr sz="1400">
          <a:solidFill>
            <a:srgbClr val="6600CC"/>
          </a:solidFill>
          <a:latin typeface="Verdana" pitchFamily="34" charset="0"/>
        </a:defRPr>
      </a:lvl7pPr>
      <a:lvl8pPr marL="1371600" algn="ctr" rtl="0" fontAlgn="base">
        <a:spcBef>
          <a:spcPct val="0"/>
        </a:spcBef>
        <a:spcAft>
          <a:spcPct val="0"/>
        </a:spcAft>
        <a:defRPr sz="1400">
          <a:solidFill>
            <a:srgbClr val="6600CC"/>
          </a:solidFill>
          <a:latin typeface="Verdana" pitchFamily="34" charset="0"/>
        </a:defRPr>
      </a:lvl8pPr>
      <a:lvl9pPr marL="1828800" algn="ctr" rtl="0" fontAlgn="base">
        <a:spcBef>
          <a:spcPct val="0"/>
        </a:spcBef>
        <a:spcAft>
          <a:spcPct val="0"/>
        </a:spcAft>
        <a:defRPr sz="1400">
          <a:solidFill>
            <a:srgbClr val="6600CC"/>
          </a:solidFill>
          <a:latin typeface="Verdana" pitchFamily="34" charset="0"/>
        </a:defRPr>
      </a:lvl9pPr>
    </p:titleStyle>
    <p:bodyStyle>
      <a:lvl1pPr marL="342900" indent="-342900" algn="l" defTabSz="874713" rtl="0" eaLnBrk="0" fontAlgn="base" hangingPunct="0">
        <a:spcBef>
          <a:spcPct val="20000"/>
        </a:spcBef>
        <a:spcAft>
          <a:spcPct val="0"/>
        </a:spcAft>
        <a:buFont typeface="Wingdings" panose="05000000000000000000" pitchFamily="2" charset="2"/>
        <a:buChar char="Ø"/>
        <a:defRPr sz="2000">
          <a:solidFill>
            <a:srgbClr val="044F88"/>
          </a:solidFill>
          <a:latin typeface="+mn-lt"/>
          <a:ea typeface="+mn-ea"/>
          <a:cs typeface="+mn-cs"/>
        </a:defRPr>
      </a:lvl1pPr>
      <a:lvl2pPr marL="179388" indent="277813" algn="l" defTabSz="874713" rtl="0" eaLnBrk="0" fontAlgn="base" hangingPunct="0">
        <a:spcBef>
          <a:spcPct val="20000"/>
        </a:spcBef>
        <a:spcAft>
          <a:spcPct val="0"/>
        </a:spcAft>
        <a:buChar char="•"/>
        <a:defRPr>
          <a:solidFill>
            <a:srgbClr val="044F88"/>
          </a:solidFill>
          <a:latin typeface="+mn-lt"/>
        </a:defRPr>
      </a:lvl2pPr>
      <a:lvl3pPr marL="358775" indent="555625" algn="l" defTabSz="874713" rtl="0" eaLnBrk="0" fontAlgn="base" hangingPunct="0">
        <a:spcBef>
          <a:spcPct val="20000"/>
        </a:spcBef>
        <a:spcAft>
          <a:spcPct val="0"/>
        </a:spcAft>
        <a:buChar char="•"/>
        <a:defRPr>
          <a:solidFill>
            <a:srgbClr val="044F88"/>
          </a:solidFill>
          <a:latin typeface="+mn-lt"/>
        </a:defRPr>
      </a:lvl3pPr>
      <a:lvl4pPr marL="538163" indent="833438" algn="l" defTabSz="874713" rtl="0" eaLnBrk="0" fontAlgn="base" hangingPunct="0">
        <a:spcBef>
          <a:spcPct val="20000"/>
        </a:spcBef>
        <a:spcAft>
          <a:spcPct val="0"/>
        </a:spcAft>
        <a:buChar char="•"/>
        <a:defRPr>
          <a:solidFill>
            <a:srgbClr val="044F88"/>
          </a:solidFill>
          <a:latin typeface="+mn-lt"/>
        </a:defRPr>
      </a:lvl4pPr>
      <a:lvl5pPr marL="2057400" indent="-228600" algn="l" defTabSz="874713" rtl="0" eaLnBrk="0" fontAlgn="base" hangingPunct="0">
        <a:spcBef>
          <a:spcPct val="20000"/>
        </a:spcBef>
        <a:spcAft>
          <a:spcPct val="0"/>
        </a:spcAft>
        <a:buChar char="•"/>
        <a:defRPr sz="2000">
          <a:solidFill>
            <a:schemeClr val="tx1"/>
          </a:solidFill>
          <a:latin typeface="+mn-lt"/>
        </a:defRPr>
      </a:lvl5pPr>
      <a:lvl6pPr marL="2514600" indent="-228600" algn="l" defTabSz="874713" rtl="0" fontAlgn="base">
        <a:spcBef>
          <a:spcPct val="20000"/>
        </a:spcBef>
        <a:spcAft>
          <a:spcPct val="0"/>
        </a:spcAft>
        <a:buChar char="•"/>
        <a:defRPr sz="2000">
          <a:solidFill>
            <a:schemeClr val="tx1"/>
          </a:solidFill>
          <a:latin typeface="+mn-lt"/>
        </a:defRPr>
      </a:lvl6pPr>
      <a:lvl7pPr marL="2971800" indent="-228600" algn="l" defTabSz="874713" rtl="0" fontAlgn="base">
        <a:spcBef>
          <a:spcPct val="20000"/>
        </a:spcBef>
        <a:spcAft>
          <a:spcPct val="0"/>
        </a:spcAft>
        <a:buChar char="•"/>
        <a:defRPr sz="2000">
          <a:solidFill>
            <a:schemeClr val="tx1"/>
          </a:solidFill>
          <a:latin typeface="+mn-lt"/>
        </a:defRPr>
      </a:lvl7pPr>
      <a:lvl8pPr marL="3429000" indent="-228600" algn="l" defTabSz="874713" rtl="0" fontAlgn="base">
        <a:spcBef>
          <a:spcPct val="20000"/>
        </a:spcBef>
        <a:spcAft>
          <a:spcPct val="0"/>
        </a:spcAft>
        <a:buChar char="•"/>
        <a:defRPr sz="2000">
          <a:solidFill>
            <a:schemeClr val="tx1"/>
          </a:solidFill>
          <a:latin typeface="+mn-lt"/>
        </a:defRPr>
      </a:lvl8pPr>
      <a:lvl9pPr marL="3886200" indent="-228600" algn="l" defTabSz="874713"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2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46.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891541" y="2983548"/>
            <a:ext cx="1009269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lgn="ctr" fontAlgn="base">
              <a:lnSpc>
                <a:spcPct val="150000"/>
              </a:lnSpc>
              <a:spcBef>
                <a:spcPct val="0"/>
              </a:spcBef>
              <a:spcAft>
                <a:spcPct val="0"/>
              </a:spcAft>
            </a:pPr>
            <a:endParaRPr lang="en-US" altLang="de-DE" b="1" dirty="0">
              <a:solidFill>
                <a:srgbClr val="300389"/>
              </a:solidFill>
            </a:endParaRPr>
          </a:p>
          <a:p>
            <a:pPr algn="ctr" fontAlgn="base">
              <a:lnSpc>
                <a:spcPct val="150000"/>
              </a:lnSpc>
              <a:spcBef>
                <a:spcPct val="0"/>
              </a:spcBef>
              <a:spcAft>
                <a:spcPct val="0"/>
              </a:spcAft>
            </a:pPr>
            <a:r>
              <a:rPr lang="en-US" altLang="de-DE" b="1" dirty="0">
                <a:solidFill>
                  <a:srgbClr val="300389"/>
                </a:solidFill>
              </a:rPr>
              <a:t>Rationale for defining standardized pre-analytical workflows in light of the requirements of the EU IVDR                                </a:t>
            </a:r>
          </a:p>
          <a:p>
            <a:pPr algn="ctr" fontAlgn="base">
              <a:lnSpc>
                <a:spcPct val="150000"/>
              </a:lnSpc>
              <a:spcBef>
                <a:spcPct val="0"/>
              </a:spcBef>
              <a:spcAft>
                <a:spcPct val="0"/>
              </a:spcAft>
            </a:pPr>
            <a:endParaRPr lang="en-US" altLang="de-DE" sz="1800" dirty="0">
              <a:solidFill>
                <a:srgbClr val="300389"/>
              </a:solidFill>
            </a:endParaRPr>
          </a:p>
          <a:p>
            <a:pPr algn="ctr" fontAlgn="base">
              <a:spcBef>
                <a:spcPct val="10000"/>
              </a:spcBef>
              <a:spcAft>
                <a:spcPct val="0"/>
              </a:spcAft>
            </a:pPr>
            <a:endParaRPr lang="en-US" altLang="de-DE" sz="1800" dirty="0">
              <a:solidFill>
                <a:srgbClr val="300389"/>
              </a:solidFill>
            </a:endParaRPr>
          </a:p>
          <a:p>
            <a:pPr algn="ctr" fontAlgn="base">
              <a:spcBef>
                <a:spcPct val="10000"/>
              </a:spcBef>
              <a:spcAft>
                <a:spcPct val="0"/>
              </a:spcAft>
            </a:pPr>
            <a:r>
              <a:rPr lang="en-US" altLang="de-DE" sz="1800" dirty="0">
                <a:solidFill>
                  <a:srgbClr val="300389"/>
                </a:solidFill>
              </a:rPr>
              <a:t>Biomedical Research Training Workshop Week</a:t>
            </a:r>
          </a:p>
          <a:p>
            <a:pPr algn="ctr" fontAlgn="base">
              <a:spcBef>
                <a:spcPct val="10000"/>
              </a:spcBef>
              <a:spcAft>
                <a:spcPct val="0"/>
              </a:spcAft>
            </a:pPr>
            <a:endParaRPr lang="de-DE" altLang="de-DE" sz="1800" dirty="0">
              <a:solidFill>
                <a:srgbClr val="300389"/>
              </a:solidFill>
            </a:endParaRPr>
          </a:p>
          <a:p>
            <a:pPr algn="ctr" fontAlgn="base">
              <a:spcBef>
                <a:spcPct val="10000"/>
              </a:spcBef>
              <a:spcAft>
                <a:spcPct val="0"/>
              </a:spcAft>
            </a:pPr>
            <a:r>
              <a:rPr lang="en-US" altLang="de-DE" sz="1800" dirty="0">
                <a:solidFill>
                  <a:srgbClr val="300389"/>
                </a:solidFill>
              </a:rPr>
              <a:t>Online</a:t>
            </a:r>
            <a:r>
              <a:rPr lang="de-DE" altLang="de-DE" sz="1800" dirty="0">
                <a:solidFill>
                  <a:srgbClr val="300389"/>
                </a:solidFill>
              </a:rPr>
              <a:t>, May</a:t>
            </a:r>
            <a:r>
              <a:rPr lang="en-US" altLang="de-DE" sz="1800" dirty="0">
                <a:solidFill>
                  <a:srgbClr val="300389"/>
                </a:solidFill>
              </a:rPr>
              <a:t> </a:t>
            </a:r>
            <a:r>
              <a:rPr lang="de-DE" altLang="de-DE" sz="1800" dirty="0">
                <a:solidFill>
                  <a:srgbClr val="300389"/>
                </a:solidFill>
              </a:rPr>
              <a:t>13</a:t>
            </a:r>
            <a:r>
              <a:rPr lang="de-DE" altLang="de-DE" sz="1800" baseline="30000" dirty="0">
                <a:solidFill>
                  <a:srgbClr val="300389"/>
                </a:solidFill>
              </a:rPr>
              <a:t>th</a:t>
            </a:r>
            <a:r>
              <a:rPr lang="de-DE" altLang="de-DE" sz="1800" dirty="0">
                <a:solidFill>
                  <a:srgbClr val="300389"/>
                </a:solidFill>
              </a:rPr>
              <a:t> 2020</a:t>
            </a:r>
            <a:endParaRPr lang="de-DE" altLang="de-DE" dirty="0">
              <a:solidFill>
                <a:srgbClr val="300389"/>
              </a:solidFill>
            </a:endParaRPr>
          </a:p>
        </p:txBody>
      </p:sp>
      <p:sp>
        <p:nvSpPr>
          <p:cNvPr id="36867" name="Rectangle 3"/>
          <p:cNvSpPr>
            <a:spLocks noChangeArrowheads="1"/>
          </p:cNvSpPr>
          <p:nvPr/>
        </p:nvSpPr>
        <p:spPr bwMode="auto">
          <a:xfrm>
            <a:off x="3576639" y="5990273"/>
            <a:ext cx="54260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defTabSz="874713">
              <a:defRPr sz="2800">
                <a:solidFill>
                  <a:srgbClr val="044F88"/>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pPr eaLnBrk="0" fontAlgn="base" hangingPunct="0">
              <a:spcBef>
                <a:spcPct val="0"/>
              </a:spcBef>
              <a:spcAft>
                <a:spcPct val="0"/>
              </a:spcAft>
            </a:pPr>
            <a:r>
              <a:rPr lang="en-US" altLang="de-DE" sz="1400" dirty="0">
                <a:solidFill>
                  <a:srgbClr val="300389"/>
                </a:solidFill>
              </a:rPr>
              <a:t>Dr. Uwe </a:t>
            </a:r>
            <a:r>
              <a:rPr lang="en-US" altLang="de-DE" sz="1400" dirty="0" err="1">
                <a:solidFill>
                  <a:srgbClr val="300389"/>
                </a:solidFill>
              </a:rPr>
              <a:t>Oelmüller</a:t>
            </a:r>
            <a:r>
              <a:rPr lang="en-US" altLang="de-DE" sz="1400" dirty="0">
                <a:solidFill>
                  <a:srgbClr val="300389"/>
                </a:solidFill>
              </a:rPr>
              <a:t>,  SPIDIA4P Coordinator,  </a:t>
            </a:r>
            <a:r>
              <a:rPr lang="en-US" altLang="de-DE" sz="1400">
                <a:solidFill>
                  <a:srgbClr val="300389"/>
                </a:solidFill>
              </a:rPr>
              <a:t>QIAGEN GmbH</a:t>
            </a:r>
          </a:p>
          <a:p>
            <a:pPr algn="ctr" eaLnBrk="0" fontAlgn="base" hangingPunct="0">
              <a:spcBef>
                <a:spcPct val="0"/>
              </a:spcBef>
              <a:spcAft>
                <a:spcPct val="0"/>
              </a:spcAft>
            </a:pPr>
            <a:endParaRPr lang="en-US" altLang="de-DE" sz="1400" dirty="0">
              <a:solidFill>
                <a:srgbClr val="300389"/>
              </a:solidFill>
            </a:endParaRPr>
          </a:p>
          <a:p>
            <a:pPr algn="ctr" eaLnBrk="0" fontAlgn="base" hangingPunct="0">
              <a:spcBef>
                <a:spcPct val="20000"/>
              </a:spcBef>
              <a:spcAft>
                <a:spcPct val="0"/>
              </a:spcAft>
            </a:pPr>
            <a:r>
              <a:rPr lang="en-US" altLang="de-DE" sz="1600" b="1" dirty="0">
                <a:solidFill>
                  <a:srgbClr val="300389"/>
                </a:solidFill>
                <a:latin typeface="Verdana" panose="020B0604030504040204" pitchFamily="34" charset="0"/>
              </a:rPr>
              <a:t>www.spidia.eu		</a:t>
            </a:r>
            <a:br>
              <a:rPr lang="en-US" altLang="de-DE" sz="1600" dirty="0">
                <a:solidFill>
                  <a:srgbClr val="300389"/>
                </a:solidFill>
                <a:latin typeface="Verdana" panose="020B0604030504040204" pitchFamily="34" charset="0"/>
              </a:rPr>
            </a:br>
            <a:endParaRPr lang="fr-FR" altLang="de-DE" sz="1600">
              <a:solidFill>
                <a:srgbClr val="300389"/>
              </a:solidFill>
            </a:endParaRPr>
          </a:p>
        </p:txBody>
      </p:sp>
      <p:pic>
        <p:nvPicPr>
          <p:cNvPr id="368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7612" y="5591667"/>
            <a:ext cx="657868" cy="55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6675103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bwMode="auto">
          <a:xfrm>
            <a:off x="2628900" y="69354"/>
            <a:ext cx="9109710" cy="46166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defRPr/>
            </a:pPr>
            <a:r>
              <a:rPr lang="de-DE" altLang="de-DE" sz="2400" b="1" kern="1200" dirty="0">
                <a:solidFill>
                  <a:srgbClr val="300389"/>
                </a:solidFill>
                <a:latin typeface="Arial" panose="020B0604020202020204" pitchFamily="34" charset="0"/>
                <a:ea typeface="+mn-ea"/>
                <a:cs typeface="+mn-cs"/>
              </a:rPr>
              <a:t>ISO/IS Development – </a:t>
            </a:r>
            <a:r>
              <a:rPr lang="de-DE" altLang="de-DE" sz="2400" b="1" kern="1200" dirty="0" err="1">
                <a:solidFill>
                  <a:srgbClr val="300389"/>
                </a:solidFill>
                <a:latin typeface="Arial" panose="020B0604020202020204" pitchFamily="34" charset="0"/>
                <a:ea typeface="+mn-ea"/>
                <a:cs typeface="+mn-cs"/>
              </a:rPr>
              <a:t>Usually</a:t>
            </a:r>
            <a:r>
              <a:rPr lang="de-DE" altLang="de-DE" sz="2400" b="1" kern="1200" dirty="0">
                <a:solidFill>
                  <a:srgbClr val="300389"/>
                </a:solidFill>
                <a:latin typeface="Arial" panose="020B0604020202020204" pitchFamily="34" charset="0"/>
                <a:ea typeface="+mn-ea"/>
                <a:cs typeface="+mn-cs"/>
              </a:rPr>
              <a:t> a 36 </a:t>
            </a:r>
            <a:r>
              <a:rPr lang="de-DE" altLang="de-DE" sz="2400" b="1" kern="1200" dirty="0" err="1">
                <a:solidFill>
                  <a:srgbClr val="300389"/>
                </a:solidFill>
                <a:latin typeface="Arial" panose="020B0604020202020204" pitchFamily="34" charset="0"/>
                <a:ea typeface="+mn-ea"/>
                <a:cs typeface="+mn-cs"/>
              </a:rPr>
              <a:t>to</a:t>
            </a:r>
            <a:r>
              <a:rPr lang="de-DE" altLang="de-DE" sz="2400" b="1" kern="1200" dirty="0">
                <a:solidFill>
                  <a:srgbClr val="300389"/>
                </a:solidFill>
                <a:latin typeface="Arial" panose="020B0604020202020204" pitchFamily="34" charset="0"/>
                <a:ea typeface="+mn-ea"/>
                <a:cs typeface="+mn-cs"/>
              </a:rPr>
              <a:t> 48 </a:t>
            </a:r>
            <a:r>
              <a:rPr lang="de-DE" altLang="de-DE" sz="2400" b="1" kern="1200" dirty="0" err="1">
                <a:solidFill>
                  <a:srgbClr val="300389"/>
                </a:solidFill>
                <a:latin typeface="Arial" panose="020B0604020202020204" pitchFamily="34" charset="0"/>
                <a:ea typeface="+mn-ea"/>
                <a:cs typeface="+mn-cs"/>
              </a:rPr>
              <a:t>Months</a:t>
            </a:r>
            <a:r>
              <a:rPr lang="de-DE" altLang="de-DE" sz="2400" b="1" kern="1200" dirty="0">
                <a:solidFill>
                  <a:srgbClr val="300389"/>
                </a:solidFill>
                <a:latin typeface="Arial" panose="020B0604020202020204" pitchFamily="34" charset="0"/>
                <a:ea typeface="+mn-ea"/>
                <a:cs typeface="+mn-cs"/>
              </a:rPr>
              <a:t> </a:t>
            </a:r>
            <a:r>
              <a:rPr lang="de-DE" altLang="de-DE" sz="2400" b="1" kern="1200" dirty="0" err="1">
                <a:solidFill>
                  <a:srgbClr val="300389"/>
                </a:solidFill>
                <a:latin typeface="Arial" panose="020B0604020202020204" pitchFamily="34" charset="0"/>
                <a:ea typeface="+mn-ea"/>
                <a:cs typeface="+mn-cs"/>
              </a:rPr>
              <a:t>Period</a:t>
            </a:r>
            <a:endParaRPr lang="de-DE" altLang="de-DE" sz="2400" b="1" kern="1200" dirty="0">
              <a:solidFill>
                <a:srgbClr val="300389"/>
              </a:solidFill>
              <a:latin typeface="Arial" panose="020B0604020202020204" pitchFamily="34" charset="0"/>
              <a:ea typeface="+mn-ea"/>
              <a:cs typeface="+mn-cs"/>
            </a:endParaRPr>
          </a:p>
        </p:txBody>
      </p:sp>
      <p:pic>
        <p:nvPicPr>
          <p:cNvPr id="3993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 y="4524375"/>
            <a:ext cx="9747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6093" y="999490"/>
            <a:ext cx="2489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5978" y="999490"/>
            <a:ext cx="26035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3"/>
          <p:cNvSpPr>
            <a:spLocks noChangeArrowheads="1"/>
          </p:cNvSpPr>
          <p:nvPr/>
        </p:nvSpPr>
        <p:spPr bwMode="auto">
          <a:xfrm>
            <a:off x="320040" y="5887720"/>
            <a:ext cx="75323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44F88"/>
                </a:solidFill>
                <a:latin typeface="Arial" pitchFamily="34" charset="0"/>
              </a:defRPr>
            </a:lvl1pPr>
            <a:lvl2pPr marL="742950" indent="-285750">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defRPr/>
            </a:pPr>
            <a:endParaRPr lang="en-US" altLang="de-DE" sz="1000" i="1" kern="0" dirty="0">
              <a:solidFill>
                <a:srgbClr val="300389"/>
              </a:solidFill>
            </a:endParaRPr>
          </a:p>
          <a:p>
            <a:pPr>
              <a:defRPr/>
            </a:pPr>
            <a:endParaRPr lang="en-US" altLang="de-DE" sz="1000" i="1" kern="0" dirty="0">
              <a:solidFill>
                <a:srgbClr val="300389"/>
              </a:solidFill>
            </a:endParaRPr>
          </a:p>
          <a:p>
            <a:pPr>
              <a:defRPr/>
            </a:pPr>
            <a:r>
              <a:rPr lang="en-US" altLang="de-DE" sz="1000" i="1" kern="0" dirty="0">
                <a:solidFill>
                  <a:srgbClr val="300389"/>
                </a:solidFill>
              </a:rPr>
              <a:t>Source:  https://www.iso.org/files/live/sites/isoorg/files/developing_standards/docs/en/Target_date_planner_4_ISO_standards_development_tracks_2017.pdf</a:t>
            </a:r>
          </a:p>
          <a:p>
            <a:pPr>
              <a:defRPr/>
            </a:pPr>
            <a:endParaRPr lang="en-US" altLang="de-DE" sz="1000" i="1" kern="0" dirty="0">
              <a:solidFill>
                <a:srgbClr val="300389"/>
              </a:solidFill>
            </a:endParaRPr>
          </a:p>
        </p:txBody>
      </p:sp>
      <p:sp>
        <p:nvSpPr>
          <p:cNvPr id="43015" name="Textfeld 1"/>
          <p:cNvSpPr txBox="1">
            <a:spLocks noChangeArrowheads="1"/>
          </p:cNvSpPr>
          <p:nvPr/>
        </p:nvSpPr>
        <p:spPr bwMode="auto">
          <a:xfrm>
            <a:off x="400050" y="1981519"/>
            <a:ext cx="506349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spcAft>
                <a:spcPts val="1200"/>
              </a:spcAft>
              <a:defRPr/>
            </a:pPr>
            <a:r>
              <a:rPr lang="en-US" altLang="de-DE" sz="2000" b="1" dirty="0"/>
              <a:t>ISO/TC 212 </a:t>
            </a:r>
          </a:p>
          <a:p>
            <a:pPr marL="285750" indent="-285750">
              <a:buFont typeface="Wingdings" panose="05000000000000000000" pitchFamily="2" charset="2"/>
              <a:buChar char="§"/>
              <a:defRPr/>
            </a:pPr>
            <a:r>
              <a:rPr lang="en-US" altLang="de-DE" sz="1800" dirty="0"/>
              <a:t>Technical Committee for Clinical Laboratory Testing and in vitro Diagnostic Test Systems</a:t>
            </a:r>
          </a:p>
          <a:p>
            <a:pPr marL="285750" indent="-285750">
              <a:spcBef>
                <a:spcPts val="1200"/>
              </a:spcBef>
              <a:buFont typeface="Wingdings" panose="05000000000000000000" pitchFamily="2" charset="2"/>
              <a:buChar char="§"/>
              <a:defRPr/>
            </a:pPr>
            <a:r>
              <a:rPr lang="en-US" altLang="de-DE" sz="1800" dirty="0"/>
              <a:t>41 member countries, 22 observing members   </a:t>
            </a:r>
          </a:p>
        </p:txBody>
      </p:sp>
    </p:spTree>
    <p:extLst>
      <p:ext uri="{BB962C8B-B14F-4D97-AF65-F5344CB8AC3E}">
        <p14:creationId xmlns:p14="http://schemas.microsoft.com/office/powerpoint/2010/main" val="16648075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bwMode="auto">
          <a:xfrm>
            <a:off x="2640330" y="-177581"/>
            <a:ext cx="6667500" cy="11334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br>
              <a:rPr lang="en-US" altLang="de-DE" sz="2400" b="1" dirty="0">
                <a:solidFill>
                  <a:srgbClr val="300389"/>
                </a:solidFill>
                <a:latin typeface="Arial" panose="020B0604020202020204" pitchFamily="34" charset="0"/>
                <a:cs typeface="Arial" panose="020B0604020202020204" pitchFamily="34" charset="0"/>
              </a:rPr>
            </a:br>
            <a:r>
              <a:rPr lang="en-US" altLang="de-DE" sz="2400" b="1" dirty="0">
                <a:solidFill>
                  <a:srgbClr val="300389"/>
                </a:solidFill>
                <a:latin typeface="Arial" panose="020B0604020202020204" pitchFamily="34" charset="0"/>
                <a:cs typeface="Arial" panose="020B0604020202020204" pitchFamily="34" charset="0"/>
              </a:rPr>
              <a:t>CEN - Twofold Role of Standardization</a:t>
            </a:r>
            <a:br>
              <a:rPr lang="en-GB" altLang="de-DE" sz="2400" b="1" dirty="0">
                <a:solidFill>
                  <a:srgbClr val="300389"/>
                </a:solidFill>
                <a:latin typeface="Arial" panose="020B0604020202020204" pitchFamily="34" charset="0"/>
                <a:cs typeface="Arial" panose="020B0604020202020204" pitchFamily="34" charset="0"/>
              </a:rPr>
            </a:br>
            <a:br>
              <a:rPr lang="en-GB" altLang="de-DE" sz="2400" b="1" dirty="0">
                <a:solidFill>
                  <a:srgbClr val="300389"/>
                </a:solidFill>
                <a:latin typeface="Arial" panose="020B0604020202020204" pitchFamily="34" charset="0"/>
                <a:cs typeface="Arial" panose="020B0604020202020204" pitchFamily="34" charset="0"/>
              </a:rPr>
            </a:br>
            <a:endParaRPr lang="de-DE" altLang="de-DE" sz="2400" dirty="0">
              <a:solidFill>
                <a:srgbClr val="300389"/>
              </a:solidFill>
              <a:latin typeface="Arial" panose="020B0604020202020204" pitchFamily="34" charset="0"/>
            </a:endParaRPr>
          </a:p>
        </p:txBody>
      </p:sp>
      <p:sp>
        <p:nvSpPr>
          <p:cNvPr id="5" name="Rectangle 3"/>
          <p:cNvSpPr txBox="1">
            <a:spLocks noChangeArrowheads="1"/>
          </p:cNvSpPr>
          <p:nvPr/>
        </p:nvSpPr>
        <p:spPr bwMode="auto">
          <a:xfrm>
            <a:off x="3268980" y="1339850"/>
            <a:ext cx="8378190" cy="36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6213" indent="-176213" algn="l" rtl="0" fontAlgn="base">
              <a:spcBef>
                <a:spcPct val="20000"/>
              </a:spcBef>
              <a:spcAft>
                <a:spcPct val="0"/>
              </a:spcAft>
              <a:buClr>
                <a:srgbClr val="0075B0"/>
              </a:buClr>
              <a:buFont typeface="Wingdings" pitchFamily="2" charset="2"/>
              <a:buChar char="§"/>
              <a:defRPr>
                <a:solidFill>
                  <a:schemeClr val="tx1"/>
                </a:solidFill>
                <a:latin typeface="+mn-lt"/>
                <a:ea typeface="+mn-ea"/>
                <a:cs typeface="+mn-cs"/>
              </a:defRPr>
            </a:lvl1pPr>
            <a:lvl2pPr marL="536575" indent="-176213" algn="l" rtl="0" fontAlgn="base">
              <a:spcBef>
                <a:spcPct val="20000"/>
              </a:spcBef>
              <a:spcAft>
                <a:spcPct val="0"/>
              </a:spcAft>
              <a:buClr>
                <a:srgbClr val="0075B0"/>
              </a:buClr>
              <a:buFont typeface="Wingdings" pitchFamily="2" charset="2"/>
              <a:buChar char="§"/>
              <a:defRPr>
                <a:solidFill>
                  <a:schemeClr val="tx1"/>
                </a:solidFill>
                <a:latin typeface="+mn-lt"/>
              </a:defRPr>
            </a:lvl2pPr>
            <a:lvl3pPr marL="892175" indent="-176213" algn="l" rtl="0" fontAlgn="base">
              <a:spcBef>
                <a:spcPct val="20000"/>
              </a:spcBef>
              <a:spcAft>
                <a:spcPct val="0"/>
              </a:spcAft>
              <a:buClr>
                <a:srgbClr val="0075B0"/>
              </a:buClr>
              <a:buFont typeface="Wingdings" pitchFamily="2" charset="2"/>
              <a:buChar char="§"/>
              <a:defRPr>
                <a:solidFill>
                  <a:schemeClr val="tx1"/>
                </a:solidFill>
                <a:latin typeface="+mn-lt"/>
              </a:defRPr>
            </a:lvl3pPr>
            <a:lvl4pPr marL="1252538" indent="-176213" algn="l" rtl="0" fontAlgn="base">
              <a:spcBef>
                <a:spcPct val="20000"/>
              </a:spcBef>
              <a:spcAft>
                <a:spcPct val="0"/>
              </a:spcAft>
              <a:buClr>
                <a:srgbClr val="0075B0"/>
              </a:buClr>
              <a:buFont typeface="Wingdings" pitchFamily="2" charset="2"/>
              <a:buChar char="§"/>
              <a:defRPr>
                <a:solidFill>
                  <a:schemeClr val="tx1"/>
                </a:solidFill>
                <a:latin typeface="+mn-lt"/>
              </a:defRPr>
            </a:lvl4pPr>
            <a:lvl5pPr marL="1619250" indent="-187325" algn="l" rtl="0" fontAlgn="base">
              <a:spcBef>
                <a:spcPct val="20000"/>
              </a:spcBef>
              <a:spcAft>
                <a:spcPct val="0"/>
              </a:spcAft>
              <a:buClr>
                <a:srgbClr val="0075B0"/>
              </a:buClr>
              <a:buFont typeface="Wingdings" pitchFamily="2" charset="2"/>
              <a:buChar char="§"/>
              <a:defRPr>
                <a:solidFill>
                  <a:schemeClr val="tx1"/>
                </a:solidFill>
                <a:latin typeface="+mn-lt"/>
              </a:defRPr>
            </a:lvl5pPr>
            <a:lvl6pPr marL="20764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6pPr>
            <a:lvl7pPr marL="25336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7pPr>
            <a:lvl8pPr marL="29908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8pPr>
            <a:lvl9pPr marL="34480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9pPr>
          </a:lstStyle>
          <a:p>
            <a:pPr marL="0" indent="0">
              <a:buNone/>
              <a:defRPr/>
            </a:pPr>
            <a:endParaRPr lang="en-US" sz="1050" b="1" kern="0" dirty="0">
              <a:solidFill>
                <a:srgbClr val="300389"/>
              </a:solidFill>
              <a:latin typeface="Arial"/>
            </a:endParaRPr>
          </a:p>
          <a:p>
            <a:pPr marL="0" indent="0">
              <a:buNone/>
              <a:defRPr/>
            </a:pPr>
            <a:r>
              <a:rPr lang="en-US" b="1" kern="0" dirty="0">
                <a:solidFill>
                  <a:srgbClr val="300389"/>
                </a:solidFill>
                <a:latin typeface="Arial"/>
              </a:rPr>
              <a:t>Traditional Role of Standards</a:t>
            </a:r>
          </a:p>
          <a:p>
            <a:pPr marL="650875" lvl="1" indent="-285750">
              <a:buClr>
                <a:srgbClr val="300389"/>
              </a:buClr>
              <a:defRPr/>
            </a:pPr>
            <a:r>
              <a:rPr lang="en-US" kern="0" dirty="0">
                <a:solidFill>
                  <a:srgbClr val="300389"/>
                </a:solidFill>
                <a:latin typeface="Arial"/>
              </a:rPr>
              <a:t>Source of technical know-how</a:t>
            </a:r>
          </a:p>
          <a:p>
            <a:pPr marL="650875" lvl="1" indent="-285750">
              <a:buClr>
                <a:srgbClr val="300389"/>
              </a:buClr>
              <a:defRPr/>
            </a:pPr>
            <a:r>
              <a:rPr lang="en-US" kern="0" dirty="0">
                <a:solidFill>
                  <a:srgbClr val="300389"/>
                </a:solidFill>
                <a:latin typeface="Arial"/>
              </a:rPr>
              <a:t>Trade facilitation and opening of markets</a:t>
            </a:r>
          </a:p>
          <a:p>
            <a:pPr marL="650875" lvl="1" indent="-285750">
              <a:buClr>
                <a:srgbClr val="300389"/>
              </a:buClr>
              <a:defRPr/>
            </a:pPr>
            <a:r>
              <a:rPr lang="en-US" kern="0" dirty="0">
                <a:solidFill>
                  <a:srgbClr val="300389"/>
                </a:solidFill>
                <a:latin typeface="Arial"/>
              </a:rPr>
              <a:t>Providing a scientific basis for legislation in the health, safety and environment sectors</a:t>
            </a:r>
          </a:p>
          <a:p>
            <a:pPr marL="0" indent="0">
              <a:buNone/>
              <a:defRPr/>
            </a:pPr>
            <a:endParaRPr lang="en-US" sz="900" kern="0" dirty="0">
              <a:solidFill>
                <a:srgbClr val="300389"/>
              </a:solidFill>
              <a:latin typeface="Arial"/>
            </a:endParaRPr>
          </a:p>
          <a:p>
            <a:pPr marL="0" indent="0">
              <a:spcBef>
                <a:spcPts val="2400"/>
              </a:spcBef>
              <a:buNone/>
              <a:defRPr/>
            </a:pPr>
            <a:r>
              <a:rPr lang="en-US" b="1" kern="0" dirty="0">
                <a:solidFill>
                  <a:srgbClr val="300389"/>
                </a:solidFill>
                <a:latin typeface="Arial"/>
              </a:rPr>
              <a:t>Valued-added role for research and innovation</a:t>
            </a:r>
          </a:p>
          <a:p>
            <a:pPr marL="650875" lvl="1" indent="-285750">
              <a:buClr>
                <a:srgbClr val="300389"/>
              </a:buClr>
              <a:defRPr/>
            </a:pPr>
            <a:r>
              <a:rPr lang="en-US" kern="0" dirty="0">
                <a:solidFill>
                  <a:srgbClr val="300389"/>
                </a:solidFill>
                <a:latin typeface="Arial"/>
              </a:rPr>
              <a:t>Speeding up innovation by providing the requisite knowledge base </a:t>
            </a:r>
          </a:p>
          <a:p>
            <a:pPr marL="365125" lvl="1" indent="0">
              <a:buNone/>
              <a:defRPr/>
            </a:pPr>
            <a:r>
              <a:rPr lang="en-US" kern="0" dirty="0">
                <a:solidFill>
                  <a:srgbClr val="300389"/>
                </a:solidFill>
                <a:latin typeface="Arial"/>
              </a:rPr>
              <a:t>    (technology transfer)</a:t>
            </a:r>
          </a:p>
          <a:p>
            <a:pPr marL="534988" lvl="1" indent="-169863">
              <a:defRPr/>
            </a:pPr>
            <a:endParaRPr lang="en-US" kern="0" dirty="0">
              <a:solidFill>
                <a:srgbClr val="300389"/>
              </a:solidFill>
              <a:latin typeface="Arial"/>
            </a:endParaRPr>
          </a:p>
        </p:txBody>
      </p:sp>
      <p:sp>
        <p:nvSpPr>
          <p:cNvPr id="6" name="Textfeld 5"/>
          <p:cNvSpPr txBox="1">
            <a:spLocks noChangeArrowheads="1"/>
          </p:cNvSpPr>
          <p:nvPr/>
        </p:nvSpPr>
        <p:spPr bwMode="auto">
          <a:xfrm>
            <a:off x="3210798" y="5172076"/>
            <a:ext cx="8448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rgbClr val="044F88"/>
                </a:solidFill>
                <a:latin typeface="Arial" pitchFamily="34" charset="0"/>
              </a:defRPr>
            </a:lvl1pPr>
            <a:lvl2pPr>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marL="285750" lvl="1" indent="-285750">
              <a:buClr>
                <a:srgbClr val="300389"/>
              </a:buClr>
              <a:buFont typeface="Wingdings" panose="05000000000000000000" pitchFamily="2" charset="2"/>
              <a:buChar char="Ø"/>
              <a:defRPr/>
            </a:pPr>
            <a:r>
              <a:rPr lang="en-US" altLang="de-DE" sz="1800" kern="0" dirty="0">
                <a:solidFill>
                  <a:srgbClr val="300389"/>
                </a:solidFill>
              </a:rPr>
              <a:t>New ideas, technologies and products benefit from standardization to get into the marketplace and to be successful</a:t>
            </a:r>
          </a:p>
        </p:txBody>
      </p:sp>
      <p:sp>
        <p:nvSpPr>
          <p:cNvPr id="7" name="Rechteck 3"/>
          <p:cNvSpPr>
            <a:spLocks noChangeArrowheads="1"/>
          </p:cNvSpPr>
          <p:nvPr/>
        </p:nvSpPr>
        <p:spPr bwMode="auto">
          <a:xfrm>
            <a:off x="7763829" y="6180455"/>
            <a:ext cx="37036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044F88"/>
                </a:solidFill>
                <a:latin typeface="Arial" pitchFamily="34" charset="0"/>
              </a:defRPr>
            </a:lvl1pPr>
            <a:lvl2pPr marL="742950" indent="-285750">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r">
              <a:defRPr/>
            </a:pPr>
            <a:r>
              <a:rPr lang="en-US" altLang="de-DE" sz="1000" i="1" kern="0" dirty="0">
                <a:solidFill>
                  <a:srgbClr val="300389"/>
                </a:solidFill>
              </a:rPr>
              <a:t>Source: </a:t>
            </a:r>
            <a:r>
              <a:rPr lang="en-US" altLang="de-DE" sz="1000" i="1" kern="0" dirty="0" err="1">
                <a:solidFill>
                  <a:srgbClr val="300389"/>
                </a:solidFill>
              </a:rPr>
              <a:t>Gindele</a:t>
            </a:r>
            <a:r>
              <a:rPr lang="en-US" altLang="de-DE" sz="1000" i="1" kern="0" dirty="0">
                <a:solidFill>
                  <a:srgbClr val="300389"/>
                </a:solidFill>
              </a:rPr>
              <a:t> 2013</a:t>
            </a:r>
          </a:p>
          <a:p>
            <a:pPr algn="r">
              <a:defRPr/>
            </a:pPr>
            <a:r>
              <a:rPr lang="en-US" altLang="de-DE" sz="1000" i="1" kern="0" dirty="0">
                <a:solidFill>
                  <a:srgbClr val="300389"/>
                </a:solidFill>
              </a:rPr>
              <a:t>http://www.iso.org/iso/home/about/conformity-assessment.htm</a:t>
            </a:r>
          </a:p>
          <a:p>
            <a:pPr algn="r">
              <a:defRPr/>
            </a:pPr>
            <a:endParaRPr lang="en-US" altLang="de-DE" sz="1000" i="1" kern="0" dirty="0">
              <a:solidFill>
                <a:srgbClr val="300389"/>
              </a:solidFill>
            </a:endParaRPr>
          </a:p>
        </p:txBody>
      </p:sp>
      <p:pic>
        <p:nvPicPr>
          <p:cNvPr id="40966" name="Picture 3" descr="C:\Users\OelmuelU\AppData\Local\Microsoft\Windows\Temporary Internet Files\Content.IE5\IZTN40ER\S_0285_GEX_QuantiFas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4" y="3916680"/>
            <a:ext cx="221170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4" descr="C:\Users\OelmuelU\AppData\Local\Microsoft\Windows\Temporary Internet Files\Content.IE5\D4BCK1AJ\S_0466_MDx_lung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4" y="1317943"/>
            <a:ext cx="221170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43" descr="c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0775" y="157"/>
            <a:ext cx="1041400" cy="87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7578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bwMode="auto">
          <a:xfrm>
            <a:off x="2617470" y="136209"/>
            <a:ext cx="9464040" cy="54863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spcBef>
                <a:spcPts val="600"/>
              </a:spcBef>
            </a:pPr>
            <a:r>
              <a:rPr lang="en-GB" altLang="de-DE" sz="2400" b="1" dirty="0">
                <a:solidFill>
                  <a:srgbClr val="300389"/>
                </a:solidFill>
                <a:latin typeface="Arial" panose="020B0604020202020204" pitchFamily="34" charset="0"/>
                <a:cs typeface="Arial" panose="020B0604020202020204" pitchFamily="34" charset="0"/>
              </a:rPr>
              <a:t>22 CEN &amp; ISO Standard Documents and EQAs by 2021</a:t>
            </a:r>
            <a:endParaRPr lang="de-DE" altLang="de-DE" sz="2400" dirty="0">
              <a:solidFill>
                <a:srgbClr val="300389"/>
              </a:solidFill>
              <a:latin typeface="Arial" panose="020B0604020202020204" pitchFamily="34" charset="0"/>
            </a:endParaRPr>
          </a:p>
        </p:txBody>
      </p:sp>
      <p:sp>
        <p:nvSpPr>
          <p:cNvPr id="132099" name="Inhaltsplatzhalter 2"/>
          <p:cNvSpPr>
            <a:spLocks noGrp="1"/>
          </p:cNvSpPr>
          <p:nvPr>
            <p:ph idx="1"/>
          </p:nvPr>
        </p:nvSpPr>
        <p:spPr bwMode="auto">
          <a:xfrm>
            <a:off x="4797068" y="1044509"/>
            <a:ext cx="7267336" cy="519945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600"/>
              </a:spcAft>
              <a:buClr>
                <a:srgbClr val="300389"/>
              </a:buClr>
              <a:buFont typeface="Wingdings" panose="05000000000000000000" pitchFamily="2" charset="2"/>
              <a:buChar char="n"/>
              <a:defRPr/>
            </a:pPr>
            <a:r>
              <a:rPr lang="en-US" altLang="de-DE" sz="1700" dirty="0">
                <a:solidFill>
                  <a:srgbClr val="300389"/>
                </a:solidFill>
                <a:latin typeface="Arial" panose="020B0604020202020204" pitchFamily="34" charset="0"/>
                <a:cs typeface="Arial" panose="020B0604020202020204" pitchFamily="34" charset="0"/>
              </a:rPr>
              <a:t>Molecular in-vitro diagnostic examinations - Specifications for</a:t>
            </a:r>
            <a:r>
              <a:rPr lang="en-US" altLang="de-DE" sz="1700" b="1" dirty="0">
                <a:solidFill>
                  <a:srgbClr val="300389"/>
                </a:solidFill>
                <a:latin typeface="Arial" panose="020B0604020202020204" pitchFamily="34" charset="0"/>
                <a:cs typeface="Arial" panose="020B0604020202020204" pitchFamily="34" charset="0"/>
              </a:rPr>
              <a:t>  </a:t>
            </a:r>
            <a:r>
              <a:rPr lang="en-US" altLang="de-DE" sz="1700" b="1" u="sng" dirty="0">
                <a:solidFill>
                  <a:srgbClr val="300389"/>
                </a:solidFill>
                <a:latin typeface="Arial" panose="020B0604020202020204" pitchFamily="34" charset="0"/>
                <a:cs typeface="Arial" panose="020B0604020202020204" pitchFamily="34" charset="0"/>
              </a:rPr>
              <a:t>pre-examination processes </a:t>
            </a:r>
            <a:r>
              <a:rPr lang="en-US" altLang="de-DE" sz="1700" dirty="0">
                <a:solidFill>
                  <a:srgbClr val="300389"/>
                </a:solidFill>
                <a:latin typeface="Arial" panose="020B0604020202020204" pitchFamily="34" charset="0"/>
                <a:cs typeface="Arial" panose="020B0604020202020204" pitchFamily="34" charset="0"/>
              </a:rPr>
              <a:t>for</a:t>
            </a:r>
          </a:p>
          <a:p>
            <a:pPr marL="357188" lvl="1" indent="266700">
              <a:spcBef>
                <a:spcPts val="120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Blood</a:t>
            </a:r>
            <a:r>
              <a:rPr lang="en-US" sz="1700" dirty="0">
                <a:solidFill>
                  <a:srgbClr val="300389"/>
                </a:solidFill>
                <a:latin typeface="Arial" panose="020B0604020202020204" pitchFamily="34" charset="0"/>
                <a:cs typeface="Arial" panose="020B0604020202020204" pitchFamily="34" charset="0"/>
              </a:rPr>
              <a:t> — </a:t>
            </a:r>
            <a:r>
              <a:rPr lang="en-US" sz="1700" dirty="0">
                <a:solidFill>
                  <a:schemeClr val="accent1">
                    <a:lumMod val="50000"/>
                  </a:schemeClr>
                </a:solidFill>
                <a:latin typeface="Arial" panose="020B0604020202020204" pitchFamily="34" charset="0"/>
                <a:cs typeface="Arial" panose="020B0604020202020204" pitchFamily="34" charset="0"/>
              </a:rPr>
              <a:t>Cellular RNA, </a:t>
            </a:r>
            <a:r>
              <a:rPr lang="en-US" sz="1700" dirty="0" err="1">
                <a:solidFill>
                  <a:schemeClr val="accent1">
                    <a:lumMod val="50000"/>
                  </a:schemeClr>
                </a:solidFill>
                <a:latin typeface="Arial" panose="020B0604020202020204" pitchFamily="34" charset="0"/>
                <a:cs typeface="Arial" panose="020B0604020202020204" pitchFamily="34" charset="0"/>
              </a:rPr>
              <a:t>gDNA</a:t>
            </a:r>
            <a:r>
              <a:rPr lang="en-US" sz="1700" dirty="0">
                <a:solidFill>
                  <a:schemeClr val="accent1">
                    <a:lumMod val="50000"/>
                  </a:schemeClr>
                </a:solidFill>
                <a:latin typeface="Arial" panose="020B0604020202020204" pitchFamily="34" charset="0"/>
                <a:cs typeface="Arial" panose="020B0604020202020204" pitchFamily="34" charset="0"/>
              </a:rPr>
              <a:t>, </a:t>
            </a:r>
            <a:r>
              <a:rPr lang="en-US" sz="1700" dirty="0" err="1">
                <a:solidFill>
                  <a:schemeClr val="accent1">
                    <a:lumMod val="50000"/>
                  </a:schemeClr>
                </a:solidFill>
                <a:latin typeface="Arial" panose="020B0604020202020204" pitchFamily="34" charset="0"/>
                <a:cs typeface="Arial" panose="020B0604020202020204" pitchFamily="34" charset="0"/>
              </a:rPr>
              <a:t>ccfDNA</a:t>
            </a:r>
            <a:r>
              <a:rPr lang="en-US" sz="1700" dirty="0">
                <a:solidFill>
                  <a:srgbClr val="300389"/>
                </a:solidFill>
                <a:latin typeface="Arial" panose="020B0604020202020204" pitchFamily="34" charset="0"/>
                <a:cs typeface="Arial" panose="020B0604020202020204" pitchFamily="34" charset="0"/>
              </a:rPr>
              <a:t>, </a:t>
            </a:r>
            <a:r>
              <a:rPr lang="en-US" sz="1700" dirty="0" err="1">
                <a:solidFill>
                  <a:srgbClr val="300389"/>
                </a:solidFill>
                <a:latin typeface="Arial" panose="020B0604020202020204" pitchFamily="34" charset="0"/>
                <a:cs typeface="Arial" panose="020B0604020202020204" pitchFamily="34" charset="0"/>
              </a:rPr>
              <a:t>ccfRNA</a:t>
            </a:r>
            <a:endParaRPr lang="en-US" sz="1700" dirty="0">
              <a:solidFill>
                <a:srgbClr val="300389"/>
              </a:solidFill>
              <a:latin typeface="Arial" panose="020B0604020202020204" pitchFamily="34" charset="0"/>
              <a:cs typeface="Arial" panose="020B0604020202020204" pitchFamily="34" charset="0"/>
            </a:endParaRP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Blood</a:t>
            </a:r>
            <a:r>
              <a:rPr lang="en-US" sz="1700" dirty="0">
                <a:solidFill>
                  <a:srgbClr val="300389"/>
                </a:solidFill>
                <a:latin typeface="Arial" panose="020B0604020202020204" pitchFamily="34" charset="0"/>
                <a:cs typeface="Arial" panose="020B0604020202020204" pitchFamily="34" charset="0"/>
              </a:rPr>
              <a:t> – Exosomes, </a:t>
            </a:r>
            <a:r>
              <a:rPr lang="en-US" sz="1700" dirty="0" err="1">
                <a:solidFill>
                  <a:srgbClr val="300389"/>
                </a:solidFill>
                <a:latin typeface="Arial" panose="020B0604020202020204" pitchFamily="34" charset="0"/>
                <a:cs typeface="Arial" panose="020B0604020202020204" pitchFamily="34" charset="0"/>
              </a:rPr>
              <a:t>ccfRNA</a:t>
            </a:r>
            <a:endParaRPr lang="en-US" sz="1700" dirty="0">
              <a:solidFill>
                <a:srgbClr val="300389"/>
              </a:solidFill>
              <a:latin typeface="Arial" panose="020B0604020202020204" pitchFamily="34" charset="0"/>
              <a:cs typeface="Arial" panose="020B0604020202020204" pitchFamily="34" charset="0"/>
            </a:endParaRP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Blood Tumor Cells</a:t>
            </a:r>
            <a:r>
              <a:rPr lang="en-US" sz="1700" dirty="0">
                <a:solidFill>
                  <a:srgbClr val="300389"/>
                </a:solidFill>
                <a:latin typeface="Arial" panose="020B0604020202020204" pitchFamily="34" charset="0"/>
                <a:cs typeface="Arial" panose="020B0604020202020204" pitchFamily="34" charset="0"/>
              </a:rPr>
              <a:t> – DNA, RNA, staining</a:t>
            </a: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Tissue</a:t>
            </a:r>
            <a:r>
              <a:rPr lang="en-US" sz="1700" dirty="0">
                <a:solidFill>
                  <a:srgbClr val="300389"/>
                </a:solidFill>
                <a:latin typeface="Arial" panose="020B0604020202020204" pitchFamily="34" charset="0"/>
                <a:cs typeface="Arial" panose="020B0604020202020204" pitchFamily="34" charset="0"/>
              </a:rPr>
              <a:t> (FFPE) — </a:t>
            </a:r>
            <a:r>
              <a:rPr lang="en-US" sz="1700" dirty="0">
                <a:solidFill>
                  <a:schemeClr val="accent1">
                    <a:lumMod val="50000"/>
                  </a:schemeClr>
                </a:solidFill>
                <a:latin typeface="Arial" panose="020B0604020202020204" pitchFamily="34" charset="0"/>
                <a:cs typeface="Arial" panose="020B0604020202020204" pitchFamily="34" charset="0"/>
              </a:rPr>
              <a:t>DNA, RNA, Proteins</a:t>
            </a: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Tissue</a:t>
            </a:r>
            <a:r>
              <a:rPr lang="en-US" sz="1700" dirty="0">
                <a:solidFill>
                  <a:srgbClr val="00B050"/>
                </a:solidFill>
                <a:latin typeface="Arial" panose="020B0604020202020204" pitchFamily="34" charset="0"/>
                <a:cs typeface="Arial" panose="020B0604020202020204" pitchFamily="34" charset="0"/>
              </a:rPr>
              <a:t> </a:t>
            </a:r>
            <a:r>
              <a:rPr lang="en-US" sz="1700" dirty="0">
                <a:solidFill>
                  <a:srgbClr val="300389"/>
                </a:solidFill>
                <a:latin typeface="Arial" panose="020B0604020202020204" pitchFamily="34" charset="0"/>
                <a:cs typeface="Arial" panose="020B0604020202020204" pitchFamily="34" charset="0"/>
              </a:rPr>
              <a:t>(Frozen) – </a:t>
            </a:r>
            <a:r>
              <a:rPr lang="en-US" sz="1700" dirty="0">
                <a:solidFill>
                  <a:schemeClr val="accent1">
                    <a:lumMod val="50000"/>
                  </a:schemeClr>
                </a:solidFill>
                <a:latin typeface="Arial" panose="020B0604020202020204" pitchFamily="34" charset="0"/>
                <a:cs typeface="Arial" panose="020B0604020202020204" pitchFamily="34" charset="0"/>
              </a:rPr>
              <a:t>RNA, Proteins, </a:t>
            </a:r>
            <a:r>
              <a:rPr lang="en-US" sz="1700" dirty="0">
                <a:solidFill>
                  <a:srgbClr val="00B050"/>
                </a:solidFill>
                <a:latin typeface="Arial" panose="020B0604020202020204" pitchFamily="34" charset="0"/>
                <a:cs typeface="Arial" panose="020B0604020202020204" pitchFamily="34" charset="0"/>
              </a:rPr>
              <a:t>DNA</a:t>
            </a: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Tissue</a:t>
            </a:r>
            <a:r>
              <a:rPr lang="en-US" sz="1700" dirty="0">
                <a:solidFill>
                  <a:srgbClr val="300389"/>
                </a:solidFill>
                <a:latin typeface="Arial" panose="020B0604020202020204" pitchFamily="34" charset="0"/>
                <a:cs typeface="Arial" panose="020B0604020202020204" pitchFamily="34" charset="0"/>
              </a:rPr>
              <a:t> (FFPE) - staining</a:t>
            </a: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Fine Needle Aspirates </a:t>
            </a:r>
            <a:r>
              <a:rPr lang="en-US" sz="1700" dirty="0">
                <a:solidFill>
                  <a:srgbClr val="300389"/>
                </a:solidFill>
                <a:latin typeface="Arial" panose="020B0604020202020204" pitchFamily="34" charset="0"/>
                <a:cs typeface="Arial" panose="020B0604020202020204" pitchFamily="34" charset="0"/>
              </a:rPr>
              <a:t>– DNA, RNA, Proteins</a:t>
            </a: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Saliva</a:t>
            </a:r>
            <a:r>
              <a:rPr lang="en-US" sz="1700" dirty="0">
                <a:solidFill>
                  <a:srgbClr val="300389"/>
                </a:solidFill>
                <a:latin typeface="Arial" panose="020B0604020202020204" pitchFamily="34" charset="0"/>
                <a:cs typeface="Arial" panose="020B0604020202020204" pitchFamily="34" charset="0"/>
              </a:rPr>
              <a:t> – </a:t>
            </a:r>
            <a:r>
              <a:rPr lang="en-US" sz="1700" dirty="0">
                <a:solidFill>
                  <a:srgbClr val="00B050"/>
                </a:solidFill>
                <a:latin typeface="Arial" panose="020B0604020202020204" pitchFamily="34" charset="0"/>
                <a:cs typeface="Arial" panose="020B0604020202020204" pitchFamily="34" charset="0"/>
              </a:rPr>
              <a:t>DNA </a:t>
            </a: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Urine &amp; Body Fluids </a:t>
            </a:r>
            <a:r>
              <a:rPr lang="en-US" sz="1700" dirty="0">
                <a:solidFill>
                  <a:srgbClr val="300389"/>
                </a:solidFill>
                <a:latin typeface="Arial" panose="020B0604020202020204" pitchFamily="34" charset="0"/>
                <a:cs typeface="Arial" panose="020B0604020202020204" pitchFamily="34" charset="0"/>
              </a:rPr>
              <a:t>– </a:t>
            </a:r>
            <a:r>
              <a:rPr lang="en-US" sz="1700" dirty="0" err="1">
                <a:solidFill>
                  <a:srgbClr val="300389"/>
                </a:solidFill>
                <a:latin typeface="Arial" panose="020B0604020202020204" pitchFamily="34" charset="0"/>
                <a:cs typeface="Arial" panose="020B0604020202020204" pitchFamily="34" charset="0"/>
              </a:rPr>
              <a:t>cfDNA</a:t>
            </a:r>
            <a:r>
              <a:rPr lang="en-US" sz="1700" dirty="0">
                <a:solidFill>
                  <a:srgbClr val="300389"/>
                </a:solidFill>
                <a:latin typeface="Arial" panose="020B0604020202020204" pitchFamily="34" charset="0"/>
                <a:cs typeface="Arial" panose="020B0604020202020204" pitchFamily="34" charset="0"/>
              </a:rPr>
              <a:t> </a:t>
            </a: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Metabolomics</a:t>
            </a:r>
            <a:r>
              <a:rPr lang="en-US" sz="1700" dirty="0">
                <a:solidFill>
                  <a:srgbClr val="300389"/>
                </a:solidFill>
                <a:latin typeface="Arial" panose="020B0604020202020204" pitchFamily="34" charset="0"/>
                <a:cs typeface="Arial" panose="020B0604020202020204" pitchFamily="34" charset="0"/>
              </a:rPr>
              <a:t> – </a:t>
            </a:r>
            <a:r>
              <a:rPr lang="en-US" sz="1700" dirty="0">
                <a:solidFill>
                  <a:srgbClr val="00B050"/>
                </a:solidFill>
                <a:latin typeface="Arial" panose="020B0604020202020204" pitchFamily="34" charset="0"/>
                <a:cs typeface="Arial" panose="020B0604020202020204" pitchFamily="34" charset="0"/>
              </a:rPr>
              <a:t>Urine, Serum, Plasma</a:t>
            </a:r>
          </a:p>
          <a:p>
            <a:pPr marL="357188" lvl="1" indent="266700">
              <a:spcBef>
                <a:spcPts val="0"/>
              </a:spcBef>
              <a:spcAft>
                <a:spcPts val="1200"/>
              </a:spcAft>
              <a:buFont typeface="Courier New" panose="02070309020205020404" pitchFamily="49" charset="0"/>
              <a:buChar char="o"/>
              <a:tabLst>
                <a:tab pos="1339850" algn="l"/>
              </a:tabLst>
              <a:defRPr/>
            </a:pPr>
            <a:r>
              <a:rPr lang="en-US" sz="1700" b="1" dirty="0">
                <a:solidFill>
                  <a:srgbClr val="300389"/>
                </a:solidFill>
                <a:latin typeface="Arial" panose="020B0604020202020204" pitchFamily="34" charset="0"/>
                <a:cs typeface="Arial" panose="020B0604020202020204" pitchFamily="34" charset="0"/>
              </a:rPr>
              <a:t>Microbiome</a:t>
            </a:r>
            <a:r>
              <a:rPr lang="en-US" sz="1700" dirty="0">
                <a:solidFill>
                  <a:srgbClr val="300389"/>
                </a:solidFill>
                <a:latin typeface="Arial" panose="020B0604020202020204" pitchFamily="34" charset="0"/>
                <a:cs typeface="Arial" panose="020B0604020202020204" pitchFamily="34" charset="0"/>
              </a:rPr>
              <a:t> – Stool, Saliva etc.</a:t>
            </a:r>
          </a:p>
          <a:p>
            <a:pPr marL="357188" lvl="1" indent="266700">
              <a:spcBef>
                <a:spcPts val="0"/>
              </a:spcBef>
              <a:spcAft>
                <a:spcPts val="1200"/>
              </a:spcAft>
              <a:buFont typeface="Courier New" panose="02070309020205020404" pitchFamily="49" charset="0"/>
              <a:buChar char="o"/>
              <a:tabLst>
                <a:tab pos="1339850" algn="l"/>
              </a:tabLst>
              <a:defRPr/>
            </a:pPr>
            <a:endParaRPr lang="en-US" sz="1700" dirty="0">
              <a:solidFill>
                <a:srgbClr val="300389"/>
              </a:solidFill>
              <a:latin typeface="Arial" panose="020B0604020202020204" pitchFamily="34" charset="0"/>
              <a:cs typeface="Arial" panose="020B0604020202020204" pitchFamily="34" charset="0"/>
            </a:endParaRPr>
          </a:p>
          <a:p>
            <a:pPr marL="357188" lvl="1" indent="266700">
              <a:spcBef>
                <a:spcPts val="408"/>
              </a:spcBef>
              <a:buFont typeface="Courier New" panose="02070309020205020404" pitchFamily="49" charset="0"/>
              <a:buChar char="o"/>
              <a:tabLst>
                <a:tab pos="1339850" algn="l"/>
              </a:tabLst>
              <a:defRPr/>
            </a:pPr>
            <a:endParaRPr lang="en-US" sz="1700" dirty="0">
              <a:solidFill>
                <a:srgbClr val="300389"/>
              </a:solidFill>
              <a:latin typeface="Arial" panose="020B0604020202020204" pitchFamily="34" charset="0"/>
              <a:cs typeface="Arial" panose="020B0604020202020204" pitchFamily="34" charset="0"/>
            </a:endParaRPr>
          </a:p>
          <a:p>
            <a:pPr marL="630238" lvl="1" indent="350838">
              <a:spcBef>
                <a:spcPts val="408"/>
              </a:spcBef>
              <a:buFont typeface="Courier New" panose="02070309020205020404" pitchFamily="49" charset="0"/>
              <a:buChar char="o"/>
              <a:tabLst>
                <a:tab pos="1339850" algn="l"/>
              </a:tabLst>
              <a:defRPr/>
            </a:pPr>
            <a:endParaRPr lang="en-US" sz="1700" dirty="0">
              <a:solidFill>
                <a:srgbClr val="300389"/>
              </a:solidFill>
              <a:latin typeface="Arial" panose="020B0604020202020204" pitchFamily="34" charset="0"/>
              <a:cs typeface="Arial" panose="020B0604020202020204" pitchFamily="34" charset="0"/>
              <a:sym typeface="Wingdings" panose="05000000000000000000" pitchFamily="2" charset="2"/>
            </a:endParaRPr>
          </a:p>
          <a:p>
            <a:pPr>
              <a:buClr>
                <a:srgbClr val="300389"/>
              </a:buClr>
              <a:buFont typeface="Wingdings" panose="05000000000000000000" pitchFamily="2" charset="2"/>
              <a:buChar char="n"/>
              <a:defRPr/>
            </a:pPr>
            <a:endParaRPr lang="en-US" altLang="de-DE" sz="1700" dirty="0">
              <a:solidFill>
                <a:srgbClr val="300389"/>
              </a:solidFill>
              <a:latin typeface="Arial" panose="020B0604020202020204" pitchFamily="34" charset="0"/>
              <a:cs typeface="Arial" panose="020B0604020202020204" pitchFamily="34" charset="0"/>
            </a:endParaRPr>
          </a:p>
          <a:p>
            <a:pPr marL="989013" lvl="3" indent="350838">
              <a:spcBef>
                <a:spcPts val="1800"/>
              </a:spcBef>
              <a:buFont typeface="Courier New" panose="02070309020205020404" pitchFamily="49" charset="0"/>
              <a:buChar char="o"/>
              <a:tabLst>
                <a:tab pos="1339850" algn="l"/>
              </a:tabLst>
              <a:defRPr/>
            </a:pPr>
            <a:endParaRPr lang="en-US" sz="1700" dirty="0">
              <a:solidFill>
                <a:srgbClr val="300389"/>
              </a:solidFill>
              <a:latin typeface="Arial" panose="020B0604020202020204" pitchFamily="34" charset="0"/>
              <a:cs typeface="Arial" panose="020B0604020202020204" pitchFamily="34" charset="0"/>
            </a:endParaRPr>
          </a:p>
          <a:p>
            <a:pPr marL="989013" lvl="3" indent="0">
              <a:spcBef>
                <a:spcPts val="1800"/>
              </a:spcBef>
              <a:buNone/>
              <a:tabLst>
                <a:tab pos="1339850" algn="l"/>
              </a:tabLst>
              <a:defRPr/>
            </a:pPr>
            <a:endParaRPr lang="en-US" sz="1700" dirty="0">
              <a:solidFill>
                <a:srgbClr val="300389"/>
              </a:solidFill>
              <a:latin typeface="Arial" panose="020B0604020202020204" pitchFamily="34" charset="0"/>
              <a:cs typeface="Arial" panose="020B0604020202020204" pitchFamily="34" charset="0"/>
            </a:endParaRPr>
          </a:p>
          <a:p>
            <a:pPr lvl="3">
              <a:defRPr/>
            </a:pPr>
            <a:endParaRPr lang="en-US" altLang="de-DE" sz="1700" dirty="0">
              <a:solidFill>
                <a:srgbClr val="300389"/>
              </a:solidFill>
              <a:latin typeface="Arial" panose="020B0604020202020204" pitchFamily="34" charset="0"/>
              <a:cs typeface="Arial" panose="020B0604020202020204" pitchFamily="34" charset="0"/>
            </a:endParaRPr>
          </a:p>
        </p:txBody>
      </p:sp>
      <p:pic>
        <p:nvPicPr>
          <p:cNvPr id="40964" name="Picture 43" descr="c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6443" y="6194676"/>
            <a:ext cx="6302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1335" y="6200670"/>
            <a:ext cx="57785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136198" y="6382941"/>
            <a:ext cx="5740909" cy="338554"/>
          </a:xfrm>
          <a:prstGeom prst="rect">
            <a:avLst/>
          </a:prstGeom>
          <a:noFill/>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published CEN      </a:t>
            </a:r>
            <a:r>
              <a:rPr lang="en-US" sz="1600" dirty="0">
                <a:solidFill>
                  <a:schemeClr val="accent1">
                    <a:lumMod val="50000"/>
                  </a:schemeClr>
                </a:solidFill>
                <a:latin typeface="Arial" panose="020B0604020202020204" pitchFamily="34" charset="0"/>
                <a:cs typeface="Arial" panose="020B0604020202020204" pitchFamily="34" charset="0"/>
              </a:rPr>
              <a:t>published ISO      </a:t>
            </a:r>
            <a:r>
              <a:rPr lang="en-US" sz="1600" dirty="0">
                <a:solidFill>
                  <a:srgbClr val="300389"/>
                </a:solidFill>
                <a:latin typeface="Arial" panose="020B0604020202020204" pitchFamily="34" charset="0"/>
                <a:cs typeface="Arial" panose="020B0604020202020204" pitchFamily="34" charset="0"/>
              </a:rPr>
              <a:t>in development</a:t>
            </a:r>
          </a:p>
        </p:txBody>
      </p:sp>
      <p:pic>
        <p:nvPicPr>
          <p:cNvPr id="3" name="Grafik 2"/>
          <p:cNvPicPr>
            <a:picLocks noChangeAspect="1"/>
          </p:cNvPicPr>
          <p:nvPr/>
        </p:nvPicPr>
        <p:blipFill>
          <a:blip r:embed="rId4"/>
          <a:stretch>
            <a:fillRect/>
          </a:stretch>
        </p:blipFill>
        <p:spPr>
          <a:xfrm>
            <a:off x="302135" y="1035424"/>
            <a:ext cx="4161353" cy="5716849"/>
          </a:xfrm>
          <a:prstGeom prst="rect">
            <a:avLst/>
          </a:prstGeom>
          <a:effectLst>
            <a:innerShdw blurRad="63500" dist="50800" dir="8100000">
              <a:prstClr val="black">
                <a:alpha val="50000"/>
              </a:prstClr>
            </a:innerShdw>
          </a:effectLst>
        </p:spPr>
      </p:pic>
    </p:spTree>
    <p:extLst>
      <p:ext uri="{BB962C8B-B14F-4D97-AF65-F5344CB8AC3E}">
        <p14:creationId xmlns:p14="http://schemas.microsoft.com/office/powerpoint/2010/main" val="35048267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bwMode="auto">
          <a:xfrm>
            <a:off x="2601432" y="130661"/>
            <a:ext cx="9590568" cy="507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de-DE" sz="2400" b="1" dirty="0">
                <a:solidFill>
                  <a:srgbClr val="300389"/>
                </a:solidFill>
                <a:latin typeface="Arial" panose="020B0604020202020204" pitchFamily="34" charset="0"/>
                <a:cs typeface="Arial" panose="020B0604020202020204" pitchFamily="34" charset="0"/>
              </a:rPr>
              <a:t>ISO 20186-3 – Pre-examination Processes for Blood </a:t>
            </a:r>
            <a:r>
              <a:rPr lang="en-US" altLang="de-DE" sz="2400" b="1" dirty="0" err="1">
                <a:solidFill>
                  <a:srgbClr val="300389"/>
                </a:solidFill>
                <a:latin typeface="Arial" panose="020B0604020202020204" pitchFamily="34" charset="0"/>
                <a:cs typeface="Arial" panose="020B0604020202020204" pitchFamily="34" charset="0"/>
              </a:rPr>
              <a:t>ccfDNA</a:t>
            </a:r>
            <a:br>
              <a:rPr lang="en-US" altLang="de-DE" sz="2400" b="1" dirty="0">
                <a:solidFill>
                  <a:srgbClr val="300389"/>
                </a:solidFill>
                <a:latin typeface="Arial" panose="020B0604020202020204" pitchFamily="34" charset="0"/>
                <a:cs typeface="Arial" panose="020B0604020202020204" pitchFamily="34" charset="0"/>
              </a:rPr>
            </a:br>
            <a:endParaRPr lang="en-US" altLang="de-DE" sz="2400" b="1" dirty="0">
              <a:solidFill>
                <a:srgbClr val="300389"/>
              </a:solidFill>
              <a:latin typeface="Arial" panose="020B0604020202020204" pitchFamily="34" charset="0"/>
              <a:cs typeface="Arial" panose="020B0604020202020204" pitchFamily="34" charset="0"/>
            </a:endParaRPr>
          </a:p>
        </p:txBody>
      </p:sp>
      <p:sp>
        <p:nvSpPr>
          <p:cNvPr id="64516" name="Ellipse 2"/>
          <p:cNvSpPr>
            <a:spLocks noChangeArrowheads="1"/>
          </p:cNvSpPr>
          <p:nvPr/>
        </p:nvSpPr>
        <p:spPr bwMode="auto">
          <a:xfrm>
            <a:off x="1892301" y="2654301"/>
            <a:ext cx="2720975" cy="2333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74713">
              <a:defRPr sz="2800">
                <a:solidFill>
                  <a:srgbClr val="044F88"/>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pPr algn="ctr">
              <a:spcBef>
                <a:spcPct val="20000"/>
              </a:spcBef>
              <a:buFont typeface="Wingdings" panose="05000000000000000000" pitchFamily="2" charset="2"/>
              <a:buNone/>
            </a:pPr>
            <a:endParaRPr lang="de-DE" altLang="de-DE"/>
          </a:p>
        </p:txBody>
      </p:sp>
      <p:pic>
        <p:nvPicPr>
          <p:cNvPr id="3" name="Grafik 2"/>
          <p:cNvPicPr>
            <a:picLocks noChangeAspect="1"/>
          </p:cNvPicPr>
          <p:nvPr/>
        </p:nvPicPr>
        <p:blipFill>
          <a:blip r:embed="rId2"/>
          <a:stretch>
            <a:fillRect/>
          </a:stretch>
        </p:blipFill>
        <p:spPr>
          <a:xfrm>
            <a:off x="400280" y="914400"/>
            <a:ext cx="6200676" cy="5943600"/>
          </a:xfrm>
          <a:prstGeom prst="rect">
            <a:avLst/>
          </a:prstGeom>
        </p:spPr>
      </p:pic>
      <p:sp>
        <p:nvSpPr>
          <p:cNvPr id="11" name="Ellipse 10"/>
          <p:cNvSpPr>
            <a:spLocks noChangeArrowheads="1"/>
          </p:cNvSpPr>
          <p:nvPr/>
        </p:nvSpPr>
        <p:spPr bwMode="auto">
          <a:xfrm>
            <a:off x="598103" y="2673368"/>
            <a:ext cx="2308225" cy="214296"/>
          </a:xfrm>
          <a:prstGeom prst="ellipse">
            <a:avLst/>
          </a:prstGeom>
          <a:noFill/>
          <a:ln w="28575" algn="ctr">
            <a:solidFill>
              <a:srgbClr val="30038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74713">
              <a:defRPr sz="2800">
                <a:solidFill>
                  <a:srgbClr val="044F88"/>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pPr algn="ctr">
              <a:spcBef>
                <a:spcPct val="20000"/>
              </a:spcBef>
              <a:buFont typeface="Wingdings" panose="05000000000000000000" pitchFamily="2" charset="2"/>
              <a:buNone/>
            </a:pPr>
            <a:endParaRPr lang="de-DE" altLang="de-DE" b="1"/>
          </a:p>
        </p:txBody>
      </p:sp>
      <p:sp>
        <p:nvSpPr>
          <p:cNvPr id="12" name="Ellipse 11"/>
          <p:cNvSpPr>
            <a:spLocks noChangeArrowheads="1"/>
          </p:cNvSpPr>
          <p:nvPr/>
        </p:nvSpPr>
        <p:spPr bwMode="auto">
          <a:xfrm>
            <a:off x="598102" y="4014636"/>
            <a:ext cx="2308225" cy="227756"/>
          </a:xfrm>
          <a:prstGeom prst="ellipse">
            <a:avLst/>
          </a:prstGeom>
          <a:noFill/>
          <a:ln w="28575" algn="ctr">
            <a:solidFill>
              <a:srgbClr val="30038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74713">
              <a:defRPr sz="2800">
                <a:solidFill>
                  <a:srgbClr val="044F88"/>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pPr algn="ctr">
              <a:spcBef>
                <a:spcPct val="20000"/>
              </a:spcBef>
              <a:buFont typeface="Wingdings" panose="05000000000000000000" pitchFamily="2" charset="2"/>
              <a:buNone/>
            </a:pPr>
            <a:endParaRPr lang="de-DE" altLang="de-DE" b="1"/>
          </a:p>
        </p:txBody>
      </p:sp>
      <p:sp>
        <p:nvSpPr>
          <p:cNvPr id="13" name="Titel 1"/>
          <p:cNvSpPr txBox="1">
            <a:spLocks/>
          </p:cNvSpPr>
          <p:nvPr/>
        </p:nvSpPr>
        <p:spPr bwMode="auto">
          <a:xfrm>
            <a:off x="7031757" y="1777854"/>
            <a:ext cx="4997303" cy="17528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1400">
                <a:solidFill>
                  <a:srgbClr val="6600CC"/>
                </a:solidFill>
                <a:latin typeface="+mj-lt"/>
                <a:ea typeface="+mj-ea"/>
                <a:cs typeface="+mj-cs"/>
              </a:defRPr>
            </a:lvl1pPr>
            <a:lvl2pPr algn="ctr" rtl="0" eaLnBrk="0" fontAlgn="base" hangingPunct="0">
              <a:spcBef>
                <a:spcPct val="0"/>
              </a:spcBef>
              <a:spcAft>
                <a:spcPct val="0"/>
              </a:spcAft>
              <a:defRPr sz="1400">
                <a:solidFill>
                  <a:srgbClr val="6600CC"/>
                </a:solidFill>
                <a:latin typeface="Verdana" pitchFamily="34" charset="0"/>
              </a:defRPr>
            </a:lvl2pPr>
            <a:lvl3pPr algn="ctr" rtl="0" eaLnBrk="0" fontAlgn="base" hangingPunct="0">
              <a:spcBef>
                <a:spcPct val="0"/>
              </a:spcBef>
              <a:spcAft>
                <a:spcPct val="0"/>
              </a:spcAft>
              <a:defRPr sz="1400">
                <a:solidFill>
                  <a:srgbClr val="6600CC"/>
                </a:solidFill>
                <a:latin typeface="Verdana" pitchFamily="34" charset="0"/>
              </a:defRPr>
            </a:lvl3pPr>
            <a:lvl4pPr algn="ctr" rtl="0" eaLnBrk="0" fontAlgn="base" hangingPunct="0">
              <a:spcBef>
                <a:spcPct val="0"/>
              </a:spcBef>
              <a:spcAft>
                <a:spcPct val="0"/>
              </a:spcAft>
              <a:defRPr sz="1400">
                <a:solidFill>
                  <a:srgbClr val="6600CC"/>
                </a:solidFill>
                <a:latin typeface="Verdana" pitchFamily="34" charset="0"/>
              </a:defRPr>
            </a:lvl4pPr>
            <a:lvl5pPr algn="ctr" rtl="0" eaLnBrk="0" fontAlgn="base" hangingPunct="0">
              <a:spcBef>
                <a:spcPct val="0"/>
              </a:spcBef>
              <a:spcAft>
                <a:spcPct val="0"/>
              </a:spcAft>
              <a:defRPr sz="1400">
                <a:solidFill>
                  <a:srgbClr val="6600CC"/>
                </a:solidFill>
                <a:latin typeface="Verdana" pitchFamily="34" charset="0"/>
              </a:defRPr>
            </a:lvl5pPr>
            <a:lvl6pPr marL="457200" algn="ctr" rtl="0" fontAlgn="base">
              <a:spcBef>
                <a:spcPct val="0"/>
              </a:spcBef>
              <a:spcAft>
                <a:spcPct val="0"/>
              </a:spcAft>
              <a:defRPr sz="1400">
                <a:solidFill>
                  <a:srgbClr val="6600CC"/>
                </a:solidFill>
                <a:latin typeface="Verdana" pitchFamily="34" charset="0"/>
              </a:defRPr>
            </a:lvl6pPr>
            <a:lvl7pPr marL="914400" algn="ctr" rtl="0" fontAlgn="base">
              <a:spcBef>
                <a:spcPct val="0"/>
              </a:spcBef>
              <a:spcAft>
                <a:spcPct val="0"/>
              </a:spcAft>
              <a:defRPr sz="1400">
                <a:solidFill>
                  <a:srgbClr val="6600CC"/>
                </a:solidFill>
                <a:latin typeface="Verdana" pitchFamily="34" charset="0"/>
              </a:defRPr>
            </a:lvl7pPr>
            <a:lvl8pPr marL="1371600" algn="ctr" rtl="0" fontAlgn="base">
              <a:spcBef>
                <a:spcPct val="0"/>
              </a:spcBef>
              <a:spcAft>
                <a:spcPct val="0"/>
              </a:spcAft>
              <a:defRPr sz="1400">
                <a:solidFill>
                  <a:srgbClr val="6600CC"/>
                </a:solidFill>
                <a:latin typeface="Verdana" pitchFamily="34" charset="0"/>
              </a:defRPr>
            </a:lvl8pPr>
            <a:lvl9pPr marL="1828800" algn="ctr" rtl="0" fontAlgn="base">
              <a:spcBef>
                <a:spcPct val="0"/>
              </a:spcBef>
              <a:spcAft>
                <a:spcPct val="0"/>
              </a:spcAft>
              <a:defRPr sz="1400">
                <a:solidFill>
                  <a:srgbClr val="6600CC"/>
                </a:solidFill>
                <a:latin typeface="Verdana" pitchFamily="34" charset="0"/>
              </a:defRPr>
            </a:lvl9pPr>
          </a:lstStyle>
          <a:p>
            <a:pPr algn="l">
              <a:lnSpc>
                <a:spcPct val="150000"/>
              </a:lnSpc>
              <a:spcAft>
                <a:spcPts val="0"/>
              </a:spcAft>
            </a:pPr>
            <a:r>
              <a:rPr lang="en-US" altLang="de-DE" sz="1600" b="1" kern="0" dirty="0">
                <a:solidFill>
                  <a:srgbClr val="300389"/>
                </a:solidFill>
                <a:latin typeface="Arial" panose="020B0604020202020204" pitchFamily="34" charset="0"/>
                <a:cs typeface="Arial" panose="020B0604020202020204" pitchFamily="34" charset="0"/>
              </a:rPr>
              <a:t>ISO 20186-3:2019 - Molecular in vitro diagnostic examinations — Specifications for pre-examination processes for venous whole blood — Part 3: Isolated circulating cell free DNA from plasma</a:t>
            </a:r>
            <a:br>
              <a:rPr lang="en-US" altLang="de-DE" sz="1600" b="1" kern="0" dirty="0">
                <a:solidFill>
                  <a:srgbClr val="300389"/>
                </a:solidFill>
                <a:latin typeface="Arial" panose="020B0604020202020204" pitchFamily="34" charset="0"/>
                <a:cs typeface="Arial" panose="020B0604020202020204" pitchFamily="34" charset="0"/>
              </a:rPr>
            </a:br>
            <a:endParaRPr lang="en-US" altLang="de-DE" sz="1600" b="1" kern="0" dirty="0">
              <a:solidFill>
                <a:srgbClr val="3003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99555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708910" y="171451"/>
            <a:ext cx="94183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fontAlgn="base">
              <a:spcBef>
                <a:spcPct val="0"/>
              </a:spcBef>
              <a:spcAft>
                <a:spcPct val="0"/>
              </a:spcAft>
            </a:pPr>
            <a:r>
              <a:rPr lang="en-GB" altLang="de-DE" sz="2400" b="1" dirty="0">
                <a:solidFill>
                  <a:srgbClr val="300389"/>
                </a:solidFill>
              </a:rPr>
              <a:t>Pre-analytical Workflow -  Same Standards for all Segments</a:t>
            </a:r>
          </a:p>
        </p:txBody>
      </p:sp>
      <p:sp>
        <p:nvSpPr>
          <p:cNvPr id="174083" name="Rectangle 3"/>
          <p:cNvSpPr>
            <a:spLocks noGrp="1" noChangeArrowheads="1"/>
          </p:cNvSpPr>
          <p:nvPr>
            <p:ph idx="1"/>
          </p:nvPr>
        </p:nvSpPr>
        <p:spPr bwMode="auto">
          <a:xfrm>
            <a:off x="1885950" y="1433831"/>
            <a:ext cx="10172699" cy="54848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61950" indent="-361950" eaLnBrk="1" hangingPunct="1">
              <a:spcBef>
                <a:spcPct val="0"/>
              </a:spcBef>
              <a:buFont typeface="Wingdings" panose="05000000000000000000" pitchFamily="2" charset="2"/>
              <a:buChar char="n"/>
              <a:tabLst>
                <a:tab pos="808038" algn="l"/>
              </a:tabLst>
              <a:defRPr/>
            </a:pPr>
            <a:r>
              <a:rPr lang="en-US" altLang="de-DE" b="1" dirty="0">
                <a:solidFill>
                  <a:srgbClr val="300389"/>
                </a:solidFill>
                <a:latin typeface="Arial" pitchFamily="34" charset="0"/>
              </a:rPr>
              <a:t>Biobanks </a:t>
            </a:r>
            <a:r>
              <a:rPr lang="en-US" altLang="de-DE" dirty="0">
                <a:solidFill>
                  <a:srgbClr val="300389"/>
                </a:solidFill>
                <a:latin typeface="Arial" pitchFamily="34" charset="0"/>
              </a:rPr>
              <a:t>  </a:t>
            </a:r>
          </a:p>
          <a:p>
            <a:pPr marL="712788" lvl="1" indent="-171450" eaLnBrk="1" hangingPunct="1">
              <a:spcBef>
                <a:spcPct val="50000"/>
              </a:spcBef>
              <a:tabLst>
                <a:tab pos="808038" algn="l"/>
              </a:tabLst>
              <a:defRPr/>
            </a:pPr>
            <a:r>
              <a:rPr lang="en-US" altLang="de-DE" dirty="0">
                <a:solidFill>
                  <a:srgbClr val="300389"/>
                </a:solidFill>
                <a:latin typeface="Arial" pitchFamily="34" charset="0"/>
              </a:rPr>
              <a:t>Source for good quality samples </a:t>
            </a:r>
            <a:r>
              <a:rPr lang="en-US" altLang="de-DE" dirty="0">
                <a:solidFill>
                  <a:srgbClr val="300389"/>
                </a:solidFill>
                <a:latin typeface="Arial" pitchFamily="34" charset="0"/>
                <a:sym typeface="Wingdings" panose="05000000000000000000" pitchFamily="2" charset="2"/>
              </a:rPr>
              <a:t> required for biomarker &amp; analytical test development</a:t>
            </a:r>
            <a:endParaRPr lang="en-US" altLang="de-DE" dirty="0">
              <a:solidFill>
                <a:srgbClr val="300389"/>
              </a:solidFill>
              <a:latin typeface="Arial" pitchFamily="34" charset="0"/>
            </a:endParaRPr>
          </a:p>
          <a:p>
            <a:pPr marL="361950" indent="-361950" eaLnBrk="1" hangingPunct="1">
              <a:spcBef>
                <a:spcPct val="0"/>
              </a:spcBef>
              <a:tabLst>
                <a:tab pos="808038" algn="l"/>
              </a:tabLst>
              <a:defRPr/>
            </a:pPr>
            <a:endParaRPr lang="en-US" altLang="de-DE" dirty="0">
              <a:solidFill>
                <a:srgbClr val="300389"/>
              </a:solidFill>
              <a:latin typeface="Arial" pitchFamily="34" charset="0"/>
            </a:endParaRPr>
          </a:p>
          <a:p>
            <a:pPr marL="0" indent="0" eaLnBrk="1" hangingPunct="1">
              <a:spcBef>
                <a:spcPct val="0"/>
              </a:spcBef>
              <a:buNone/>
              <a:tabLst>
                <a:tab pos="808038" algn="l"/>
              </a:tabLst>
              <a:defRPr/>
            </a:pPr>
            <a:endParaRPr lang="en-US" altLang="de-DE" dirty="0">
              <a:solidFill>
                <a:srgbClr val="300389"/>
              </a:solidFill>
              <a:latin typeface="Arial" pitchFamily="34" charset="0"/>
            </a:endParaRPr>
          </a:p>
          <a:p>
            <a:pPr marL="361950" indent="-361950" eaLnBrk="1" hangingPunct="1">
              <a:spcBef>
                <a:spcPct val="0"/>
              </a:spcBef>
              <a:buFont typeface="Wingdings" panose="05000000000000000000" pitchFamily="2" charset="2"/>
              <a:buChar char="n"/>
              <a:tabLst>
                <a:tab pos="808038" algn="l"/>
              </a:tabLst>
              <a:defRPr/>
            </a:pPr>
            <a:r>
              <a:rPr lang="en-US" altLang="de-DE" b="1" dirty="0">
                <a:solidFill>
                  <a:srgbClr val="300389"/>
                </a:solidFill>
                <a:latin typeface="Arial" pitchFamily="34" charset="0"/>
              </a:rPr>
              <a:t>Biomedical &amp; Translational Research </a:t>
            </a:r>
            <a:r>
              <a:rPr lang="en-US" altLang="de-DE" dirty="0">
                <a:solidFill>
                  <a:srgbClr val="300389"/>
                </a:solidFill>
                <a:latin typeface="Arial" pitchFamily="34" charset="0"/>
              </a:rPr>
              <a:t> </a:t>
            </a:r>
          </a:p>
          <a:p>
            <a:pPr marL="712788" lvl="1" indent="-171450" eaLnBrk="1" hangingPunct="1">
              <a:spcBef>
                <a:spcPct val="50000"/>
              </a:spcBef>
              <a:tabLst>
                <a:tab pos="808038" algn="l"/>
              </a:tabLst>
              <a:defRPr/>
            </a:pPr>
            <a:r>
              <a:rPr lang="en-US" altLang="de-DE" dirty="0">
                <a:solidFill>
                  <a:srgbClr val="300389"/>
                </a:solidFill>
                <a:latin typeface="Arial" pitchFamily="34" charset="0"/>
              </a:rPr>
              <a:t>Academia</a:t>
            </a:r>
          </a:p>
          <a:p>
            <a:pPr marL="712788" lvl="1" indent="-171450" eaLnBrk="1" hangingPunct="1">
              <a:spcBef>
                <a:spcPct val="50000"/>
              </a:spcBef>
              <a:tabLst>
                <a:tab pos="808038" algn="l"/>
              </a:tabLst>
              <a:defRPr/>
            </a:pPr>
            <a:r>
              <a:rPr lang="en-US" altLang="de-DE" dirty="0">
                <a:solidFill>
                  <a:srgbClr val="300389"/>
                </a:solidFill>
                <a:latin typeface="Arial" pitchFamily="34" charset="0"/>
              </a:rPr>
              <a:t>Pharma industry</a:t>
            </a:r>
          </a:p>
          <a:p>
            <a:pPr marL="712788" lvl="1" indent="-171450" eaLnBrk="1" hangingPunct="1">
              <a:spcBef>
                <a:spcPct val="50000"/>
              </a:spcBef>
              <a:tabLst>
                <a:tab pos="808038" algn="l"/>
              </a:tabLst>
              <a:defRPr/>
            </a:pPr>
            <a:r>
              <a:rPr lang="en-US" altLang="de-DE" dirty="0">
                <a:solidFill>
                  <a:srgbClr val="300389"/>
                </a:solidFill>
                <a:latin typeface="Arial" pitchFamily="34" charset="0"/>
              </a:rPr>
              <a:t>Diagnostic Industry</a:t>
            </a:r>
          </a:p>
          <a:p>
            <a:pPr marL="361950" indent="-361950" eaLnBrk="1" hangingPunct="1">
              <a:spcBef>
                <a:spcPct val="0"/>
              </a:spcBef>
              <a:tabLst>
                <a:tab pos="808038" algn="l"/>
              </a:tabLst>
              <a:defRPr/>
            </a:pPr>
            <a:endParaRPr lang="en-US" altLang="de-DE" dirty="0">
              <a:solidFill>
                <a:srgbClr val="300389"/>
              </a:solidFill>
              <a:latin typeface="Arial" pitchFamily="34" charset="0"/>
            </a:endParaRPr>
          </a:p>
          <a:p>
            <a:pPr marL="361950" indent="-361950" eaLnBrk="1" hangingPunct="1">
              <a:spcBef>
                <a:spcPct val="0"/>
              </a:spcBef>
              <a:tabLst>
                <a:tab pos="808038" algn="l"/>
              </a:tabLst>
              <a:defRPr/>
            </a:pPr>
            <a:endParaRPr lang="en-US" altLang="de-DE" dirty="0">
              <a:solidFill>
                <a:srgbClr val="300389"/>
              </a:solidFill>
              <a:latin typeface="Arial" pitchFamily="34" charset="0"/>
            </a:endParaRPr>
          </a:p>
          <a:p>
            <a:pPr marL="361950" indent="-361950" eaLnBrk="1" hangingPunct="1">
              <a:spcBef>
                <a:spcPct val="0"/>
              </a:spcBef>
              <a:buFont typeface="Wingdings" panose="05000000000000000000" pitchFamily="2" charset="2"/>
              <a:buChar char="n"/>
              <a:tabLst>
                <a:tab pos="808038" algn="l"/>
              </a:tabLst>
              <a:defRPr/>
            </a:pPr>
            <a:r>
              <a:rPr lang="en-US" altLang="de-DE" b="1" dirty="0">
                <a:solidFill>
                  <a:srgbClr val="300389"/>
                </a:solidFill>
                <a:latin typeface="Arial" pitchFamily="34" charset="0"/>
              </a:rPr>
              <a:t>Diagnostics</a:t>
            </a:r>
          </a:p>
          <a:p>
            <a:pPr marL="712788" lvl="1" indent="-171450" eaLnBrk="1" hangingPunct="1">
              <a:spcBef>
                <a:spcPct val="50000"/>
              </a:spcBef>
              <a:tabLst>
                <a:tab pos="808038" algn="l"/>
              </a:tabLst>
              <a:defRPr/>
            </a:pPr>
            <a:r>
              <a:rPr lang="en-US" altLang="de-DE" dirty="0">
                <a:solidFill>
                  <a:srgbClr val="300389"/>
                </a:solidFill>
                <a:latin typeface="Arial" pitchFamily="34" charset="0"/>
              </a:rPr>
              <a:t>High sample quality is the safe way</a:t>
            </a:r>
          </a:p>
          <a:p>
            <a:pPr marL="712788" lvl="1" indent="-171450" eaLnBrk="1" hangingPunct="1">
              <a:spcBef>
                <a:spcPct val="50000"/>
              </a:spcBef>
              <a:tabLst>
                <a:tab pos="808038" algn="l"/>
              </a:tabLst>
              <a:defRPr/>
            </a:pPr>
            <a:r>
              <a:rPr lang="en-US" altLang="de-DE" dirty="0">
                <a:solidFill>
                  <a:srgbClr val="300389"/>
                </a:solidFill>
                <a:latin typeface="Arial" pitchFamily="34" charset="0"/>
              </a:rPr>
              <a:t>Analytical assay might tolerate lower quality or not   </a:t>
            </a:r>
            <a:r>
              <a:rPr lang="en-US" altLang="de-DE" dirty="0">
                <a:solidFill>
                  <a:srgbClr val="300389"/>
                </a:solidFill>
                <a:latin typeface="Arial" pitchFamily="34" charset="0"/>
                <a:sym typeface="Wingdings 3" pitchFamily="18" charset="2"/>
              </a:rPr>
              <a:t>  Verification </a:t>
            </a:r>
            <a:r>
              <a:rPr lang="en-US" altLang="de-DE" dirty="0">
                <a:solidFill>
                  <a:srgbClr val="300389"/>
                </a:solidFill>
                <a:latin typeface="Arial" pitchFamily="34" charset="0"/>
              </a:rPr>
              <a:t>studies</a:t>
            </a:r>
          </a:p>
          <a:p>
            <a:pPr marL="712788" lvl="1" indent="-171450" eaLnBrk="1" hangingPunct="1">
              <a:spcBef>
                <a:spcPct val="50000"/>
              </a:spcBef>
              <a:buNone/>
              <a:tabLst>
                <a:tab pos="808038" algn="l"/>
              </a:tabLst>
              <a:defRPr/>
            </a:pPr>
            <a:endParaRPr lang="en-US" altLang="de-DE" dirty="0">
              <a:solidFill>
                <a:srgbClr val="300389"/>
              </a:solidFill>
              <a:latin typeface="Arial" pitchFamily="34" charset="0"/>
            </a:endParaRPr>
          </a:p>
        </p:txBody>
      </p:sp>
      <p:sp>
        <p:nvSpPr>
          <p:cNvPr id="46084" name="AutoShape 4"/>
          <p:cNvSpPr>
            <a:spLocks noChangeArrowheads="1"/>
          </p:cNvSpPr>
          <p:nvPr/>
        </p:nvSpPr>
        <p:spPr bwMode="auto">
          <a:xfrm>
            <a:off x="823278" y="1465581"/>
            <a:ext cx="563562" cy="1992313"/>
          </a:xfrm>
          <a:prstGeom prst="curvedRightArrow">
            <a:avLst>
              <a:gd name="adj1" fmla="val 58544"/>
              <a:gd name="adj2" fmla="val 117071"/>
              <a:gd name="adj3" fmla="val 33333"/>
            </a:avLst>
          </a:prstGeom>
          <a:solidFill>
            <a:srgbClr val="044F88"/>
          </a:solidFill>
          <a:ln w="9525">
            <a:solidFill>
              <a:srgbClr val="044F8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lgn="ctr" eaLnBrk="0" fontAlgn="base" hangingPunct="0">
              <a:spcBef>
                <a:spcPct val="20000"/>
              </a:spcBef>
              <a:spcAft>
                <a:spcPct val="0"/>
              </a:spcAft>
            </a:pPr>
            <a:endParaRPr lang="de-DE" altLang="de-DE"/>
          </a:p>
        </p:txBody>
      </p:sp>
      <p:sp>
        <p:nvSpPr>
          <p:cNvPr id="46085" name="AutoShape 5"/>
          <p:cNvSpPr>
            <a:spLocks noChangeArrowheads="1"/>
          </p:cNvSpPr>
          <p:nvPr/>
        </p:nvSpPr>
        <p:spPr bwMode="auto">
          <a:xfrm>
            <a:off x="823278" y="3734118"/>
            <a:ext cx="563562" cy="2278062"/>
          </a:xfrm>
          <a:prstGeom prst="curvedRightArrow">
            <a:avLst>
              <a:gd name="adj1" fmla="val 66791"/>
              <a:gd name="adj2" fmla="val 133563"/>
              <a:gd name="adj3" fmla="val 33333"/>
            </a:avLst>
          </a:prstGeom>
          <a:solidFill>
            <a:srgbClr val="044F88"/>
          </a:solidFill>
          <a:ln w="9525">
            <a:solidFill>
              <a:srgbClr val="044F8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lgn="ctr" eaLnBrk="0" fontAlgn="base" hangingPunct="0">
              <a:spcBef>
                <a:spcPct val="20000"/>
              </a:spcBef>
              <a:spcAft>
                <a:spcPct val="0"/>
              </a:spcAft>
            </a:pPr>
            <a:endParaRPr lang="de-DE" altLang="de-DE"/>
          </a:p>
        </p:txBody>
      </p:sp>
    </p:spTree>
    <p:extLst>
      <p:ext uri="{BB962C8B-B14F-4D97-AF65-F5344CB8AC3E}">
        <p14:creationId xmlns:p14="http://schemas.microsoft.com/office/powerpoint/2010/main" val="21009780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480060" y="948690"/>
            <a:ext cx="5760720" cy="5806440"/>
          </a:xfrm>
          <a:prstGeom prst="rect">
            <a:avLst/>
          </a:prstGeom>
        </p:spPr>
      </p:pic>
      <p:sp>
        <p:nvSpPr>
          <p:cNvPr id="6" name="Text Box 2"/>
          <p:cNvSpPr txBox="1">
            <a:spLocks noChangeArrowheads="1"/>
          </p:cNvSpPr>
          <p:nvPr/>
        </p:nvSpPr>
        <p:spPr bwMode="auto">
          <a:xfrm>
            <a:off x="2514600" y="80011"/>
            <a:ext cx="9612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fontAlgn="base">
              <a:spcBef>
                <a:spcPct val="0"/>
              </a:spcBef>
              <a:spcAft>
                <a:spcPct val="0"/>
              </a:spcAft>
            </a:pPr>
            <a:r>
              <a:rPr lang="en-US" altLang="de-DE" sz="2400" b="1" dirty="0">
                <a:solidFill>
                  <a:srgbClr val="300389"/>
                </a:solidFill>
              </a:rPr>
              <a:t>New EU In Vitro Diagnostic Medical Device Regulation (IVDR)</a:t>
            </a:r>
          </a:p>
        </p:txBody>
      </p:sp>
      <p:sp>
        <p:nvSpPr>
          <p:cNvPr id="7" name="Inhaltsplatzhalter 16"/>
          <p:cNvSpPr>
            <a:spLocks noGrp="1"/>
          </p:cNvSpPr>
          <p:nvPr>
            <p:ph idx="4294967295"/>
          </p:nvPr>
        </p:nvSpPr>
        <p:spPr bwMode="auto">
          <a:xfrm>
            <a:off x="6757036" y="2449547"/>
            <a:ext cx="5153024" cy="3151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5588" indent="-255588">
              <a:lnSpc>
                <a:spcPct val="150000"/>
              </a:lnSpc>
              <a:spcBef>
                <a:spcPts val="600"/>
              </a:spcBef>
              <a:buClr>
                <a:schemeClr val="tx2"/>
              </a:buClr>
              <a:buSzPct val="120000"/>
              <a:buFont typeface="Arial" panose="020B0604020202020204" pitchFamily="34" charset="0"/>
              <a:buChar char="•"/>
            </a:pPr>
            <a:r>
              <a:rPr lang="en-US" altLang="de-DE" sz="1800" dirty="0">
                <a:latin typeface="Arial" panose="020B0604020202020204" pitchFamily="34" charset="0"/>
              </a:rPr>
              <a:t>entered into force on 26 May 2017</a:t>
            </a:r>
          </a:p>
          <a:p>
            <a:pPr marL="255588" indent="-255588">
              <a:lnSpc>
                <a:spcPct val="150000"/>
              </a:lnSpc>
              <a:spcBef>
                <a:spcPts val="600"/>
              </a:spcBef>
              <a:buClr>
                <a:schemeClr val="tx2"/>
              </a:buClr>
              <a:buSzPct val="120000"/>
              <a:buFont typeface="Arial" panose="020B0604020202020204" pitchFamily="34" charset="0"/>
              <a:buChar char="•"/>
            </a:pPr>
            <a:endParaRPr lang="en-US" altLang="de-DE" sz="1800" dirty="0">
              <a:latin typeface="Arial" panose="020B0604020202020204" pitchFamily="34" charset="0"/>
            </a:endParaRPr>
          </a:p>
          <a:p>
            <a:pPr marL="255588" indent="-255588">
              <a:spcBef>
                <a:spcPts val="1200"/>
              </a:spcBef>
              <a:buClr>
                <a:schemeClr val="tx2"/>
              </a:buClr>
              <a:buSzPct val="120000"/>
              <a:buFont typeface="Arial" panose="020B0604020202020204" pitchFamily="34" charset="0"/>
              <a:buChar char="•"/>
            </a:pPr>
            <a:r>
              <a:rPr lang="en-US" altLang="de-DE" sz="1800" dirty="0">
                <a:latin typeface="Arial" panose="020B0604020202020204" pitchFamily="34" charset="0"/>
              </a:rPr>
              <a:t>will replace the EU’s current Directive on in vitro diagnostic medical devices (98/79/EC)</a:t>
            </a:r>
          </a:p>
          <a:p>
            <a:pPr marL="255588" indent="-255588">
              <a:lnSpc>
                <a:spcPct val="150000"/>
              </a:lnSpc>
              <a:spcBef>
                <a:spcPts val="600"/>
              </a:spcBef>
              <a:buClr>
                <a:schemeClr val="tx2"/>
              </a:buClr>
              <a:buSzPct val="120000"/>
              <a:buFont typeface="Arial" panose="020B0604020202020204" pitchFamily="34" charset="0"/>
              <a:buChar char="•"/>
            </a:pPr>
            <a:endParaRPr lang="en-US" altLang="de-DE" sz="1800" dirty="0">
              <a:latin typeface="Arial" panose="020B0604020202020204" pitchFamily="34" charset="0"/>
            </a:endParaRPr>
          </a:p>
          <a:p>
            <a:pPr marL="255588" indent="-255588">
              <a:lnSpc>
                <a:spcPct val="150000"/>
              </a:lnSpc>
              <a:spcBef>
                <a:spcPts val="600"/>
              </a:spcBef>
              <a:buClr>
                <a:schemeClr val="tx2"/>
              </a:buClr>
              <a:buSzPct val="120000"/>
              <a:buFont typeface="Arial" panose="020B0604020202020204" pitchFamily="34" charset="0"/>
              <a:buChar char="•"/>
            </a:pPr>
            <a:r>
              <a:rPr lang="en-US" altLang="de-DE" sz="1800" dirty="0">
                <a:latin typeface="Arial" panose="020B0604020202020204" pitchFamily="34" charset="0"/>
              </a:rPr>
              <a:t>transition period until 26 May 2022</a:t>
            </a:r>
          </a:p>
        </p:txBody>
      </p:sp>
    </p:spTree>
    <p:extLst>
      <p:ext uri="{BB962C8B-B14F-4D97-AF65-F5344CB8AC3E}">
        <p14:creationId xmlns:p14="http://schemas.microsoft.com/office/powerpoint/2010/main" val="22470024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1813" y="1083125"/>
            <a:ext cx="5573197" cy="5355312"/>
          </a:xfrm>
          <a:prstGeom prst="rect">
            <a:avLst/>
          </a:prstGeom>
          <a:noFill/>
          <a:ln w="1905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542925">
              <a:spcBef>
                <a:spcPts val="600"/>
              </a:spcBef>
              <a:buClr>
                <a:srgbClr val="0075B0"/>
              </a:buClr>
              <a:defRPr/>
            </a:pPr>
            <a:r>
              <a:rPr lang="en-US" sz="1700" b="1" kern="0" dirty="0">
                <a:solidFill>
                  <a:srgbClr val="300389"/>
                </a:solidFill>
                <a:latin typeface="Arial"/>
              </a:rPr>
              <a:t>Risk Classes</a:t>
            </a:r>
          </a:p>
          <a:p>
            <a:pPr marL="742950" lvl="1" indent="-285750" defTabSz="542925">
              <a:spcBef>
                <a:spcPts val="600"/>
              </a:spcBef>
              <a:buClr>
                <a:srgbClr val="0075B0"/>
              </a:buClr>
              <a:buFont typeface="Courier New" panose="02070309020205020404" pitchFamily="49" charset="0"/>
              <a:buChar char="o"/>
              <a:defRPr/>
            </a:pPr>
            <a:r>
              <a:rPr lang="en-US" sz="1700" i="1" kern="0" dirty="0">
                <a:latin typeface="Arial"/>
              </a:rPr>
              <a:t>from list-based approach to risk-based approach</a:t>
            </a:r>
          </a:p>
          <a:p>
            <a:pPr marL="742950" lvl="1" indent="-285750" defTabSz="542925">
              <a:spcBef>
                <a:spcPts val="600"/>
              </a:spcBef>
              <a:buClr>
                <a:srgbClr val="0075B0"/>
              </a:buClr>
              <a:buFont typeface="Courier New" panose="02070309020205020404" pitchFamily="49" charset="0"/>
              <a:buChar char="o"/>
              <a:defRPr/>
            </a:pPr>
            <a:r>
              <a:rPr lang="en-US" sz="1700" i="1" kern="0" dirty="0">
                <a:latin typeface="Arial"/>
              </a:rPr>
              <a:t>four risk categories: A (low risk) to D (high risk)</a:t>
            </a:r>
          </a:p>
          <a:p>
            <a:pPr marL="742950" lvl="1" indent="-285750" defTabSz="542925">
              <a:spcBef>
                <a:spcPts val="600"/>
              </a:spcBef>
              <a:buClr>
                <a:srgbClr val="0075B0"/>
              </a:buClr>
              <a:buFont typeface="Courier New" panose="02070309020205020404" pitchFamily="49" charset="0"/>
              <a:buChar char="o"/>
              <a:defRPr/>
            </a:pPr>
            <a:endParaRPr lang="en-US" sz="1700" i="1" kern="0" dirty="0">
              <a:latin typeface="Arial"/>
            </a:endParaRPr>
          </a:p>
          <a:p>
            <a:pPr marL="742950" lvl="1" indent="-285750" defTabSz="542925">
              <a:spcBef>
                <a:spcPts val="600"/>
              </a:spcBef>
              <a:buClr>
                <a:srgbClr val="0075B0"/>
              </a:buClr>
              <a:buFont typeface="Courier New" panose="02070309020205020404" pitchFamily="49" charset="0"/>
              <a:buChar char="o"/>
              <a:defRPr/>
            </a:pPr>
            <a:endParaRPr lang="en-US" sz="1700" i="1" kern="0" dirty="0">
              <a:latin typeface="Arial"/>
            </a:endParaRPr>
          </a:p>
          <a:p>
            <a:pPr marL="742950" lvl="1" indent="-285750" defTabSz="542925">
              <a:spcBef>
                <a:spcPts val="600"/>
              </a:spcBef>
              <a:buClr>
                <a:srgbClr val="0075B0"/>
              </a:buClr>
              <a:buFont typeface="Courier New" panose="02070309020205020404" pitchFamily="49" charset="0"/>
              <a:buChar char="o"/>
              <a:defRPr/>
            </a:pPr>
            <a:endParaRPr lang="en-US" sz="1700" i="1" kern="0" dirty="0">
              <a:latin typeface="Arial"/>
            </a:endParaRPr>
          </a:p>
          <a:p>
            <a:pPr marL="742950" lvl="1" indent="-285750" defTabSz="542925">
              <a:spcBef>
                <a:spcPts val="600"/>
              </a:spcBef>
              <a:buClr>
                <a:srgbClr val="0075B0"/>
              </a:buClr>
              <a:buFont typeface="Courier New" panose="02070309020205020404" pitchFamily="49" charset="0"/>
              <a:buChar char="o"/>
              <a:defRPr/>
            </a:pPr>
            <a:endParaRPr lang="en-US" sz="1700" i="1" kern="0" dirty="0">
              <a:latin typeface="Arial"/>
            </a:endParaRPr>
          </a:p>
          <a:p>
            <a:pPr defTabSz="542925">
              <a:spcBef>
                <a:spcPts val="600"/>
              </a:spcBef>
              <a:buClr>
                <a:srgbClr val="0075B0"/>
              </a:buClr>
              <a:defRPr/>
            </a:pPr>
            <a:endParaRPr lang="en-US" sz="1700" b="1" kern="0" dirty="0">
              <a:solidFill>
                <a:srgbClr val="300389"/>
              </a:solidFill>
              <a:latin typeface="Arial"/>
            </a:endParaRPr>
          </a:p>
          <a:p>
            <a:pPr defTabSz="542925">
              <a:spcBef>
                <a:spcPts val="600"/>
              </a:spcBef>
              <a:buClr>
                <a:srgbClr val="0075B0"/>
              </a:buClr>
              <a:defRPr/>
            </a:pPr>
            <a:endParaRPr lang="en-US" sz="1700" b="1" kern="0" dirty="0">
              <a:solidFill>
                <a:srgbClr val="300389"/>
              </a:solidFill>
              <a:latin typeface="Arial"/>
            </a:endParaRPr>
          </a:p>
          <a:p>
            <a:pPr defTabSz="542925">
              <a:spcBef>
                <a:spcPts val="600"/>
              </a:spcBef>
              <a:buClr>
                <a:srgbClr val="0075B0"/>
              </a:buClr>
              <a:defRPr/>
            </a:pPr>
            <a:endParaRPr lang="en-US" sz="1700" b="1" kern="0" dirty="0">
              <a:solidFill>
                <a:srgbClr val="300389"/>
              </a:solidFill>
              <a:latin typeface="Arial"/>
            </a:endParaRPr>
          </a:p>
          <a:p>
            <a:pPr defTabSz="542925">
              <a:spcBef>
                <a:spcPts val="600"/>
              </a:spcBef>
              <a:buClr>
                <a:srgbClr val="0075B0"/>
              </a:buClr>
              <a:defRPr/>
            </a:pPr>
            <a:endParaRPr lang="en-US" sz="1700" b="1" kern="0" dirty="0">
              <a:solidFill>
                <a:srgbClr val="300389"/>
              </a:solidFill>
              <a:latin typeface="Arial"/>
            </a:endParaRPr>
          </a:p>
          <a:p>
            <a:pPr defTabSz="542925">
              <a:spcBef>
                <a:spcPts val="600"/>
              </a:spcBef>
              <a:buClr>
                <a:srgbClr val="0075B0"/>
              </a:buClr>
              <a:defRPr/>
            </a:pPr>
            <a:endParaRPr lang="en-US" sz="1000" b="1" kern="0" dirty="0">
              <a:solidFill>
                <a:srgbClr val="300389"/>
              </a:solidFill>
              <a:latin typeface="Arial"/>
            </a:endParaRPr>
          </a:p>
          <a:p>
            <a:pPr defTabSz="542925">
              <a:spcBef>
                <a:spcPts val="600"/>
              </a:spcBef>
              <a:buClr>
                <a:srgbClr val="0075B0"/>
              </a:buClr>
              <a:defRPr/>
            </a:pPr>
            <a:r>
              <a:rPr lang="en-US" sz="1700" b="1" kern="0" dirty="0">
                <a:solidFill>
                  <a:srgbClr val="300389"/>
                </a:solidFill>
                <a:latin typeface="Arial"/>
              </a:rPr>
              <a:t>Performance Evaluation</a:t>
            </a:r>
          </a:p>
          <a:p>
            <a:pPr marL="742950" lvl="1" indent="-285750" defTabSz="542925">
              <a:spcBef>
                <a:spcPts val="600"/>
              </a:spcBef>
              <a:buClr>
                <a:srgbClr val="0075B0"/>
              </a:buClr>
              <a:buFont typeface="Courier New" panose="02070309020205020404" pitchFamily="49" charset="0"/>
              <a:buChar char="o"/>
              <a:defRPr/>
            </a:pPr>
            <a:r>
              <a:rPr lang="en-US" sz="1700" i="1" kern="0" dirty="0">
                <a:latin typeface="Arial"/>
              </a:rPr>
              <a:t>process of performance evaluation defined</a:t>
            </a:r>
          </a:p>
          <a:p>
            <a:pPr marL="742950" lvl="1" indent="-285750" defTabSz="542925">
              <a:spcBef>
                <a:spcPts val="600"/>
              </a:spcBef>
              <a:buClr>
                <a:srgbClr val="0075B0"/>
              </a:buClr>
              <a:buFont typeface="Courier New" panose="02070309020205020404" pitchFamily="49" charset="0"/>
              <a:buChar char="o"/>
              <a:defRPr/>
            </a:pPr>
            <a:r>
              <a:rPr lang="en-US" sz="1700" i="1" kern="0" dirty="0">
                <a:latin typeface="Arial"/>
              </a:rPr>
              <a:t>required throughout the lifetime of the device</a:t>
            </a:r>
          </a:p>
          <a:p>
            <a:pPr marL="742950" lvl="1" indent="-285750" defTabSz="542925">
              <a:spcBef>
                <a:spcPts val="600"/>
              </a:spcBef>
              <a:buClr>
                <a:srgbClr val="0075B0"/>
              </a:buClr>
              <a:buFont typeface="Courier New" panose="02070309020205020404" pitchFamily="49" charset="0"/>
              <a:buChar char="o"/>
              <a:defRPr/>
            </a:pPr>
            <a:endParaRPr lang="en-US" sz="1700" i="1" kern="0" dirty="0">
              <a:latin typeface="Arial"/>
            </a:endParaRPr>
          </a:p>
        </p:txBody>
      </p:sp>
      <p:sp>
        <p:nvSpPr>
          <p:cNvPr id="93187" name="Rectangle 3"/>
          <p:cNvSpPr>
            <a:spLocks noGrp="1" noChangeArrowheads="1"/>
          </p:cNvSpPr>
          <p:nvPr>
            <p:ph type="title"/>
          </p:nvPr>
        </p:nvSpPr>
        <p:spPr bwMode="auto">
          <a:xfrm>
            <a:off x="2555400" y="190472"/>
            <a:ext cx="6667500" cy="619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GB" altLang="de-DE" sz="2400" b="1" dirty="0">
                <a:solidFill>
                  <a:srgbClr val="044F88"/>
                </a:solidFill>
                <a:latin typeface="Arial" panose="020B0604020202020204" pitchFamily="34" charset="0"/>
                <a:cs typeface="Arial" panose="020B0604020202020204" pitchFamily="34" charset="0"/>
              </a:rPr>
              <a:t>New IVDR – Key Changes</a:t>
            </a:r>
            <a:br>
              <a:rPr lang="en-GB" altLang="de-DE" sz="2400" b="1" dirty="0">
                <a:solidFill>
                  <a:srgbClr val="044F88"/>
                </a:solidFill>
                <a:latin typeface="Arial" panose="020B0604020202020204" pitchFamily="34" charset="0"/>
                <a:cs typeface="Arial" panose="020B0604020202020204" pitchFamily="34" charset="0"/>
              </a:rPr>
            </a:br>
            <a:endParaRPr lang="de-DE" altLang="de-DE" sz="2400" dirty="0">
              <a:solidFill>
                <a:srgbClr val="044F88"/>
              </a:solidFill>
              <a:latin typeface="Arial" panose="020B0604020202020204" pitchFamily="34" charset="0"/>
            </a:endParaRPr>
          </a:p>
        </p:txBody>
      </p:sp>
      <p:sp>
        <p:nvSpPr>
          <p:cNvPr id="5" name="Rechteck 3"/>
          <p:cNvSpPr>
            <a:spLocks noChangeArrowheads="1"/>
          </p:cNvSpPr>
          <p:nvPr/>
        </p:nvSpPr>
        <p:spPr bwMode="auto">
          <a:xfrm>
            <a:off x="9048909" y="6374493"/>
            <a:ext cx="287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itchFamily="34" charset="0"/>
              </a:defRPr>
            </a:lvl1pPr>
            <a:lvl2pPr marL="742950" indent="-285750">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r">
              <a:defRPr/>
            </a:pPr>
            <a:endParaRPr lang="en-US" altLang="de-DE" sz="1000" i="1" kern="0" dirty="0">
              <a:solidFill>
                <a:srgbClr val="300389"/>
              </a:solidFill>
            </a:endParaRPr>
          </a:p>
          <a:p>
            <a:pPr algn="r">
              <a:defRPr/>
            </a:pPr>
            <a:r>
              <a:rPr lang="en-US" altLang="de-DE" sz="1000" i="1" kern="0" dirty="0">
                <a:solidFill>
                  <a:srgbClr val="300389"/>
                </a:solidFill>
              </a:rPr>
              <a:t>Source:  https://www.bsigroup.com</a:t>
            </a:r>
          </a:p>
        </p:txBody>
      </p:sp>
      <p:pic>
        <p:nvPicPr>
          <p:cNvPr id="9318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719" y="2521846"/>
            <a:ext cx="4670244" cy="203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6011415" y="1083125"/>
            <a:ext cx="5942498" cy="5355312"/>
          </a:xfrm>
          <a:prstGeom prst="rect">
            <a:avLst/>
          </a:prstGeom>
          <a:noFill/>
          <a:ln w="1905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de-DE"/>
            </a:defPPr>
            <a:lvl1pPr defTabSz="542925">
              <a:spcBef>
                <a:spcPts val="600"/>
              </a:spcBef>
              <a:buClr>
                <a:srgbClr val="0075B0"/>
              </a:buClr>
              <a:defRPr b="1" kern="0">
                <a:solidFill>
                  <a:srgbClr val="300389"/>
                </a:solidFill>
                <a:latin typeface="Arial"/>
              </a:defRPr>
            </a:lvl1pPr>
            <a:lvl2pPr marL="742950" lvl="1" indent="-285750" defTabSz="542925">
              <a:spcBef>
                <a:spcPts val="600"/>
              </a:spcBef>
              <a:buClr>
                <a:srgbClr val="0075B0"/>
              </a:buClr>
              <a:buFont typeface="Courier New" panose="02070309020205020404" pitchFamily="49" charset="0"/>
              <a:buChar char="o"/>
              <a:defRPr i="1" kern="0">
                <a:latin typeface="Arial"/>
              </a:defRPr>
            </a:lvl2pPr>
          </a:lstStyle>
          <a:p>
            <a:r>
              <a:rPr lang="en-US" sz="1700" dirty="0"/>
              <a:t>Clinical Evidence</a:t>
            </a:r>
          </a:p>
          <a:p>
            <a:pPr lvl="1"/>
            <a:r>
              <a:rPr lang="en-US" sz="1700" dirty="0"/>
              <a:t>scientific validity, analytical performance, and clinical performance</a:t>
            </a:r>
          </a:p>
          <a:p>
            <a:endParaRPr lang="en-US" sz="1700" dirty="0"/>
          </a:p>
          <a:p>
            <a:r>
              <a:rPr lang="en-US" sz="1700" dirty="0"/>
              <a:t>Post Market</a:t>
            </a:r>
          </a:p>
          <a:p>
            <a:pPr lvl="1"/>
            <a:r>
              <a:rPr lang="en-US" sz="1700" dirty="0"/>
              <a:t>post market performance follow-up</a:t>
            </a:r>
          </a:p>
          <a:p>
            <a:pPr lvl="1"/>
            <a:r>
              <a:rPr lang="en-US" sz="1700" dirty="0"/>
              <a:t>incident reporting and trending</a:t>
            </a:r>
          </a:p>
          <a:p>
            <a:endParaRPr lang="en-US" sz="1700" dirty="0"/>
          </a:p>
          <a:p>
            <a:r>
              <a:rPr lang="en-US" sz="1700" dirty="0"/>
              <a:t>Conformity Assessment Routes</a:t>
            </a:r>
          </a:p>
          <a:p>
            <a:pPr lvl="1"/>
            <a:r>
              <a:rPr lang="en-US" sz="1700" dirty="0"/>
              <a:t>reflect the new classification rules</a:t>
            </a:r>
          </a:p>
          <a:p>
            <a:pPr lvl="1"/>
            <a:r>
              <a:rPr lang="en-US" sz="1700" u="sng" dirty="0"/>
              <a:t>introduction of pre-examination process parameters</a:t>
            </a:r>
          </a:p>
          <a:p>
            <a:pPr lvl="1"/>
            <a:r>
              <a:rPr lang="en-US" sz="1700" dirty="0"/>
              <a:t>more need to use a Notified Body</a:t>
            </a:r>
          </a:p>
          <a:p>
            <a:endParaRPr lang="en-US" sz="1700" dirty="0"/>
          </a:p>
          <a:p>
            <a:r>
              <a:rPr lang="en-US" sz="1700" dirty="0"/>
              <a:t>Scrutiny and Traceability</a:t>
            </a:r>
          </a:p>
          <a:p>
            <a:pPr lvl="1"/>
            <a:r>
              <a:rPr lang="en-US" sz="1700" dirty="0"/>
              <a:t>new requirements in technical documentation</a:t>
            </a:r>
          </a:p>
          <a:p>
            <a:pPr lvl="1">
              <a:spcAft>
                <a:spcPts val="600"/>
              </a:spcAft>
            </a:pPr>
            <a:r>
              <a:rPr lang="en-US" sz="1700" dirty="0"/>
              <a:t>unique Device Identifier (UDI)</a:t>
            </a:r>
          </a:p>
        </p:txBody>
      </p:sp>
    </p:spTree>
    <p:extLst>
      <p:ext uri="{BB962C8B-B14F-4D97-AF65-F5344CB8AC3E}">
        <p14:creationId xmlns:p14="http://schemas.microsoft.com/office/powerpoint/2010/main" val="4109104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Inhaltsplatzhalter 2"/>
          <p:cNvSpPr>
            <a:spLocks noGrp="1"/>
          </p:cNvSpPr>
          <p:nvPr>
            <p:ph idx="1"/>
          </p:nvPr>
        </p:nvSpPr>
        <p:spPr bwMode="auto">
          <a:xfrm>
            <a:off x="783172" y="1016503"/>
            <a:ext cx="10694954" cy="588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de-DE" dirty="0">
              <a:latin typeface="Arial" panose="020B0604020202020204" pitchFamily="34" charset="0"/>
              <a:cs typeface="Arial" panose="020B0604020202020204" pitchFamily="34" charset="0"/>
            </a:endParaRPr>
          </a:p>
          <a:p>
            <a:endParaRPr lang="en-US" altLang="de-DE" dirty="0">
              <a:solidFill>
                <a:srgbClr val="300389"/>
              </a:solidFill>
              <a:latin typeface="Arial" panose="020B0604020202020204" pitchFamily="34" charset="0"/>
              <a:cs typeface="Arial" panose="020B0604020202020204" pitchFamily="34" charset="0"/>
            </a:endParaRPr>
          </a:p>
          <a:p>
            <a:r>
              <a:rPr lang="en-US" altLang="de-DE" dirty="0">
                <a:solidFill>
                  <a:srgbClr val="300389"/>
                </a:solidFill>
                <a:latin typeface="Arial" panose="020B0604020202020204" pitchFamily="34" charset="0"/>
                <a:cs typeface="Arial" panose="020B0604020202020204" pitchFamily="34" charset="0"/>
              </a:rPr>
              <a:t>New European In Vitro Diagnostic Regulation in force since May 2017</a:t>
            </a:r>
          </a:p>
          <a:p>
            <a:endParaRPr lang="en-US" altLang="de-DE" dirty="0">
              <a:solidFill>
                <a:srgbClr val="300389"/>
              </a:solidFill>
              <a:latin typeface="Arial" panose="020B0604020202020204" pitchFamily="34" charset="0"/>
              <a:cs typeface="Arial" panose="020B0604020202020204" pitchFamily="34" charset="0"/>
            </a:endParaRPr>
          </a:p>
          <a:p>
            <a:endParaRPr lang="en-US" altLang="de-DE" dirty="0">
              <a:solidFill>
                <a:srgbClr val="300389"/>
              </a:solidFill>
              <a:latin typeface="Arial" panose="020B0604020202020204" pitchFamily="34" charset="0"/>
              <a:cs typeface="Arial" panose="020B0604020202020204" pitchFamily="34" charset="0"/>
            </a:endParaRPr>
          </a:p>
          <a:p>
            <a:r>
              <a:rPr lang="en-US" altLang="de-DE" dirty="0">
                <a:solidFill>
                  <a:srgbClr val="300389"/>
                </a:solidFill>
                <a:latin typeface="Arial" panose="020B0604020202020204" pitchFamily="34" charset="0"/>
                <a:cs typeface="Arial" panose="020B0604020202020204" pitchFamily="34" charset="0"/>
              </a:rPr>
              <a:t>Pre-analytical workflow parameters in several sections</a:t>
            </a:r>
          </a:p>
          <a:p>
            <a:endParaRPr lang="en-US" altLang="de-DE" dirty="0">
              <a:solidFill>
                <a:srgbClr val="300389"/>
              </a:solidFill>
              <a:latin typeface="Arial" panose="020B0604020202020204" pitchFamily="34" charset="0"/>
              <a:cs typeface="Arial" panose="020B0604020202020204" pitchFamily="34" charset="0"/>
            </a:endParaRPr>
          </a:p>
          <a:p>
            <a:pPr lvl="1">
              <a:spcBef>
                <a:spcPts val="1200"/>
              </a:spcBef>
            </a:pPr>
            <a:r>
              <a:rPr lang="en-US" altLang="de-DE" dirty="0">
                <a:solidFill>
                  <a:srgbClr val="300389"/>
                </a:solidFill>
                <a:latin typeface="Arial" panose="020B0604020202020204" pitchFamily="34" charset="0"/>
                <a:cs typeface="Arial" panose="020B0604020202020204" pitchFamily="34" charset="0"/>
              </a:rPr>
              <a:t>6. PRODUCT VERIFICATION AND VALIDATION (</a:t>
            </a:r>
            <a:r>
              <a:rPr lang="en-US" altLang="de-DE" u="sng" dirty="0">
                <a:solidFill>
                  <a:srgbClr val="300389"/>
                </a:solidFill>
                <a:latin typeface="Arial" panose="020B0604020202020204" pitchFamily="34" charset="0"/>
                <a:cs typeface="Arial" panose="020B0604020202020204" pitchFamily="34" charset="0"/>
              </a:rPr>
              <a:t>Annex II</a:t>
            </a:r>
            <a:r>
              <a:rPr lang="en-US" altLang="de-DE" dirty="0">
                <a:solidFill>
                  <a:srgbClr val="300389"/>
                </a:solidFill>
                <a:latin typeface="Arial" panose="020B0604020202020204" pitchFamily="34" charset="0"/>
                <a:cs typeface="Arial" panose="020B0604020202020204" pitchFamily="34" charset="0"/>
              </a:rPr>
              <a:t>)</a:t>
            </a:r>
          </a:p>
          <a:p>
            <a:pPr lvl="1">
              <a:spcBef>
                <a:spcPts val="1200"/>
              </a:spcBef>
            </a:pPr>
            <a:r>
              <a:rPr lang="en-US" altLang="de-DE" dirty="0">
                <a:solidFill>
                  <a:srgbClr val="300389"/>
                </a:solidFill>
                <a:latin typeface="Arial" panose="020B0604020202020204" pitchFamily="34" charset="0"/>
                <a:cs typeface="Arial" panose="020B0604020202020204" pitchFamily="34" charset="0"/>
              </a:rPr>
              <a:t>6.1. Information on analytical performance of the device</a:t>
            </a:r>
          </a:p>
          <a:p>
            <a:pPr lvl="1">
              <a:spcBef>
                <a:spcPts val="1200"/>
              </a:spcBef>
            </a:pPr>
            <a:r>
              <a:rPr lang="en-US" altLang="de-DE" dirty="0">
                <a:solidFill>
                  <a:srgbClr val="300389"/>
                </a:solidFill>
                <a:latin typeface="Arial" panose="020B0604020202020204" pitchFamily="34" charset="0"/>
                <a:cs typeface="Arial" panose="020B0604020202020204" pitchFamily="34" charset="0"/>
              </a:rPr>
              <a:t>6.1.1. </a:t>
            </a:r>
            <a:r>
              <a:rPr lang="en-US" altLang="de-DE" u="sng" dirty="0">
                <a:solidFill>
                  <a:srgbClr val="300389"/>
                </a:solidFill>
                <a:latin typeface="Arial" panose="020B0604020202020204" pitchFamily="34" charset="0"/>
                <a:cs typeface="Arial" panose="020B0604020202020204" pitchFamily="34" charset="0"/>
              </a:rPr>
              <a:t>Specimen type </a:t>
            </a:r>
          </a:p>
          <a:p>
            <a:pPr marL="1166813" lvl="3" indent="0">
              <a:spcBef>
                <a:spcPts val="1200"/>
              </a:spcBef>
              <a:buNone/>
            </a:pPr>
            <a:r>
              <a:rPr lang="en-US" altLang="de-DE" sz="1600" dirty="0">
                <a:solidFill>
                  <a:srgbClr val="300389"/>
                </a:solidFill>
                <a:latin typeface="Arial" panose="020B0604020202020204" pitchFamily="34" charset="0"/>
                <a:cs typeface="Arial" panose="020B0604020202020204" pitchFamily="34" charset="0"/>
              </a:rPr>
              <a:t>This Section </a:t>
            </a:r>
            <a:r>
              <a:rPr lang="en-US" altLang="de-DE" sz="1600" dirty="0">
                <a:solidFill>
                  <a:srgbClr val="0033CC"/>
                </a:solidFill>
                <a:latin typeface="Arial" panose="020B0604020202020204" pitchFamily="34" charset="0"/>
                <a:cs typeface="Arial" panose="020B0604020202020204" pitchFamily="34" charset="0"/>
              </a:rPr>
              <a:t>shall </a:t>
            </a:r>
            <a:r>
              <a:rPr lang="en-US" altLang="de-DE" sz="1600" dirty="0">
                <a:solidFill>
                  <a:srgbClr val="300389"/>
                </a:solidFill>
                <a:latin typeface="Arial" panose="020B0604020202020204" pitchFamily="34" charset="0"/>
                <a:cs typeface="Arial" panose="020B0604020202020204" pitchFamily="34" charset="0"/>
              </a:rPr>
              <a:t>describe the different specimen types that can be </a:t>
            </a:r>
            <a:r>
              <a:rPr lang="en-US" altLang="de-DE" sz="1600" dirty="0" err="1">
                <a:solidFill>
                  <a:srgbClr val="300389"/>
                </a:solidFill>
                <a:latin typeface="Arial" panose="020B0604020202020204" pitchFamily="34" charset="0"/>
                <a:cs typeface="Arial" panose="020B0604020202020204" pitchFamily="34" charset="0"/>
              </a:rPr>
              <a:t>analysed</a:t>
            </a:r>
            <a:r>
              <a:rPr lang="en-US" altLang="de-DE" sz="1600" dirty="0">
                <a:solidFill>
                  <a:srgbClr val="300389"/>
                </a:solidFill>
                <a:latin typeface="Arial" panose="020B0604020202020204" pitchFamily="34" charset="0"/>
                <a:cs typeface="Arial" panose="020B0604020202020204" pitchFamily="34" charset="0"/>
              </a:rPr>
              <a:t>, including their</a:t>
            </a:r>
            <a:r>
              <a:rPr lang="en-US" altLang="de-DE" sz="1600" dirty="0">
                <a:latin typeface="Arial" panose="020B0604020202020204" pitchFamily="34" charset="0"/>
                <a:cs typeface="Arial" panose="020B0604020202020204" pitchFamily="34" charset="0"/>
              </a:rPr>
              <a:t> </a:t>
            </a:r>
            <a:r>
              <a:rPr lang="en-US" altLang="de-DE" sz="1600" dirty="0">
                <a:solidFill>
                  <a:srgbClr val="0033CC"/>
                </a:solidFill>
                <a:latin typeface="Arial" panose="020B0604020202020204" pitchFamily="34" charset="0"/>
                <a:cs typeface="Arial" panose="020B0604020202020204" pitchFamily="34" charset="0"/>
              </a:rPr>
              <a:t>stability </a:t>
            </a:r>
            <a:r>
              <a:rPr lang="en-US" altLang="de-DE" sz="1600" dirty="0">
                <a:solidFill>
                  <a:srgbClr val="300389"/>
                </a:solidFill>
                <a:latin typeface="Arial" panose="020B0604020202020204" pitchFamily="34" charset="0"/>
                <a:cs typeface="Arial" panose="020B0604020202020204" pitchFamily="34" charset="0"/>
              </a:rPr>
              <a:t>such as </a:t>
            </a:r>
            <a:r>
              <a:rPr lang="en-US" altLang="de-DE" sz="1600" dirty="0">
                <a:solidFill>
                  <a:srgbClr val="0033CC"/>
                </a:solidFill>
                <a:latin typeface="Arial" panose="020B0604020202020204" pitchFamily="34" charset="0"/>
                <a:cs typeface="Arial" panose="020B0604020202020204" pitchFamily="34" charset="0"/>
              </a:rPr>
              <a:t>storage</a:t>
            </a:r>
            <a:r>
              <a:rPr lang="en-US" altLang="de-DE" sz="1600" dirty="0">
                <a:latin typeface="Arial" panose="020B0604020202020204" pitchFamily="34" charset="0"/>
                <a:cs typeface="Arial" panose="020B0604020202020204" pitchFamily="34" charset="0"/>
              </a:rPr>
              <a:t>, </a:t>
            </a:r>
            <a:r>
              <a:rPr lang="en-US" altLang="de-DE" sz="1600" dirty="0">
                <a:solidFill>
                  <a:srgbClr val="300389"/>
                </a:solidFill>
                <a:latin typeface="Arial" panose="020B0604020202020204" pitchFamily="34" charset="0"/>
                <a:cs typeface="Arial" panose="020B0604020202020204" pitchFamily="34" charset="0"/>
              </a:rPr>
              <a:t>where applicable specimen </a:t>
            </a:r>
            <a:r>
              <a:rPr lang="en-US" altLang="de-DE" sz="1600" dirty="0">
                <a:solidFill>
                  <a:srgbClr val="0033CC"/>
                </a:solidFill>
                <a:latin typeface="Arial" panose="020B0604020202020204" pitchFamily="34" charset="0"/>
                <a:cs typeface="Arial" panose="020B0604020202020204" pitchFamily="34" charset="0"/>
              </a:rPr>
              <a:t>transport conditions</a:t>
            </a:r>
            <a:r>
              <a:rPr lang="en-US" altLang="de-DE" sz="1600" dirty="0">
                <a:latin typeface="Arial" panose="020B0604020202020204" pitchFamily="34" charset="0"/>
                <a:cs typeface="Arial" panose="020B0604020202020204" pitchFamily="34" charset="0"/>
              </a:rPr>
              <a:t> </a:t>
            </a:r>
            <a:r>
              <a:rPr lang="en-US" altLang="de-DE" sz="1600" dirty="0">
                <a:solidFill>
                  <a:srgbClr val="300389"/>
                </a:solidFill>
                <a:latin typeface="Arial" panose="020B0604020202020204" pitchFamily="34" charset="0"/>
                <a:cs typeface="Arial" panose="020B0604020202020204" pitchFamily="34" charset="0"/>
              </a:rPr>
              <a:t>and, with a view to time-critical analysis methods, information on the </a:t>
            </a:r>
            <a:r>
              <a:rPr lang="en-US" altLang="de-DE" sz="1600" dirty="0">
                <a:solidFill>
                  <a:srgbClr val="0033CC"/>
                </a:solidFill>
                <a:latin typeface="Arial" panose="020B0604020202020204" pitchFamily="34" charset="0"/>
                <a:cs typeface="Arial" panose="020B0604020202020204" pitchFamily="34" charset="0"/>
              </a:rPr>
              <a:t>timeframe between taking the specimen and its analysis </a:t>
            </a:r>
            <a:r>
              <a:rPr lang="en-US" altLang="de-DE" sz="1600" dirty="0">
                <a:latin typeface="Arial" panose="020B0604020202020204" pitchFamily="34" charset="0"/>
                <a:cs typeface="Arial" panose="020B0604020202020204" pitchFamily="34" charset="0"/>
              </a:rPr>
              <a:t>and </a:t>
            </a:r>
            <a:r>
              <a:rPr lang="en-US" altLang="de-DE" sz="1600" dirty="0">
                <a:solidFill>
                  <a:srgbClr val="0033CC"/>
                </a:solidFill>
                <a:latin typeface="Arial" panose="020B0604020202020204" pitchFamily="34" charset="0"/>
                <a:cs typeface="Arial" panose="020B0604020202020204" pitchFamily="34" charset="0"/>
              </a:rPr>
              <a:t>storage conditions </a:t>
            </a:r>
            <a:r>
              <a:rPr lang="en-US" altLang="de-DE" sz="1600" dirty="0">
                <a:solidFill>
                  <a:srgbClr val="300389"/>
                </a:solidFill>
                <a:latin typeface="Arial" panose="020B0604020202020204" pitchFamily="34" charset="0"/>
                <a:cs typeface="Arial" panose="020B0604020202020204" pitchFamily="34" charset="0"/>
              </a:rPr>
              <a:t>such as </a:t>
            </a:r>
            <a:r>
              <a:rPr lang="en-US" altLang="de-DE" sz="1600" dirty="0">
                <a:solidFill>
                  <a:srgbClr val="0033CC"/>
                </a:solidFill>
                <a:latin typeface="Arial" panose="020B0604020202020204" pitchFamily="34" charset="0"/>
                <a:cs typeface="Arial" panose="020B0604020202020204" pitchFamily="34" charset="0"/>
              </a:rPr>
              <a:t>duration, temperature limits </a:t>
            </a:r>
            <a:r>
              <a:rPr lang="en-US" altLang="de-DE" sz="1600" dirty="0">
                <a:solidFill>
                  <a:srgbClr val="300389"/>
                </a:solidFill>
                <a:latin typeface="Arial" panose="020B0604020202020204" pitchFamily="34" charset="0"/>
                <a:cs typeface="Arial" panose="020B0604020202020204" pitchFamily="34" charset="0"/>
              </a:rPr>
              <a:t>and</a:t>
            </a:r>
            <a:r>
              <a:rPr lang="en-US" altLang="de-DE" sz="1600" dirty="0">
                <a:solidFill>
                  <a:srgbClr val="0033CC"/>
                </a:solidFill>
                <a:latin typeface="Arial" panose="020B0604020202020204" pitchFamily="34" charset="0"/>
                <a:cs typeface="Arial" panose="020B0604020202020204" pitchFamily="34" charset="0"/>
              </a:rPr>
              <a:t> freeze/thaw cycles</a:t>
            </a:r>
            <a:endParaRPr lang="de-DE" altLang="de-DE" sz="1600" dirty="0">
              <a:solidFill>
                <a:srgbClr val="0033CC"/>
              </a:solidFill>
              <a:latin typeface="Arial" panose="020B0604020202020204" pitchFamily="34" charset="0"/>
              <a:cs typeface="Arial" panose="020B0604020202020204" pitchFamily="34" charset="0"/>
            </a:endParaRPr>
          </a:p>
        </p:txBody>
      </p:sp>
      <p:sp>
        <p:nvSpPr>
          <p:cNvPr id="52227" name="Rectangle 3"/>
          <p:cNvSpPr>
            <a:spLocks noGrp="1" noChangeArrowheads="1"/>
          </p:cNvSpPr>
          <p:nvPr>
            <p:ph type="title"/>
          </p:nvPr>
        </p:nvSpPr>
        <p:spPr bwMode="auto">
          <a:xfrm>
            <a:off x="2594345" y="156411"/>
            <a:ext cx="9597655" cy="715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spcBef>
                <a:spcPts val="600"/>
              </a:spcBef>
            </a:pPr>
            <a:r>
              <a:rPr lang="en-US" altLang="de-DE" sz="2400" b="1" dirty="0">
                <a:solidFill>
                  <a:srgbClr val="300389"/>
                </a:solidFill>
                <a:latin typeface="Arial" panose="020B0604020202020204" pitchFamily="34" charset="0"/>
                <a:cs typeface="Arial" panose="020B0604020202020204" pitchFamily="34" charset="0"/>
              </a:rPr>
              <a:t>New In Vitro Diagnostic Regulations 2017 (IVDR)</a:t>
            </a:r>
            <a:endParaRPr lang="de-DE" altLang="de-DE" sz="2400" dirty="0">
              <a:solidFill>
                <a:srgbClr val="300389"/>
              </a:solidFill>
              <a:latin typeface="Arial" panose="020B0604020202020204" pitchFamily="34" charset="0"/>
            </a:endParaRPr>
          </a:p>
        </p:txBody>
      </p:sp>
    </p:spTree>
    <p:extLst>
      <p:ext uri="{BB962C8B-B14F-4D97-AF65-F5344CB8AC3E}">
        <p14:creationId xmlns:p14="http://schemas.microsoft.com/office/powerpoint/2010/main" val="32602631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hteck 3"/>
          <p:cNvSpPr>
            <a:spLocks noChangeArrowheads="1"/>
          </p:cNvSpPr>
          <p:nvPr/>
        </p:nvSpPr>
        <p:spPr bwMode="auto">
          <a:xfrm>
            <a:off x="856046" y="1339515"/>
            <a:ext cx="6024556" cy="5076825"/>
          </a:xfrm>
          <a:prstGeom prst="rect">
            <a:avLst/>
          </a:prstGeom>
          <a:noFill/>
          <a:ln w="47625" algn="ctr">
            <a:solidFill>
              <a:srgbClr val="30038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74713">
              <a:defRPr sz="2800">
                <a:solidFill>
                  <a:srgbClr val="044F88"/>
                </a:solidFill>
                <a:latin typeface="Arial" pitchFamily="34" charset="0"/>
              </a:defRPr>
            </a:lvl1pPr>
            <a:lvl2pPr marL="742950" indent="-285750" defTabSz="874713">
              <a:defRPr sz="2800">
                <a:solidFill>
                  <a:srgbClr val="044F88"/>
                </a:solidFill>
                <a:latin typeface="Arial" pitchFamily="34" charset="0"/>
              </a:defRPr>
            </a:lvl2pPr>
            <a:lvl3pPr marL="1143000" indent="-228600" defTabSz="874713">
              <a:defRPr sz="2800">
                <a:solidFill>
                  <a:srgbClr val="044F88"/>
                </a:solidFill>
                <a:latin typeface="Arial" pitchFamily="34" charset="0"/>
              </a:defRPr>
            </a:lvl3pPr>
            <a:lvl4pPr marL="1600200" indent="-228600" defTabSz="874713">
              <a:defRPr sz="2800">
                <a:solidFill>
                  <a:srgbClr val="044F88"/>
                </a:solidFill>
                <a:latin typeface="Arial" pitchFamily="34" charset="0"/>
              </a:defRPr>
            </a:lvl4pPr>
            <a:lvl5pPr marL="2057400" indent="-228600" defTabSz="874713">
              <a:defRPr sz="2800">
                <a:solidFill>
                  <a:srgbClr val="044F88"/>
                </a:solidFill>
                <a:latin typeface="Arial" pitchFamily="34" charset="0"/>
              </a:defRPr>
            </a:lvl5pPr>
            <a:lvl6pPr marL="25146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1400"/>
          </a:p>
        </p:txBody>
      </p:sp>
      <p:sp>
        <p:nvSpPr>
          <p:cNvPr id="210947" name="Ellipse 58"/>
          <p:cNvSpPr>
            <a:spLocks noChangeArrowheads="1"/>
          </p:cNvSpPr>
          <p:nvPr/>
        </p:nvSpPr>
        <p:spPr bwMode="auto">
          <a:xfrm>
            <a:off x="9679940" y="5011836"/>
            <a:ext cx="1157288" cy="1160463"/>
          </a:xfrm>
          <a:prstGeom prst="ellipse">
            <a:avLst/>
          </a:prstGeom>
          <a:solidFill>
            <a:schemeClr val="bg1"/>
          </a:solidFill>
          <a:ln w="28575" algn="ctr">
            <a:solidFill>
              <a:schemeClr val="accent1"/>
            </a:solidFill>
            <a:round/>
            <a:headEnd/>
            <a:tailEnd/>
          </a:ln>
        </p:spPr>
        <p:txBody>
          <a:bodyPr/>
          <a:lstStyle>
            <a:lvl1pPr>
              <a:defRPr sz="2800">
                <a:solidFill>
                  <a:srgbClr val="044F88"/>
                </a:solidFill>
                <a:latin typeface="Arial" pitchFamily="34" charset="0"/>
              </a:defRPr>
            </a:lvl1pPr>
            <a:lvl2pPr marL="742950" indent="-285750">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a:solidFill>
                <a:srgbClr val="00CC99"/>
              </a:solidFill>
            </a:endParaRPr>
          </a:p>
        </p:txBody>
      </p:sp>
      <p:sp>
        <p:nvSpPr>
          <p:cNvPr id="210948" name="Ellipse 3"/>
          <p:cNvSpPr>
            <a:spLocks noChangeArrowheads="1"/>
          </p:cNvSpPr>
          <p:nvPr/>
        </p:nvSpPr>
        <p:spPr bwMode="auto">
          <a:xfrm>
            <a:off x="1240299" y="4993272"/>
            <a:ext cx="1158875" cy="1160463"/>
          </a:xfrm>
          <a:prstGeom prst="ellipse">
            <a:avLst/>
          </a:prstGeom>
          <a:solidFill>
            <a:schemeClr val="bg1"/>
          </a:solidFill>
          <a:ln w="28575" algn="ctr">
            <a:solidFill>
              <a:schemeClr val="accent1"/>
            </a:solidFill>
            <a:round/>
            <a:headEnd/>
            <a:tailEnd/>
          </a:ln>
        </p:spPr>
        <p:txBody>
          <a:bodyPr/>
          <a:lstStyle>
            <a:lvl1pPr>
              <a:defRPr sz="2800">
                <a:solidFill>
                  <a:srgbClr val="044F88"/>
                </a:solidFill>
                <a:latin typeface="Arial" pitchFamily="34" charset="0"/>
              </a:defRPr>
            </a:lvl1pPr>
            <a:lvl2pPr marL="742950" indent="-285750">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400"/>
          </a:p>
        </p:txBody>
      </p:sp>
      <p:sp>
        <p:nvSpPr>
          <p:cNvPr id="8" name="Textfeld 9"/>
          <p:cNvSpPr txBox="1">
            <a:spLocks noChangeArrowheads="1"/>
          </p:cNvSpPr>
          <p:nvPr/>
        </p:nvSpPr>
        <p:spPr bwMode="auto">
          <a:xfrm>
            <a:off x="1008523" y="5353634"/>
            <a:ext cx="16446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20000"/>
              </a:spcBef>
              <a:spcAft>
                <a:spcPct val="0"/>
              </a:spcAft>
              <a:buFont typeface="Wingdings" pitchFamily="2" charset="2"/>
              <a:buNone/>
              <a:defRPr/>
            </a:pPr>
            <a:r>
              <a:rPr lang="en-US" altLang="de-DE" sz="1000" b="1" dirty="0">
                <a:solidFill>
                  <a:srgbClr val="044F88"/>
                </a:solidFill>
                <a:latin typeface="Verdana"/>
              </a:rPr>
              <a:t>Collection</a:t>
            </a:r>
          </a:p>
          <a:p>
            <a:pPr algn="ctr" eaLnBrk="0" fontAlgn="base" hangingPunct="0">
              <a:spcBef>
                <a:spcPct val="20000"/>
              </a:spcBef>
              <a:spcAft>
                <a:spcPct val="0"/>
              </a:spcAft>
              <a:buFont typeface="Wingdings" pitchFamily="2" charset="2"/>
              <a:buNone/>
              <a:defRPr/>
            </a:pPr>
            <a:r>
              <a:rPr lang="en-US" altLang="de-DE" sz="1000" b="1" dirty="0">
                <a:solidFill>
                  <a:srgbClr val="044F88"/>
                </a:solidFill>
                <a:latin typeface="Verdana"/>
              </a:rPr>
              <a:t>&amp; Stabilization</a:t>
            </a:r>
          </a:p>
        </p:txBody>
      </p:sp>
      <p:sp>
        <p:nvSpPr>
          <p:cNvPr id="210950" name="Ellipse 58"/>
          <p:cNvSpPr>
            <a:spLocks noChangeArrowheads="1"/>
          </p:cNvSpPr>
          <p:nvPr/>
        </p:nvSpPr>
        <p:spPr bwMode="auto">
          <a:xfrm>
            <a:off x="7604761" y="5002311"/>
            <a:ext cx="1158875" cy="1160463"/>
          </a:xfrm>
          <a:prstGeom prst="ellipse">
            <a:avLst/>
          </a:prstGeom>
          <a:solidFill>
            <a:schemeClr val="bg1"/>
          </a:solidFill>
          <a:ln w="28575" algn="ctr">
            <a:solidFill>
              <a:schemeClr val="accent1"/>
            </a:solidFill>
            <a:round/>
            <a:headEnd/>
            <a:tailEnd/>
          </a:ln>
        </p:spPr>
        <p:txBody>
          <a:bodyPr/>
          <a:lstStyle>
            <a:lvl1pPr>
              <a:defRPr sz="2800">
                <a:solidFill>
                  <a:srgbClr val="044F88"/>
                </a:solidFill>
                <a:latin typeface="Arial" pitchFamily="34" charset="0"/>
              </a:defRPr>
            </a:lvl1pPr>
            <a:lvl2pPr marL="742950" indent="-285750">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a:solidFill>
                <a:srgbClr val="00CC99"/>
              </a:solidFill>
            </a:endParaRPr>
          </a:p>
          <a:p>
            <a:pPr algn="ctr" eaLnBrk="0" fontAlgn="base" hangingPunct="0">
              <a:spcBef>
                <a:spcPct val="20000"/>
              </a:spcBef>
              <a:spcAft>
                <a:spcPct val="0"/>
              </a:spcAft>
              <a:buFont typeface="Wingdings" pitchFamily="2" charset="2"/>
              <a:buNone/>
            </a:pPr>
            <a:endParaRPr lang="de-DE" altLang="de-DE">
              <a:solidFill>
                <a:srgbClr val="00CC99"/>
              </a:solidFill>
            </a:endParaRPr>
          </a:p>
          <a:p>
            <a:pPr algn="ctr" eaLnBrk="0" fontAlgn="base" hangingPunct="0">
              <a:spcBef>
                <a:spcPct val="20000"/>
              </a:spcBef>
              <a:spcAft>
                <a:spcPct val="0"/>
              </a:spcAft>
              <a:buFont typeface="Wingdings" pitchFamily="2" charset="2"/>
              <a:buNone/>
            </a:pPr>
            <a:endParaRPr lang="de-DE" altLang="de-DE">
              <a:solidFill>
                <a:srgbClr val="00CC99"/>
              </a:solidFill>
            </a:endParaRPr>
          </a:p>
          <a:p>
            <a:pPr algn="ctr" eaLnBrk="0" fontAlgn="base" hangingPunct="0">
              <a:spcBef>
                <a:spcPct val="20000"/>
              </a:spcBef>
              <a:spcAft>
                <a:spcPct val="0"/>
              </a:spcAft>
              <a:buFont typeface="Wingdings" pitchFamily="2" charset="2"/>
              <a:buNone/>
            </a:pPr>
            <a:endParaRPr lang="de-DE" altLang="de-DE">
              <a:solidFill>
                <a:srgbClr val="00CC99"/>
              </a:solidFill>
            </a:endParaRPr>
          </a:p>
          <a:p>
            <a:pPr algn="ctr" eaLnBrk="0" fontAlgn="base" hangingPunct="0">
              <a:spcBef>
                <a:spcPct val="20000"/>
              </a:spcBef>
              <a:spcAft>
                <a:spcPct val="0"/>
              </a:spcAft>
              <a:buFont typeface="Wingdings" pitchFamily="2" charset="2"/>
              <a:buNone/>
            </a:pPr>
            <a:endParaRPr lang="de-DE" altLang="de-DE">
              <a:solidFill>
                <a:srgbClr val="00CC99"/>
              </a:solidFill>
            </a:endParaRPr>
          </a:p>
          <a:p>
            <a:pPr algn="ctr" eaLnBrk="0" fontAlgn="base" hangingPunct="0">
              <a:spcBef>
                <a:spcPct val="20000"/>
              </a:spcBef>
              <a:spcAft>
                <a:spcPct val="0"/>
              </a:spcAft>
              <a:buFont typeface="Wingdings" pitchFamily="2" charset="2"/>
              <a:buNone/>
            </a:pPr>
            <a:endParaRPr lang="de-DE" altLang="de-DE">
              <a:solidFill>
                <a:srgbClr val="00CC99"/>
              </a:solidFill>
            </a:endParaRPr>
          </a:p>
          <a:p>
            <a:pPr algn="ctr" eaLnBrk="0" fontAlgn="base" hangingPunct="0">
              <a:spcBef>
                <a:spcPct val="20000"/>
              </a:spcBef>
              <a:spcAft>
                <a:spcPct val="0"/>
              </a:spcAft>
              <a:buFont typeface="Wingdings" pitchFamily="2" charset="2"/>
              <a:buNone/>
            </a:pPr>
            <a:endParaRPr lang="de-DE" altLang="de-DE">
              <a:solidFill>
                <a:srgbClr val="00CC99"/>
              </a:solidFill>
            </a:endParaRPr>
          </a:p>
          <a:p>
            <a:pPr algn="ctr" eaLnBrk="0" fontAlgn="base" hangingPunct="0">
              <a:spcBef>
                <a:spcPct val="20000"/>
              </a:spcBef>
              <a:spcAft>
                <a:spcPct val="0"/>
              </a:spcAft>
              <a:buFont typeface="Wingdings" pitchFamily="2" charset="2"/>
              <a:buNone/>
            </a:pPr>
            <a:endParaRPr lang="de-DE" altLang="de-DE">
              <a:solidFill>
                <a:srgbClr val="00CC99"/>
              </a:solidFill>
            </a:endParaRPr>
          </a:p>
          <a:p>
            <a:pPr algn="ctr" eaLnBrk="0" fontAlgn="base" hangingPunct="0">
              <a:spcBef>
                <a:spcPct val="20000"/>
              </a:spcBef>
              <a:spcAft>
                <a:spcPct val="0"/>
              </a:spcAft>
              <a:buFont typeface="Wingdings" pitchFamily="2" charset="2"/>
              <a:buNone/>
            </a:pPr>
            <a:endParaRPr lang="de-DE" altLang="de-DE">
              <a:solidFill>
                <a:srgbClr val="00CC99"/>
              </a:solidFill>
            </a:endParaRPr>
          </a:p>
        </p:txBody>
      </p:sp>
      <p:sp>
        <p:nvSpPr>
          <p:cNvPr id="10" name="Textfeld 62"/>
          <p:cNvSpPr txBox="1">
            <a:spLocks noChangeArrowheads="1"/>
          </p:cNvSpPr>
          <p:nvPr/>
        </p:nvSpPr>
        <p:spPr bwMode="auto">
          <a:xfrm>
            <a:off x="9484678" y="5370610"/>
            <a:ext cx="1484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20000"/>
              </a:spcBef>
              <a:spcAft>
                <a:spcPct val="0"/>
              </a:spcAft>
              <a:buFont typeface="Wingdings" pitchFamily="2" charset="2"/>
              <a:buNone/>
              <a:defRPr/>
            </a:pPr>
            <a:r>
              <a:rPr lang="de-DE" altLang="de-DE" sz="1000" b="1" dirty="0">
                <a:solidFill>
                  <a:srgbClr val="044F88"/>
                </a:solidFill>
                <a:latin typeface="Verdana"/>
              </a:rPr>
              <a:t>Data </a:t>
            </a:r>
          </a:p>
          <a:p>
            <a:pPr algn="ctr" eaLnBrk="0" fontAlgn="base" hangingPunct="0">
              <a:spcBef>
                <a:spcPct val="20000"/>
              </a:spcBef>
              <a:spcAft>
                <a:spcPct val="0"/>
              </a:spcAft>
              <a:buFont typeface="Wingdings" pitchFamily="2" charset="2"/>
              <a:buNone/>
              <a:defRPr/>
            </a:pPr>
            <a:r>
              <a:rPr lang="de-DE" altLang="de-DE" sz="1000" b="1" dirty="0">
                <a:solidFill>
                  <a:srgbClr val="044F88"/>
                </a:solidFill>
                <a:latin typeface="Verdana"/>
              </a:rPr>
              <a:t>Analysis</a:t>
            </a:r>
          </a:p>
        </p:txBody>
      </p:sp>
      <p:sp>
        <p:nvSpPr>
          <p:cNvPr id="210952" name="Ellipse 66"/>
          <p:cNvSpPr>
            <a:spLocks noChangeArrowheads="1"/>
          </p:cNvSpPr>
          <p:nvPr/>
        </p:nvSpPr>
        <p:spPr bwMode="auto">
          <a:xfrm>
            <a:off x="4140984" y="5027562"/>
            <a:ext cx="1157288" cy="1160463"/>
          </a:xfrm>
          <a:prstGeom prst="ellipse">
            <a:avLst/>
          </a:prstGeom>
          <a:solidFill>
            <a:schemeClr val="bg1"/>
          </a:solidFill>
          <a:ln w="28575" algn="ctr">
            <a:solidFill>
              <a:schemeClr val="accent1"/>
            </a:solidFill>
            <a:round/>
            <a:headEnd/>
            <a:tailEnd/>
          </a:ln>
        </p:spPr>
        <p:txBody>
          <a:bodyPr/>
          <a:lstStyle>
            <a:lvl1pPr>
              <a:defRPr sz="2800">
                <a:solidFill>
                  <a:srgbClr val="044F88"/>
                </a:solidFill>
                <a:latin typeface="Arial" pitchFamily="34" charset="0"/>
              </a:defRPr>
            </a:lvl1pPr>
            <a:lvl2pPr marL="742950" indent="-285750">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a:solidFill>
                <a:srgbClr val="00CC99"/>
              </a:solidFill>
            </a:endParaRPr>
          </a:p>
        </p:txBody>
      </p:sp>
      <p:sp>
        <p:nvSpPr>
          <p:cNvPr id="12" name="Textfeld 62"/>
          <p:cNvSpPr txBox="1">
            <a:spLocks noChangeArrowheads="1"/>
          </p:cNvSpPr>
          <p:nvPr/>
        </p:nvSpPr>
        <p:spPr bwMode="auto">
          <a:xfrm>
            <a:off x="4137810" y="5386336"/>
            <a:ext cx="1204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20000"/>
              </a:spcBef>
              <a:spcAft>
                <a:spcPct val="0"/>
              </a:spcAft>
              <a:buFont typeface="Wingdings" pitchFamily="2" charset="2"/>
              <a:buNone/>
              <a:defRPr/>
            </a:pPr>
            <a:r>
              <a:rPr lang="de-DE" altLang="de-DE" sz="1000" b="1" dirty="0">
                <a:solidFill>
                  <a:srgbClr val="044F88"/>
                </a:solidFill>
                <a:latin typeface="Verdana"/>
              </a:rPr>
              <a:t>Sample Processing</a:t>
            </a:r>
          </a:p>
        </p:txBody>
      </p:sp>
      <p:sp>
        <p:nvSpPr>
          <p:cNvPr id="13" name="Textfeld 62"/>
          <p:cNvSpPr txBox="1">
            <a:spLocks noChangeArrowheads="1"/>
          </p:cNvSpPr>
          <p:nvPr/>
        </p:nvSpPr>
        <p:spPr bwMode="auto">
          <a:xfrm>
            <a:off x="7658735" y="5437285"/>
            <a:ext cx="111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20000"/>
              </a:spcBef>
              <a:spcAft>
                <a:spcPct val="0"/>
              </a:spcAft>
              <a:buFont typeface="Wingdings" pitchFamily="2" charset="2"/>
              <a:buNone/>
              <a:defRPr/>
            </a:pPr>
            <a:r>
              <a:rPr lang="de-DE" altLang="de-DE" sz="1000" b="1" dirty="0">
                <a:solidFill>
                  <a:srgbClr val="044F88"/>
                </a:solidFill>
                <a:latin typeface="Verdana"/>
              </a:rPr>
              <a:t>Analytical Test</a:t>
            </a:r>
          </a:p>
        </p:txBody>
      </p:sp>
      <p:sp>
        <p:nvSpPr>
          <p:cNvPr id="210955" name="Ellipse 3"/>
          <p:cNvSpPr>
            <a:spLocks noChangeArrowheads="1"/>
          </p:cNvSpPr>
          <p:nvPr/>
        </p:nvSpPr>
        <p:spPr bwMode="auto">
          <a:xfrm>
            <a:off x="5584974" y="5001209"/>
            <a:ext cx="1157288" cy="1160462"/>
          </a:xfrm>
          <a:prstGeom prst="ellipse">
            <a:avLst/>
          </a:prstGeom>
          <a:solidFill>
            <a:schemeClr val="bg1"/>
          </a:solidFill>
          <a:ln w="28575" algn="ctr">
            <a:solidFill>
              <a:schemeClr val="accent1"/>
            </a:solidFill>
            <a:round/>
            <a:headEnd/>
            <a:tailEnd/>
          </a:ln>
        </p:spPr>
        <p:txBody>
          <a:bodyPr/>
          <a:lstStyle>
            <a:lvl1pPr>
              <a:defRPr sz="2800">
                <a:solidFill>
                  <a:srgbClr val="044F88"/>
                </a:solidFill>
                <a:latin typeface="Arial" pitchFamily="34" charset="0"/>
              </a:defRPr>
            </a:lvl1pPr>
            <a:lvl2pPr marL="742950" indent="-285750">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400">
              <a:solidFill>
                <a:srgbClr val="00CC99"/>
              </a:solidFill>
            </a:endParaRPr>
          </a:p>
        </p:txBody>
      </p:sp>
      <p:sp>
        <p:nvSpPr>
          <p:cNvPr id="15" name="Textfeld 9"/>
          <p:cNvSpPr txBox="1">
            <a:spLocks noChangeArrowheads="1"/>
          </p:cNvSpPr>
          <p:nvPr/>
        </p:nvSpPr>
        <p:spPr bwMode="auto">
          <a:xfrm>
            <a:off x="5394792" y="5366334"/>
            <a:ext cx="16430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20000"/>
              </a:spcBef>
              <a:spcAft>
                <a:spcPct val="0"/>
              </a:spcAft>
              <a:buFont typeface="Wingdings" pitchFamily="2" charset="2"/>
              <a:buNone/>
              <a:defRPr/>
            </a:pPr>
            <a:r>
              <a:rPr lang="en-US" altLang="de-DE" sz="1000" b="1" dirty="0">
                <a:solidFill>
                  <a:srgbClr val="044F88"/>
                </a:solidFill>
                <a:latin typeface="Verdana"/>
              </a:rPr>
              <a:t>Analyte </a:t>
            </a:r>
          </a:p>
          <a:p>
            <a:pPr algn="ctr" eaLnBrk="0" fontAlgn="base" hangingPunct="0">
              <a:spcBef>
                <a:spcPct val="20000"/>
              </a:spcBef>
              <a:spcAft>
                <a:spcPct val="0"/>
              </a:spcAft>
              <a:buFont typeface="Wingdings" pitchFamily="2" charset="2"/>
              <a:buNone/>
              <a:defRPr/>
            </a:pPr>
            <a:r>
              <a:rPr lang="en-US" altLang="de-DE" sz="1000" b="1" dirty="0">
                <a:solidFill>
                  <a:srgbClr val="044F88"/>
                </a:solidFill>
                <a:latin typeface="Verdana"/>
              </a:rPr>
              <a:t>Isolation</a:t>
            </a:r>
          </a:p>
        </p:txBody>
      </p:sp>
      <p:sp>
        <p:nvSpPr>
          <p:cNvPr id="210957" name="Ellipse 3"/>
          <p:cNvSpPr>
            <a:spLocks noChangeArrowheads="1"/>
          </p:cNvSpPr>
          <p:nvPr/>
        </p:nvSpPr>
        <p:spPr bwMode="auto">
          <a:xfrm>
            <a:off x="2730968" y="5029784"/>
            <a:ext cx="1158875" cy="1160462"/>
          </a:xfrm>
          <a:prstGeom prst="ellipse">
            <a:avLst/>
          </a:prstGeom>
          <a:solidFill>
            <a:schemeClr val="bg1"/>
          </a:solidFill>
          <a:ln w="28575" algn="ctr">
            <a:solidFill>
              <a:schemeClr val="accent1"/>
            </a:solidFill>
            <a:round/>
            <a:headEnd/>
            <a:tailEnd/>
          </a:ln>
        </p:spPr>
        <p:txBody>
          <a:bodyPr/>
          <a:lstStyle>
            <a:lvl1pPr>
              <a:defRPr sz="2800">
                <a:solidFill>
                  <a:srgbClr val="044F88"/>
                </a:solidFill>
                <a:latin typeface="Arial" pitchFamily="34" charset="0"/>
              </a:defRPr>
            </a:lvl1pPr>
            <a:lvl2pPr marL="742950" indent="-285750">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400"/>
          </a:p>
        </p:txBody>
      </p:sp>
      <p:sp>
        <p:nvSpPr>
          <p:cNvPr id="17" name="Textfeld 62"/>
          <p:cNvSpPr txBox="1">
            <a:spLocks noChangeArrowheads="1"/>
          </p:cNvSpPr>
          <p:nvPr/>
        </p:nvSpPr>
        <p:spPr bwMode="auto">
          <a:xfrm>
            <a:off x="2710330" y="5198060"/>
            <a:ext cx="1204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lnSpc>
                <a:spcPct val="200000"/>
              </a:lnSpc>
              <a:spcBef>
                <a:spcPct val="20000"/>
              </a:spcBef>
              <a:spcAft>
                <a:spcPct val="0"/>
              </a:spcAft>
              <a:buFont typeface="Wingdings" pitchFamily="2" charset="2"/>
              <a:buNone/>
              <a:defRPr/>
            </a:pPr>
            <a:r>
              <a:rPr lang="de-DE" altLang="de-DE" sz="1000" b="1" dirty="0">
                <a:solidFill>
                  <a:srgbClr val="044F88"/>
                </a:solidFill>
                <a:latin typeface="Verdana"/>
              </a:rPr>
              <a:t>Storage    Transport</a:t>
            </a:r>
          </a:p>
        </p:txBody>
      </p:sp>
      <p:sp>
        <p:nvSpPr>
          <p:cNvPr id="210959" name="Pfeil nach rechts 17"/>
          <p:cNvSpPr>
            <a:spLocks noChangeArrowheads="1"/>
          </p:cNvSpPr>
          <p:nvPr/>
        </p:nvSpPr>
        <p:spPr bwMode="auto">
          <a:xfrm>
            <a:off x="2510142" y="5533021"/>
            <a:ext cx="160338" cy="107950"/>
          </a:xfrm>
          <a:prstGeom prst="rightArrow">
            <a:avLst>
              <a:gd name="adj1" fmla="val 50000"/>
              <a:gd name="adj2" fmla="val 50328"/>
            </a:avLst>
          </a:prstGeom>
          <a:solidFill>
            <a:srgbClr val="330587"/>
          </a:solidFill>
          <a:ln w="9525">
            <a:solidFill>
              <a:schemeClr val="tx1"/>
            </a:solidFill>
            <a:miter lim="800000"/>
            <a:headEnd/>
            <a:tailEnd/>
          </a:ln>
        </p:spPr>
        <p:txBody>
          <a:bodyPr/>
          <a:lstStyle>
            <a:lvl1pPr defTabSz="874713">
              <a:defRPr sz="2800">
                <a:solidFill>
                  <a:srgbClr val="044F88"/>
                </a:solidFill>
                <a:latin typeface="Arial" pitchFamily="34" charset="0"/>
              </a:defRPr>
            </a:lvl1pPr>
            <a:lvl2pPr marL="742950" indent="-285750" defTabSz="874713">
              <a:defRPr sz="2800">
                <a:solidFill>
                  <a:srgbClr val="044F88"/>
                </a:solidFill>
                <a:latin typeface="Arial" pitchFamily="34" charset="0"/>
              </a:defRPr>
            </a:lvl2pPr>
            <a:lvl3pPr marL="1143000" indent="-228600" defTabSz="874713">
              <a:defRPr sz="2800">
                <a:solidFill>
                  <a:srgbClr val="044F88"/>
                </a:solidFill>
                <a:latin typeface="Arial" pitchFamily="34" charset="0"/>
              </a:defRPr>
            </a:lvl3pPr>
            <a:lvl4pPr marL="1600200" indent="-228600" defTabSz="874713">
              <a:defRPr sz="2800">
                <a:solidFill>
                  <a:srgbClr val="044F88"/>
                </a:solidFill>
                <a:latin typeface="Arial" pitchFamily="34" charset="0"/>
              </a:defRPr>
            </a:lvl4pPr>
            <a:lvl5pPr marL="2057400" indent="-228600" defTabSz="874713">
              <a:defRPr sz="2800">
                <a:solidFill>
                  <a:srgbClr val="044F88"/>
                </a:solidFill>
                <a:latin typeface="Arial" pitchFamily="34" charset="0"/>
              </a:defRPr>
            </a:lvl5pPr>
            <a:lvl6pPr marL="25146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1400"/>
          </a:p>
        </p:txBody>
      </p:sp>
      <p:sp>
        <p:nvSpPr>
          <p:cNvPr id="210960" name="Pfeil nach rechts 18"/>
          <p:cNvSpPr>
            <a:spLocks noChangeArrowheads="1"/>
          </p:cNvSpPr>
          <p:nvPr/>
        </p:nvSpPr>
        <p:spPr bwMode="auto">
          <a:xfrm>
            <a:off x="9027479" y="5523010"/>
            <a:ext cx="405447" cy="117961"/>
          </a:xfrm>
          <a:prstGeom prst="rightArrow">
            <a:avLst>
              <a:gd name="adj1" fmla="val 50000"/>
              <a:gd name="adj2" fmla="val 49218"/>
            </a:avLst>
          </a:prstGeom>
          <a:solidFill>
            <a:srgbClr val="330587"/>
          </a:solidFill>
          <a:ln w="9525">
            <a:solidFill>
              <a:schemeClr val="tx1"/>
            </a:solidFill>
            <a:miter lim="800000"/>
            <a:headEnd/>
            <a:tailEnd/>
          </a:ln>
        </p:spPr>
        <p:txBody>
          <a:bodyPr/>
          <a:lstStyle>
            <a:lvl1pPr defTabSz="874713">
              <a:defRPr sz="2800">
                <a:solidFill>
                  <a:srgbClr val="044F88"/>
                </a:solidFill>
                <a:latin typeface="Arial" pitchFamily="34" charset="0"/>
              </a:defRPr>
            </a:lvl1pPr>
            <a:lvl2pPr marL="742950" indent="-285750" defTabSz="874713">
              <a:defRPr sz="2800">
                <a:solidFill>
                  <a:srgbClr val="044F88"/>
                </a:solidFill>
                <a:latin typeface="Arial" pitchFamily="34" charset="0"/>
              </a:defRPr>
            </a:lvl2pPr>
            <a:lvl3pPr marL="1143000" indent="-228600" defTabSz="874713">
              <a:defRPr sz="2800">
                <a:solidFill>
                  <a:srgbClr val="044F88"/>
                </a:solidFill>
                <a:latin typeface="Arial" pitchFamily="34" charset="0"/>
              </a:defRPr>
            </a:lvl3pPr>
            <a:lvl4pPr marL="1600200" indent="-228600" defTabSz="874713">
              <a:defRPr sz="2800">
                <a:solidFill>
                  <a:srgbClr val="044F88"/>
                </a:solidFill>
                <a:latin typeface="Arial" pitchFamily="34" charset="0"/>
              </a:defRPr>
            </a:lvl4pPr>
            <a:lvl5pPr marL="2057400" indent="-228600" defTabSz="874713">
              <a:defRPr sz="2800">
                <a:solidFill>
                  <a:srgbClr val="044F88"/>
                </a:solidFill>
                <a:latin typeface="Arial" pitchFamily="34" charset="0"/>
              </a:defRPr>
            </a:lvl5pPr>
            <a:lvl6pPr marL="25146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1400"/>
          </a:p>
        </p:txBody>
      </p:sp>
      <p:sp>
        <p:nvSpPr>
          <p:cNvPr id="210961" name="Pfeil nach rechts 19"/>
          <p:cNvSpPr>
            <a:spLocks noChangeArrowheads="1"/>
          </p:cNvSpPr>
          <p:nvPr/>
        </p:nvSpPr>
        <p:spPr bwMode="auto">
          <a:xfrm>
            <a:off x="5397014" y="5533021"/>
            <a:ext cx="165100" cy="115888"/>
          </a:xfrm>
          <a:prstGeom prst="rightArrow">
            <a:avLst>
              <a:gd name="adj1" fmla="val 50000"/>
              <a:gd name="adj2" fmla="val 50160"/>
            </a:avLst>
          </a:prstGeom>
          <a:solidFill>
            <a:srgbClr val="330587"/>
          </a:solidFill>
          <a:ln w="9525">
            <a:solidFill>
              <a:schemeClr val="tx1"/>
            </a:solidFill>
            <a:miter lim="800000"/>
            <a:headEnd/>
            <a:tailEnd/>
          </a:ln>
        </p:spPr>
        <p:txBody>
          <a:bodyPr/>
          <a:lstStyle>
            <a:lvl1pPr defTabSz="874713">
              <a:defRPr sz="2800">
                <a:solidFill>
                  <a:srgbClr val="044F88"/>
                </a:solidFill>
                <a:latin typeface="Arial" pitchFamily="34" charset="0"/>
              </a:defRPr>
            </a:lvl1pPr>
            <a:lvl2pPr marL="742950" indent="-285750" defTabSz="874713">
              <a:defRPr sz="2800">
                <a:solidFill>
                  <a:srgbClr val="044F88"/>
                </a:solidFill>
                <a:latin typeface="Arial" pitchFamily="34" charset="0"/>
              </a:defRPr>
            </a:lvl2pPr>
            <a:lvl3pPr marL="1143000" indent="-228600" defTabSz="874713">
              <a:defRPr sz="2800">
                <a:solidFill>
                  <a:srgbClr val="044F88"/>
                </a:solidFill>
                <a:latin typeface="Arial" pitchFamily="34" charset="0"/>
              </a:defRPr>
            </a:lvl3pPr>
            <a:lvl4pPr marL="1600200" indent="-228600" defTabSz="874713">
              <a:defRPr sz="2800">
                <a:solidFill>
                  <a:srgbClr val="044F88"/>
                </a:solidFill>
                <a:latin typeface="Arial" pitchFamily="34" charset="0"/>
              </a:defRPr>
            </a:lvl4pPr>
            <a:lvl5pPr marL="2057400" indent="-228600" defTabSz="874713">
              <a:defRPr sz="2800">
                <a:solidFill>
                  <a:srgbClr val="044F88"/>
                </a:solidFill>
                <a:latin typeface="Arial" pitchFamily="34" charset="0"/>
              </a:defRPr>
            </a:lvl5pPr>
            <a:lvl6pPr marL="25146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1400"/>
          </a:p>
        </p:txBody>
      </p:sp>
      <p:sp>
        <p:nvSpPr>
          <p:cNvPr id="210962" name="Pfeil nach rechts 20"/>
          <p:cNvSpPr>
            <a:spLocks noChangeArrowheads="1"/>
          </p:cNvSpPr>
          <p:nvPr/>
        </p:nvSpPr>
        <p:spPr bwMode="auto">
          <a:xfrm>
            <a:off x="3954613" y="5553025"/>
            <a:ext cx="142875" cy="122237"/>
          </a:xfrm>
          <a:prstGeom prst="rightArrow">
            <a:avLst>
              <a:gd name="adj1" fmla="val 50000"/>
              <a:gd name="adj2" fmla="val 49897"/>
            </a:avLst>
          </a:prstGeom>
          <a:solidFill>
            <a:srgbClr val="330587"/>
          </a:solidFill>
          <a:ln w="9525">
            <a:solidFill>
              <a:schemeClr val="tx1"/>
            </a:solidFill>
            <a:miter lim="800000"/>
            <a:headEnd/>
            <a:tailEnd/>
          </a:ln>
        </p:spPr>
        <p:txBody>
          <a:bodyPr/>
          <a:lstStyle>
            <a:lvl1pPr defTabSz="874713">
              <a:defRPr sz="2800">
                <a:solidFill>
                  <a:srgbClr val="044F88"/>
                </a:solidFill>
                <a:latin typeface="Arial" pitchFamily="34" charset="0"/>
              </a:defRPr>
            </a:lvl1pPr>
            <a:lvl2pPr marL="742950" indent="-285750" defTabSz="874713">
              <a:defRPr sz="2800">
                <a:solidFill>
                  <a:srgbClr val="044F88"/>
                </a:solidFill>
                <a:latin typeface="Arial" pitchFamily="34" charset="0"/>
              </a:defRPr>
            </a:lvl2pPr>
            <a:lvl3pPr marL="1143000" indent="-228600" defTabSz="874713">
              <a:defRPr sz="2800">
                <a:solidFill>
                  <a:srgbClr val="044F88"/>
                </a:solidFill>
                <a:latin typeface="Arial" pitchFamily="34" charset="0"/>
              </a:defRPr>
            </a:lvl3pPr>
            <a:lvl4pPr marL="1600200" indent="-228600" defTabSz="874713">
              <a:defRPr sz="2800">
                <a:solidFill>
                  <a:srgbClr val="044F88"/>
                </a:solidFill>
                <a:latin typeface="Arial" pitchFamily="34" charset="0"/>
              </a:defRPr>
            </a:lvl4pPr>
            <a:lvl5pPr marL="2057400" indent="-228600" defTabSz="874713">
              <a:defRPr sz="2800">
                <a:solidFill>
                  <a:srgbClr val="044F88"/>
                </a:solidFill>
                <a:latin typeface="Arial" pitchFamily="34" charset="0"/>
              </a:defRPr>
            </a:lvl5pPr>
            <a:lvl6pPr marL="25146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1400"/>
          </a:p>
        </p:txBody>
      </p:sp>
      <p:pic>
        <p:nvPicPr>
          <p:cNvPr id="210963"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056" y="5513486"/>
            <a:ext cx="434975"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67" name="Rechteck 1"/>
          <p:cNvSpPr>
            <a:spLocks noChangeArrowheads="1"/>
          </p:cNvSpPr>
          <p:nvPr/>
        </p:nvSpPr>
        <p:spPr bwMode="auto">
          <a:xfrm>
            <a:off x="6918326" y="1503364"/>
            <a:ext cx="338772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74713">
              <a:defRPr sz="2800">
                <a:solidFill>
                  <a:srgbClr val="044F88"/>
                </a:solidFill>
                <a:latin typeface="Arial" pitchFamily="34" charset="0"/>
              </a:defRPr>
            </a:lvl1pPr>
            <a:lvl2pPr marL="742950" indent="-285750" defTabSz="874713">
              <a:defRPr sz="2800">
                <a:solidFill>
                  <a:srgbClr val="044F88"/>
                </a:solidFill>
                <a:latin typeface="Arial" pitchFamily="34" charset="0"/>
              </a:defRPr>
            </a:lvl2pPr>
            <a:lvl3pPr marL="1143000" indent="-228600" defTabSz="874713">
              <a:defRPr sz="2800">
                <a:solidFill>
                  <a:srgbClr val="044F88"/>
                </a:solidFill>
                <a:latin typeface="Arial" pitchFamily="34" charset="0"/>
              </a:defRPr>
            </a:lvl3pPr>
            <a:lvl4pPr marL="1600200" indent="-228600" defTabSz="874713">
              <a:defRPr sz="2800">
                <a:solidFill>
                  <a:srgbClr val="044F88"/>
                </a:solidFill>
                <a:latin typeface="Arial" pitchFamily="34" charset="0"/>
              </a:defRPr>
            </a:lvl4pPr>
            <a:lvl5pPr marL="2057400" indent="-228600" defTabSz="874713">
              <a:defRPr sz="2800">
                <a:solidFill>
                  <a:srgbClr val="044F88"/>
                </a:solidFill>
                <a:latin typeface="Arial" pitchFamily="34" charset="0"/>
              </a:defRPr>
            </a:lvl5pPr>
            <a:lvl6pPr marL="25146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1400"/>
          </a:p>
        </p:txBody>
      </p:sp>
      <p:grpSp>
        <p:nvGrpSpPr>
          <p:cNvPr id="3" name="Gruppieren 2"/>
          <p:cNvGrpSpPr/>
          <p:nvPr/>
        </p:nvGrpSpPr>
        <p:grpSpPr>
          <a:xfrm>
            <a:off x="7114542" y="1457474"/>
            <a:ext cx="4339589" cy="3362325"/>
            <a:chOff x="7114542" y="1114574"/>
            <a:chExt cx="4339589" cy="3362325"/>
          </a:xfrm>
        </p:grpSpPr>
        <p:sp>
          <p:nvSpPr>
            <p:cNvPr id="210968" name="Rechteck 2"/>
            <p:cNvSpPr>
              <a:spLocks noChangeArrowheads="1"/>
            </p:cNvSpPr>
            <p:nvPr/>
          </p:nvSpPr>
          <p:spPr bwMode="auto">
            <a:xfrm>
              <a:off x="7114542" y="1114574"/>
              <a:ext cx="4339589" cy="336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74713">
                <a:defRPr sz="2800">
                  <a:solidFill>
                    <a:srgbClr val="044F88"/>
                  </a:solidFill>
                  <a:latin typeface="Arial" pitchFamily="34" charset="0"/>
                </a:defRPr>
              </a:lvl1pPr>
              <a:lvl2pPr marL="742950" indent="-285750" defTabSz="874713">
                <a:defRPr sz="2800">
                  <a:solidFill>
                    <a:srgbClr val="044F88"/>
                  </a:solidFill>
                  <a:latin typeface="Arial" pitchFamily="34" charset="0"/>
                </a:defRPr>
              </a:lvl2pPr>
              <a:lvl3pPr marL="1143000" indent="-228600" defTabSz="874713">
                <a:defRPr sz="2800">
                  <a:solidFill>
                    <a:srgbClr val="044F88"/>
                  </a:solidFill>
                  <a:latin typeface="Arial" pitchFamily="34" charset="0"/>
                </a:defRPr>
              </a:lvl3pPr>
              <a:lvl4pPr marL="1600200" indent="-228600" defTabSz="874713">
                <a:defRPr sz="2800">
                  <a:solidFill>
                    <a:srgbClr val="044F88"/>
                  </a:solidFill>
                  <a:latin typeface="Arial" pitchFamily="34" charset="0"/>
                </a:defRPr>
              </a:lvl4pPr>
              <a:lvl5pPr marL="2057400" indent="-228600" defTabSz="874713">
                <a:defRPr sz="2800">
                  <a:solidFill>
                    <a:srgbClr val="044F88"/>
                  </a:solidFill>
                  <a:latin typeface="Arial" pitchFamily="34" charset="0"/>
                </a:defRPr>
              </a:lvl5pPr>
              <a:lvl6pPr marL="25146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1400"/>
            </a:p>
          </p:txBody>
        </p:sp>
        <p:pic>
          <p:nvPicPr>
            <p:cNvPr id="210969"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865" y="2524769"/>
              <a:ext cx="1631950" cy="1112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0970" name="Grafik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10030" y="3144483"/>
              <a:ext cx="1936610" cy="133241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10971" name="Grafik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02537" y="2454119"/>
              <a:ext cx="1607026" cy="93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72" name="Grafik 30"/>
            <p:cNvPicPr>
              <a:picLocks noChangeAspect="1"/>
            </p:cNvPicPr>
            <p:nvPr/>
          </p:nvPicPr>
          <p:blipFill>
            <a:blip r:embed="rId6">
              <a:extLst>
                <a:ext uri="{28A0092B-C50C-407E-A947-70E740481C1C}">
                  <a14:useLocalDpi xmlns:a14="http://schemas.microsoft.com/office/drawing/2010/main" val="0"/>
                </a:ext>
              </a:extLst>
            </a:blip>
            <a:srcRect l="42381" t="19949" b="23990"/>
            <a:stretch>
              <a:fillRect/>
            </a:stretch>
          </p:blipFill>
          <p:spPr bwMode="auto">
            <a:xfrm>
              <a:off x="9448006" y="1273917"/>
              <a:ext cx="1716088" cy="1158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sp>
        <p:nvSpPr>
          <p:cNvPr id="31" name="Rechteck 3"/>
          <p:cNvSpPr>
            <a:spLocks noChangeArrowheads="1"/>
          </p:cNvSpPr>
          <p:nvPr/>
        </p:nvSpPr>
        <p:spPr bwMode="auto">
          <a:xfrm>
            <a:off x="6883312" y="1339223"/>
            <a:ext cx="4713924" cy="5076825"/>
          </a:xfrm>
          <a:prstGeom prst="rect">
            <a:avLst/>
          </a:prstGeom>
          <a:noFill/>
          <a:ln w="47625" algn="ctr">
            <a:solidFill>
              <a:srgbClr val="30038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74713">
              <a:defRPr sz="2800">
                <a:solidFill>
                  <a:srgbClr val="044F88"/>
                </a:solidFill>
                <a:latin typeface="Arial" pitchFamily="34" charset="0"/>
              </a:defRPr>
            </a:lvl1pPr>
            <a:lvl2pPr marL="742950" indent="-285750" defTabSz="874713">
              <a:defRPr sz="2800">
                <a:solidFill>
                  <a:srgbClr val="044F88"/>
                </a:solidFill>
                <a:latin typeface="Arial" pitchFamily="34" charset="0"/>
              </a:defRPr>
            </a:lvl2pPr>
            <a:lvl3pPr marL="1143000" indent="-228600" defTabSz="874713">
              <a:defRPr sz="2800">
                <a:solidFill>
                  <a:srgbClr val="044F88"/>
                </a:solidFill>
                <a:latin typeface="Arial" pitchFamily="34" charset="0"/>
              </a:defRPr>
            </a:lvl3pPr>
            <a:lvl4pPr marL="1600200" indent="-228600" defTabSz="874713">
              <a:defRPr sz="2800">
                <a:solidFill>
                  <a:srgbClr val="044F88"/>
                </a:solidFill>
                <a:latin typeface="Arial" pitchFamily="34" charset="0"/>
              </a:defRPr>
            </a:lvl4pPr>
            <a:lvl5pPr marL="2057400" indent="-228600" defTabSz="874713">
              <a:defRPr sz="2800">
                <a:solidFill>
                  <a:srgbClr val="044F88"/>
                </a:solidFill>
                <a:latin typeface="Arial" pitchFamily="34" charset="0"/>
              </a:defRPr>
            </a:lvl5pPr>
            <a:lvl6pPr marL="25146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defTabSz="874713"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algn="ctr" eaLnBrk="0" fontAlgn="base" hangingPunct="0">
              <a:spcBef>
                <a:spcPct val="20000"/>
              </a:spcBef>
              <a:spcAft>
                <a:spcPct val="0"/>
              </a:spcAft>
              <a:buFont typeface="Wingdings" pitchFamily="2" charset="2"/>
              <a:buNone/>
            </a:pPr>
            <a:endParaRPr lang="de-DE" altLang="de-DE" sz="1400"/>
          </a:p>
        </p:txBody>
      </p:sp>
      <p:sp>
        <p:nvSpPr>
          <p:cNvPr id="33" name="Rectangle 3"/>
          <p:cNvSpPr txBox="1">
            <a:spLocks noChangeArrowheads="1"/>
          </p:cNvSpPr>
          <p:nvPr/>
        </p:nvSpPr>
        <p:spPr bwMode="auto">
          <a:xfrm>
            <a:off x="2469823" y="178752"/>
            <a:ext cx="9583440" cy="3356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ts val="600"/>
              </a:spcBef>
              <a:spcAft>
                <a:spcPct val="0"/>
              </a:spcAft>
              <a:defRPr sz="2400" b="1">
                <a:solidFill>
                  <a:srgbClr val="300389"/>
                </a:solidFill>
                <a:latin typeface="Arial" panose="020B0604020202020204" pitchFamily="34" charset="0"/>
                <a:ea typeface="+mj-ea"/>
                <a:cs typeface="Arial" panose="020B0604020202020204" pitchFamily="34" charset="0"/>
              </a:defRPr>
            </a:lvl1pPr>
            <a:lvl2pPr algn="ctr" eaLnBrk="0" fontAlgn="base" hangingPunct="0">
              <a:spcBef>
                <a:spcPct val="0"/>
              </a:spcBef>
              <a:spcAft>
                <a:spcPct val="0"/>
              </a:spcAft>
              <a:defRPr sz="1400">
                <a:solidFill>
                  <a:srgbClr val="6600CC"/>
                </a:solidFill>
                <a:latin typeface="Verdana" pitchFamily="34" charset="0"/>
              </a:defRPr>
            </a:lvl2pPr>
            <a:lvl3pPr algn="ctr" eaLnBrk="0" fontAlgn="base" hangingPunct="0">
              <a:spcBef>
                <a:spcPct val="0"/>
              </a:spcBef>
              <a:spcAft>
                <a:spcPct val="0"/>
              </a:spcAft>
              <a:defRPr sz="1400">
                <a:solidFill>
                  <a:srgbClr val="6600CC"/>
                </a:solidFill>
                <a:latin typeface="Verdana" pitchFamily="34" charset="0"/>
              </a:defRPr>
            </a:lvl3pPr>
            <a:lvl4pPr algn="ctr" eaLnBrk="0" fontAlgn="base" hangingPunct="0">
              <a:spcBef>
                <a:spcPct val="0"/>
              </a:spcBef>
              <a:spcAft>
                <a:spcPct val="0"/>
              </a:spcAft>
              <a:defRPr sz="1400">
                <a:solidFill>
                  <a:srgbClr val="6600CC"/>
                </a:solidFill>
                <a:latin typeface="Verdana" pitchFamily="34" charset="0"/>
              </a:defRPr>
            </a:lvl4pPr>
            <a:lvl5pPr algn="ctr" eaLnBrk="0" fontAlgn="base" hangingPunct="0">
              <a:spcBef>
                <a:spcPct val="0"/>
              </a:spcBef>
              <a:spcAft>
                <a:spcPct val="0"/>
              </a:spcAft>
              <a:defRPr sz="1400">
                <a:solidFill>
                  <a:srgbClr val="6600CC"/>
                </a:solidFill>
                <a:latin typeface="Verdana" pitchFamily="34" charset="0"/>
              </a:defRPr>
            </a:lvl5pPr>
            <a:lvl6pPr marL="457200" algn="ctr" fontAlgn="base">
              <a:spcBef>
                <a:spcPct val="0"/>
              </a:spcBef>
              <a:spcAft>
                <a:spcPct val="0"/>
              </a:spcAft>
              <a:defRPr sz="1400">
                <a:solidFill>
                  <a:srgbClr val="6600CC"/>
                </a:solidFill>
                <a:latin typeface="Verdana" pitchFamily="34" charset="0"/>
              </a:defRPr>
            </a:lvl6pPr>
            <a:lvl7pPr marL="914400" algn="ctr" fontAlgn="base">
              <a:spcBef>
                <a:spcPct val="0"/>
              </a:spcBef>
              <a:spcAft>
                <a:spcPct val="0"/>
              </a:spcAft>
              <a:defRPr sz="1400">
                <a:solidFill>
                  <a:srgbClr val="6600CC"/>
                </a:solidFill>
                <a:latin typeface="Verdana" pitchFamily="34" charset="0"/>
              </a:defRPr>
            </a:lvl7pPr>
            <a:lvl8pPr marL="1371600" algn="ctr" fontAlgn="base">
              <a:spcBef>
                <a:spcPct val="0"/>
              </a:spcBef>
              <a:spcAft>
                <a:spcPct val="0"/>
              </a:spcAft>
              <a:defRPr sz="1400">
                <a:solidFill>
                  <a:srgbClr val="6600CC"/>
                </a:solidFill>
                <a:latin typeface="Verdana" pitchFamily="34" charset="0"/>
              </a:defRPr>
            </a:lvl8pPr>
            <a:lvl9pPr marL="1828800" algn="ctr" fontAlgn="base">
              <a:spcBef>
                <a:spcPct val="0"/>
              </a:spcBef>
              <a:spcAft>
                <a:spcPct val="0"/>
              </a:spcAft>
              <a:defRPr sz="1400">
                <a:solidFill>
                  <a:srgbClr val="6600CC"/>
                </a:solidFill>
                <a:latin typeface="Verdana" pitchFamily="34" charset="0"/>
              </a:defRPr>
            </a:lvl9pPr>
          </a:lstStyle>
          <a:p>
            <a:r>
              <a:rPr lang="en-GB" altLang="de-DE" dirty="0"/>
              <a:t>Pre-analytical Steps: Part of a Whole Diagnostic Test Workflow </a:t>
            </a:r>
            <a:br>
              <a:rPr lang="en-GB" altLang="de-DE" dirty="0"/>
            </a:br>
            <a:br>
              <a:rPr lang="en-GB" altLang="de-DE" dirty="0"/>
            </a:br>
            <a:r>
              <a:rPr lang="en-GB" altLang="de-DE" dirty="0"/>
              <a:t> </a:t>
            </a:r>
            <a:endParaRPr lang="de-DE" altLang="de-DE" dirty="0"/>
          </a:p>
        </p:txBody>
      </p:sp>
      <p:grpSp>
        <p:nvGrpSpPr>
          <p:cNvPr id="5" name="Gruppieren 4"/>
          <p:cNvGrpSpPr/>
          <p:nvPr/>
        </p:nvGrpSpPr>
        <p:grpSpPr>
          <a:xfrm>
            <a:off x="1015668" y="1369276"/>
            <a:ext cx="5776595" cy="3309937"/>
            <a:chOff x="1015668" y="1369276"/>
            <a:chExt cx="5776595" cy="3309937"/>
          </a:xfrm>
        </p:grpSpPr>
        <p:grpSp>
          <p:nvGrpSpPr>
            <p:cNvPr id="4" name="Gruppieren 3"/>
            <p:cNvGrpSpPr/>
            <p:nvPr/>
          </p:nvGrpSpPr>
          <p:grpSpPr>
            <a:xfrm>
              <a:off x="1015668" y="1369276"/>
              <a:ext cx="5776595" cy="3309937"/>
              <a:chOff x="1015668" y="1369276"/>
              <a:chExt cx="5776595" cy="3309937"/>
            </a:xfrm>
          </p:grpSpPr>
          <p:pic>
            <p:nvPicPr>
              <p:cNvPr id="210966"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668" y="1369276"/>
                <a:ext cx="5776595" cy="330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9" name="Textfeld 28"/>
              <p:cNvSpPr txBox="1"/>
              <p:nvPr/>
            </p:nvSpPr>
            <p:spPr>
              <a:xfrm>
                <a:off x="5409326" y="2689571"/>
                <a:ext cx="996335" cy="369332"/>
              </a:xfrm>
              <a:prstGeom prst="rect">
                <a:avLst/>
              </a:prstGeom>
              <a:solidFill>
                <a:schemeClr val="bg1"/>
              </a:solidFill>
            </p:spPr>
            <p:txBody>
              <a:bodyPr wrap="square" rtlCol="0">
                <a:spAutoFit/>
              </a:bodyPr>
              <a:lstStyle/>
              <a:p>
                <a:endParaRPr lang="de-DE" dirty="0"/>
              </a:p>
            </p:txBody>
          </p:sp>
        </p:grpSp>
        <p:pic>
          <p:nvPicPr>
            <p:cNvPr id="34" name="Grafi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13815" y="2772625"/>
              <a:ext cx="485526" cy="178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652338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45770" y="1247141"/>
            <a:ext cx="11292840"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542925">
              <a:spcBef>
                <a:spcPts val="600"/>
              </a:spcBef>
              <a:buClr>
                <a:srgbClr val="0075B0"/>
              </a:buClr>
              <a:defRPr/>
            </a:pPr>
            <a:r>
              <a:rPr lang="en-US" sz="1700" b="1" kern="0" dirty="0">
                <a:solidFill>
                  <a:srgbClr val="300389"/>
                </a:solidFill>
                <a:latin typeface="Arial"/>
              </a:rPr>
              <a:t>Main Text</a:t>
            </a:r>
          </a:p>
          <a:p>
            <a:pPr defTabSz="542925">
              <a:spcBef>
                <a:spcPts val="600"/>
              </a:spcBef>
              <a:buClr>
                <a:srgbClr val="0075B0"/>
              </a:buClr>
              <a:defRPr/>
            </a:pPr>
            <a:r>
              <a:rPr lang="en-US" sz="1700" kern="0" dirty="0">
                <a:solidFill>
                  <a:srgbClr val="300389"/>
                </a:solidFill>
                <a:latin typeface="Arial"/>
              </a:rPr>
              <a:t>(29) Health institutions should have the possibility of manufacturing, modifying and using devices in-house and thereby addressing, on a non-industrial scale, the specific needs of target patient groups </a:t>
            </a:r>
            <a:r>
              <a:rPr lang="en-US" sz="1700" u="sng" kern="0" dirty="0">
                <a:solidFill>
                  <a:srgbClr val="300389"/>
                </a:solidFill>
                <a:latin typeface="Arial"/>
              </a:rPr>
              <a:t>which cannot be met at the appropriate level of performance by an equivalent device available on the market</a:t>
            </a:r>
            <a:r>
              <a:rPr lang="en-US" sz="1700" kern="0" dirty="0">
                <a:solidFill>
                  <a:srgbClr val="300389"/>
                </a:solidFill>
                <a:latin typeface="Arial"/>
              </a:rPr>
              <a:t>.</a:t>
            </a:r>
          </a:p>
          <a:p>
            <a:pPr defTabSz="542925">
              <a:spcBef>
                <a:spcPts val="600"/>
              </a:spcBef>
              <a:buClr>
                <a:srgbClr val="0075B0"/>
              </a:buClr>
              <a:defRPr/>
            </a:pPr>
            <a:endParaRPr lang="en-US" sz="1700" b="1" kern="0" dirty="0">
              <a:solidFill>
                <a:srgbClr val="300389"/>
              </a:solidFill>
              <a:latin typeface="Arial"/>
            </a:endParaRPr>
          </a:p>
          <a:p>
            <a:pPr defTabSz="542925">
              <a:spcBef>
                <a:spcPts val="600"/>
              </a:spcBef>
              <a:buClr>
                <a:srgbClr val="0075B0"/>
              </a:buClr>
              <a:defRPr/>
            </a:pPr>
            <a:r>
              <a:rPr lang="en-US" sz="1700" b="1" kern="0" dirty="0">
                <a:solidFill>
                  <a:srgbClr val="300389"/>
                </a:solidFill>
                <a:latin typeface="Arial"/>
              </a:rPr>
              <a:t>Article 5</a:t>
            </a:r>
          </a:p>
          <a:p>
            <a:pPr marL="342900" indent="-342900" defTabSz="542925">
              <a:spcBef>
                <a:spcPts val="600"/>
              </a:spcBef>
              <a:buClr>
                <a:srgbClr val="0075B0"/>
              </a:buClr>
              <a:buFontTx/>
              <a:buAutoNum type="arabicPeriod"/>
              <a:defRPr/>
            </a:pPr>
            <a:r>
              <a:rPr lang="en-US" sz="1700" kern="0" dirty="0">
                <a:solidFill>
                  <a:srgbClr val="300389"/>
                </a:solidFill>
                <a:latin typeface="Arial"/>
              </a:rPr>
              <a:t>A device may be placed on the market </a:t>
            </a:r>
            <a:r>
              <a:rPr lang="en-US" sz="1700" u="sng" kern="0" dirty="0">
                <a:solidFill>
                  <a:srgbClr val="300389"/>
                </a:solidFill>
                <a:latin typeface="Arial"/>
              </a:rPr>
              <a:t>or put into service </a:t>
            </a:r>
            <a:r>
              <a:rPr lang="en-US" sz="1700" kern="0" dirty="0">
                <a:solidFill>
                  <a:srgbClr val="300389"/>
                </a:solidFill>
                <a:latin typeface="Arial"/>
              </a:rPr>
              <a:t>only </a:t>
            </a:r>
            <a:r>
              <a:rPr lang="en-US" sz="1700" u="sng" kern="0" dirty="0">
                <a:solidFill>
                  <a:srgbClr val="300389"/>
                </a:solidFill>
                <a:latin typeface="Arial"/>
              </a:rPr>
              <a:t>if it complies with this Regulation </a:t>
            </a:r>
            <a:r>
              <a:rPr lang="en-US" sz="1700" kern="0" dirty="0">
                <a:solidFill>
                  <a:srgbClr val="300389"/>
                </a:solidFill>
                <a:latin typeface="Arial"/>
              </a:rPr>
              <a:t>when duly supplied and properly installed, maintained and used in accordance with its intended purpose.</a:t>
            </a:r>
          </a:p>
          <a:p>
            <a:pPr marL="342900" indent="-342900" defTabSz="542925">
              <a:spcBef>
                <a:spcPts val="600"/>
              </a:spcBef>
              <a:buClr>
                <a:srgbClr val="0075B0"/>
              </a:buClr>
              <a:buFontTx/>
              <a:buAutoNum type="arabicPeriod"/>
              <a:defRPr/>
            </a:pPr>
            <a:r>
              <a:rPr lang="en-US" sz="1700" kern="0" dirty="0">
                <a:solidFill>
                  <a:srgbClr val="300389"/>
                </a:solidFill>
                <a:latin typeface="Arial"/>
              </a:rPr>
              <a:t>. . . . </a:t>
            </a:r>
          </a:p>
          <a:p>
            <a:pPr marL="342900" indent="-342900" defTabSz="542925">
              <a:spcBef>
                <a:spcPts val="600"/>
              </a:spcBef>
              <a:buClr>
                <a:srgbClr val="0075B0"/>
              </a:buClr>
              <a:buFontTx/>
              <a:buAutoNum type="arabicPeriod"/>
              <a:defRPr/>
            </a:pPr>
            <a:r>
              <a:rPr lang="en-US" sz="1700" kern="0" dirty="0">
                <a:solidFill>
                  <a:srgbClr val="300389"/>
                </a:solidFill>
                <a:latin typeface="Arial"/>
              </a:rPr>
              <a:t>. . . .</a:t>
            </a:r>
          </a:p>
          <a:p>
            <a:pPr marL="342900" indent="-342900" defTabSz="542925">
              <a:spcBef>
                <a:spcPts val="600"/>
              </a:spcBef>
              <a:buClr>
                <a:srgbClr val="0075B0"/>
              </a:buClr>
              <a:buFontTx/>
              <a:buAutoNum type="arabicPeriod" startAt="4"/>
              <a:defRPr/>
            </a:pPr>
            <a:r>
              <a:rPr lang="en-US" sz="1700" kern="0" dirty="0">
                <a:solidFill>
                  <a:srgbClr val="300389"/>
                </a:solidFill>
                <a:latin typeface="Arial"/>
              </a:rPr>
              <a:t>Devices that are </a:t>
            </a:r>
            <a:r>
              <a:rPr lang="en-US" sz="1700" u="sng" kern="0" dirty="0">
                <a:solidFill>
                  <a:srgbClr val="300389"/>
                </a:solidFill>
                <a:latin typeface="Arial"/>
              </a:rPr>
              <a:t>manufactured and used within health institutions</a:t>
            </a:r>
            <a:r>
              <a:rPr lang="en-US" sz="1700" kern="0" dirty="0">
                <a:solidFill>
                  <a:srgbClr val="300389"/>
                </a:solidFill>
                <a:latin typeface="Arial"/>
              </a:rPr>
              <a:t>, with the exception of devices for performance studies, </a:t>
            </a:r>
            <a:r>
              <a:rPr lang="en-US" sz="1700" u="sng" kern="0" dirty="0">
                <a:solidFill>
                  <a:srgbClr val="300389"/>
                </a:solidFill>
                <a:latin typeface="Arial"/>
              </a:rPr>
              <a:t>shall be considered as having been put into service.</a:t>
            </a:r>
          </a:p>
          <a:p>
            <a:pPr marL="342900" indent="-342900" defTabSz="542925">
              <a:spcBef>
                <a:spcPts val="600"/>
              </a:spcBef>
              <a:buClr>
                <a:srgbClr val="0075B0"/>
              </a:buClr>
              <a:buFontTx/>
              <a:buAutoNum type="arabicPeriod" startAt="4"/>
              <a:defRPr/>
            </a:pPr>
            <a:r>
              <a:rPr lang="en-US" sz="1700" kern="0" dirty="0">
                <a:solidFill>
                  <a:srgbClr val="300389"/>
                </a:solidFill>
                <a:latin typeface="Arial"/>
              </a:rPr>
              <a:t>With the exception of the relevant general safety and performance requirements set out in </a:t>
            </a:r>
            <a:r>
              <a:rPr lang="en-US" sz="1700" b="1" kern="0" dirty="0">
                <a:solidFill>
                  <a:srgbClr val="300389"/>
                </a:solidFill>
                <a:latin typeface="Arial"/>
              </a:rPr>
              <a:t>Annex I (GENERAL SAFETY AND PERFORMANCE REQUIREMENTS)</a:t>
            </a:r>
            <a:r>
              <a:rPr lang="en-US" sz="1700" kern="0" dirty="0">
                <a:solidFill>
                  <a:srgbClr val="300389"/>
                </a:solidFill>
                <a:latin typeface="Arial"/>
              </a:rPr>
              <a:t>, the requirements of this Regulation shall not apply to devices manufactured and </a:t>
            </a:r>
            <a:r>
              <a:rPr lang="en-US" sz="1700" u="sng" kern="0" dirty="0">
                <a:solidFill>
                  <a:srgbClr val="300389"/>
                </a:solidFill>
                <a:latin typeface="Arial"/>
              </a:rPr>
              <a:t>used only within health institutions </a:t>
            </a:r>
            <a:r>
              <a:rPr lang="en-US" sz="1700" kern="0" dirty="0">
                <a:solidFill>
                  <a:srgbClr val="300389"/>
                </a:solidFill>
                <a:latin typeface="Arial"/>
              </a:rPr>
              <a:t>established in the Union, provided that all of the following conditions are met:</a:t>
            </a:r>
          </a:p>
          <a:p>
            <a:pPr marL="1257300" lvl="2" indent="-342900" defTabSz="542925">
              <a:spcBef>
                <a:spcPts val="600"/>
              </a:spcBef>
              <a:buClr>
                <a:srgbClr val="0075B0"/>
              </a:buClr>
              <a:buFont typeface="Wingdings" panose="05000000000000000000" pitchFamily="2" charset="2"/>
              <a:buChar char="§"/>
              <a:defRPr/>
            </a:pPr>
            <a:r>
              <a:rPr lang="en-US" sz="1700" kern="0" dirty="0">
                <a:solidFill>
                  <a:srgbClr val="300389"/>
                </a:solidFill>
                <a:latin typeface="Arial"/>
              </a:rPr>
              <a:t>various conditions . . .  incl. ISO 15189 accreditation   or national provisions where applicable . . . . </a:t>
            </a:r>
          </a:p>
          <a:p>
            <a:pPr marL="342900" indent="-342900" defTabSz="542925">
              <a:spcBef>
                <a:spcPts val="600"/>
              </a:spcBef>
              <a:buClr>
                <a:srgbClr val="0075B0"/>
              </a:buClr>
              <a:buFontTx/>
              <a:buAutoNum type="arabicPeriod" startAt="4"/>
              <a:defRPr/>
            </a:pPr>
            <a:endParaRPr lang="en-US" sz="1700" kern="0" dirty="0">
              <a:solidFill>
                <a:srgbClr val="300389"/>
              </a:solidFill>
              <a:latin typeface="Arial"/>
            </a:endParaRPr>
          </a:p>
          <a:p>
            <a:pPr marL="742950" lvl="1" indent="-285750" defTabSz="542925">
              <a:spcBef>
                <a:spcPts val="600"/>
              </a:spcBef>
              <a:buClr>
                <a:srgbClr val="0075B0"/>
              </a:buClr>
              <a:buFont typeface="Courier New" panose="02070309020205020404" pitchFamily="49" charset="0"/>
              <a:buChar char="o"/>
              <a:defRPr/>
            </a:pPr>
            <a:endParaRPr lang="en-US" sz="1700" b="1" kern="0" dirty="0">
              <a:solidFill>
                <a:srgbClr val="0075B0"/>
              </a:solidFill>
              <a:latin typeface="Arial"/>
            </a:endParaRPr>
          </a:p>
          <a:p>
            <a:pPr defTabSz="542925">
              <a:buClr>
                <a:srgbClr val="0075B0"/>
              </a:buClr>
              <a:defRPr/>
            </a:pPr>
            <a:endParaRPr lang="en-US" sz="1700" kern="0" dirty="0">
              <a:solidFill>
                <a:srgbClr val="000000"/>
              </a:solidFill>
              <a:latin typeface="Arial"/>
            </a:endParaRPr>
          </a:p>
        </p:txBody>
      </p:sp>
      <p:sp>
        <p:nvSpPr>
          <p:cNvPr id="95235" name="Rectangle 3"/>
          <p:cNvSpPr>
            <a:spLocks noGrp="1" noChangeArrowheads="1"/>
          </p:cNvSpPr>
          <p:nvPr>
            <p:ph type="title"/>
          </p:nvPr>
        </p:nvSpPr>
        <p:spPr bwMode="auto">
          <a:xfrm>
            <a:off x="2544445" y="122239"/>
            <a:ext cx="6667500" cy="619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GB" altLang="de-DE" sz="2400" b="1" dirty="0">
                <a:solidFill>
                  <a:srgbClr val="044F88"/>
                </a:solidFill>
                <a:latin typeface="Arial" panose="020B0604020202020204" pitchFamily="34" charset="0"/>
                <a:cs typeface="Arial" panose="020B0604020202020204" pitchFamily="34" charset="0"/>
              </a:rPr>
              <a:t>Laboratory Developed Tests in the IVDR</a:t>
            </a:r>
            <a:br>
              <a:rPr lang="en-GB" altLang="de-DE" sz="2400" b="1" dirty="0">
                <a:solidFill>
                  <a:srgbClr val="044F88"/>
                </a:solidFill>
                <a:latin typeface="Arial" panose="020B0604020202020204" pitchFamily="34" charset="0"/>
                <a:cs typeface="Arial" panose="020B0604020202020204" pitchFamily="34" charset="0"/>
              </a:rPr>
            </a:br>
            <a:endParaRPr lang="de-DE" altLang="de-DE" sz="2400" dirty="0">
              <a:solidFill>
                <a:srgbClr val="044F88"/>
              </a:solidFill>
              <a:latin typeface="Arial" panose="020B0604020202020204" pitchFamily="34" charset="0"/>
            </a:endParaRPr>
          </a:p>
        </p:txBody>
      </p:sp>
    </p:spTree>
    <p:extLst>
      <p:ext uri="{BB962C8B-B14F-4D97-AF65-F5344CB8AC3E}">
        <p14:creationId xmlns:p14="http://schemas.microsoft.com/office/powerpoint/2010/main" val="3291231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6"/>
          <p:cNvSpPr>
            <a:spLocks noChangeArrowheads="1"/>
          </p:cNvSpPr>
          <p:nvPr/>
        </p:nvSpPr>
        <p:spPr bwMode="auto">
          <a:xfrm>
            <a:off x="2514600" y="194311"/>
            <a:ext cx="98183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eaLnBrk="1" hangingPunct="1"/>
            <a:r>
              <a:rPr lang="en-US" altLang="de-DE" sz="2400" b="1" dirty="0">
                <a:solidFill>
                  <a:srgbClr val="300389"/>
                </a:solidFill>
              </a:rPr>
              <a:t>New Technologies and Standards for Pre-analytical Workflows</a:t>
            </a:r>
          </a:p>
        </p:txBody>
      </p:sp>
      <p:sp>
        <p:nvSpPr>
          <p:cNvPr id="5" name="Rectangle 3"/>
          <p:cNvSpPr txBox="1">
            <a:spLocks noChangeArrowheads="1"/>
          </p:cNvSpPr>
          <p:nvPr/>
        </p:nvSpPr>
        <p:spPr bwMode="auto">
          <a:xfrm>
            <a:off x="721894" y="1412875"/>
            <a:ext cx="10851883"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6213" indent="-176213" algn="l" rtl="0" fontAlgn="base">
              <a:spcBef>
                <a:spcPct val="20000"/>
              </a:spcBef>
              <a:spcAft>
                <a:spcPct val="0"/>
              </a:spcAft>
              <a:buClr>
                <a:srgbClr val="0075B0"/>
              </a:buClr>
              <a:buFont typeface="Wingdings" pitchFamily="2" charset="2"/>
              <a:buChar char="§"/>
              <a:defRPr>
                <a:solidFill>
                  <a:schemeClr val="tx1"/>
                </a:solidFill>
                <a:latin typeface="+mn-lt"/>
                <a:ea typeface="+mn-ea"/>
                <a:cs typeface="+mn-cs"/>
              </a:defRPr>
            </a:lvl1pPr>
            <a:lvl2pPr marL="536575" indent="-176213" algn="l" rtl="0" fontAlgn="base">
              <a:spcBef>
                <a:spcPct val="20000"/>
              </a:spcBef>
              <a:spcAft>
                <a:spcPct val="0"/>
              </a:spcAft>
              <a:buClr>
                <a:srgbClr val="0075B0"/>
              </a:buClr>
              <a:buFont typeface="Wingdings" pitchFamily="2" charset="2"/>
              <a:buChar char="§"/>
              <a:defRPr>
                <a:solidFill>
                  <a:schemeClr val="tx1"/>
                </a:solidFill>
                <a:latin typeface="+mn-lt"/>
              </a:defRPr>
            </a:lvl2pPr>
            <a:lvl3pPr marL="892175" indent="-176213" algn="l" rtl="0" fontAlgn="base">
              <a:spcBef>
                <a:spcPct val="20000"/>
              </a:spcBef>
              <a:spcAft>
                <a:spcPct val="0"/>
              </a:spcAft>
              <a:buClr>
                <a:srgbClr val="0075B0"/>
              </a:buClr>
              <a:buFont typeface="Wingdings" pitchFamily="2" charset="2"/>
              <a:buChar char="§"/>
              <a:defRPr>
                <a:solidFill>
                  <a:schemeClr val="tx1"/>
                </a:solidFill>
                <a:latin typeface="+mn-lt"/>
              </a:defRPr>
            </a:lvl3pPr>
            <a:lvl4pPr marL="1252538" indent="-176213" algn="l" rtl="0" fontAlgn="base">
              <a:spcBef>
                <a:spcPct val="20000"/>
              </a:spcBef>
              <a:spcAft>
                <a:spcPct val="0"/>
              </a:spcAft>
              <a:buClr>
                <a:srgbClr val="0075B0"/>
              </a:buClr>
              <a:buFont typeface="Wingdings" pitchFamily="2" charset="2"/>
              <a:buChar char="§"/>
              <a:defRPr>
                <a:solidFill>
                  <a:schemeClr val="tx1"/>
                </a:solidFill>
                <a:latin typeface="+mn-lt"/>
              </a:defRPr>
            </a:lvl4pPr>
            <a:lvl5pPr marL="1619250" indent="-187325" algn="l" rtl="0" fontAlgn="base">
              <a:spcBef>
                <a:spcPct val="20000"/>
              </a:spcBef>
              <a:spcAft>
                <a:spcPct val="0"/>
              </a:spcAft>
              <a:buClr>
                <a:srgbClr val="0075B0"/>
              </a:buClr>
              <a:buFont typeface="Wingdings" pitchFamily="2" charset="2"/>
              <a:buChar char="§"/>
              <a:defRPr>
                <a:solidFill>
                  <a:schemeClr val="tx1"/>
                </a:solidFill>
                <a:latin typeface="+mn-lt"/>
              </a:defRPr>
            </a:lvl5pPr>
            <a:lvl6pPr marL="20764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6pPr>
            <a:lvl7pPr marL="25336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7pPr>
            <a:lvl8pPr marL="29908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8pPr>
            <a:lvl9pPr marL="34480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9pPr>
          </a:lstStyle>
          <a:p>
            <a:pPr marL="0" indent="0">
              <a:buNone/>
              <a:defRPr/>
            </a:pPr>
            <a:r>
              <a:rPr lang="en-US" sz="2000" b="1" kern="0" dirty="0">
                <a:solidFill>
                  <a:srgbClr val="300389"/>
                </a:solidFill>
                <a:latin typeface="Arial"/>
              </a:rPr>
              <a:t>SPIDIA </a:t>
            </a:r>
            <a:r>
              <a:rPr lang="en-US" sz="2000" kern="0" dirty="0">
                <a:solidFill>
                  <a:srgbClr val="300389"/>
                </a:solidFill>
                <a:latin typeface="Arial"/>
              </a:rPr>
              <a:t>– FP7 (2008 – 2013)</a:t>
            </a:r>
          </a:p>
          <a:p>
            <a:pPr lvl="1" eaLnBrk="1" hangingPunct="1">
              <a:buFont typeface="Wingdings" pitchFamily="2" charset="2"/>
              <a:buChar char="ð"/>
              <a:defRPr/>
            </a:pPr>
            <a:r>
              <a:rPr lang="en-US" kern="0" dirty="0">
                <a:solidFill>
                  <a:srgbClr val="300389"/>
                </a:solidFill>
                <a:latin typeface="Arial"/>
              </a:rPr>
              <a:t>   </a:t>
            </a:r>
            <a:r>
              <a:rPr lang="en-US" sz="1600" kern="0" dirty="0">
                <a:solidFill>
                  <a:srgbClr val="300389"/>
                </a:solidFill>
                <a:latin typeface="Arial"/>
              </a:rPr>
              <a:t>16 Partners  </a:t>
            </a:r>
          </a:p>
          <a:p>
            <a:pPr marL="806450" lvl="1" indent="-446088">
              <a:buFont typeface="Wingdings" pitchFamily="2" charset="2"/>
              <a:buChar char="n"/>
              <a:defRPr/>
            </a:pPr>
            <a:r>
              <a:rPr lang="en-US" sz="1600" kern="0" dirty="0">
                <a:solidFill>
                  <a:srgbClr val="300389"/>
                </a:solidFill>
                <a:latin typeface="Arial"/>
              </a:rPr>
              <a:t>New technologies for sample collection, stabilization, processing, transport, storage (Blood, Tissues)</a:t>
            </a:r>
          </a:p>
          <a:p>
            <a:pPr marL="806450" lvl="1" indent="-446088">
              <a:spcBef>
                <a:spcPts val="1200"/>
              </a:spcBef>
              <a:buFont typeface="Wingdings" pitchFamily="2" charset="2"/>
              <a:buChar char="n"/>
              <a:defRPr/>
            </a:pPr>
            <a:r>
              <a:rPr lang="en-US" sz="1600" kern="0" dirty="0">
                <a:solidFill>
                  <a:srgbClr val="300389"/>
                </a:solidFill>
                <a:latin typeface="Arial"/>
              </a:rPr>
              <a:t>9 EU CEN Standards</a:t>
            </a:r>
          </a:p>
          <a:p>
            <a:pPr marL="0" indent="0">
              <a:spcBef>
                <a:spcPts val="3000"/>
              </a:spcBef>
              <a:buNone/>
              <a:defRPr/>
            </a:pPr>
            <a:r>
              <a:rPr lang="en-US" sz="2000" b="1" kern="0" dirty="0">
                <a:solidFill>
                  <a:srgbClr val="300389"/>
                </a:solidFill>
                <a:latin typeface="Arial"/>
              </a:rPr>
              <a:t>SPIDIA4P </a:t>
            </a:r>
            <a:r>
              <a:rPr lang="en-US" sz="2000" kern="0" dirty="0">
                <a:solidFill>
                  <a:srgbClr val="300389"/>
                </a:solidFill>
                <a:latin typeface="Arial"/>
              </a:rPr>
              <a:t>– H2020 (2017 – 2020)</a:t>
            </a:r>
          </a:p>
          <a:p>
            <a:pPr marL="806450" lvl="1" indent="-446088">
              <a:buFont typeface="Wingdings" pitchFamily="2" charset="2"/>
              <a:buChar char="ð"/>
              <a:defRPr/>
            </a:pPr>
            <a:r>
              <a:rPr lang="en-US" sz="1600" kern="0" dirty="0">
                <a:solidFill>
                  <a:srgbClr val="300389"/>
                </a:solidFill>
                <a:latin typeface="Arial"/>
              </a:rPr>
              <a:t>19 Partners</a:t>
            </a:r>
            <a:endParaRPr lang="en-US" sz="1600" kern="0" dirty="0">
              <a:solidFill>
                <a:srgbClr val="300389"/>
              </a:solidFill>
              <a:latin typeface="Arial" panose="020B0604020202020204" pitchFamily="34" charset="0"/>
              <a:cs typeface="Arial" panose="020B0604020202020204" pitchFamily="34" charset="0"/>
            </a:endParaRPr>
          </a:p>
          <a:p>
            <a:pPr marL="806450" lvl="1" indent="-446088">
              <a:buFont typeface="Wingdings" pitchFamily="2" charset="2"/>
              <a:buChar char="ð"/>
              <a:defRPr/>
            </a:pPr>
            <a:r>
              <a:rPr lang="en-US" sz="1600" kern="0" dirty="0">
                <a:solidFill>
                  <a:srgbClr val="300389"/>
                </a:solidFill>
                <a:latin typeface="Arial"/>
              </a:rPr>
              <a:t>14 associated consortia &amp; stakeholder organizations </a:t>
            </a:r>
          </a:p>
          <a:p>
            <a:pPr marL="806450" lvl="1" indent="-446088">
              <a:buFont typeface="Wingdings" pitchFamily="2" charset="2"/>
              <a:buChar char="n"/>
              <a:defRPr/>
            </a:pPr>
            <a:r>
              <a:rPr lang="en-US" sz="1600" kern="0" dirty="0">
                <a:solidFill>
                  <a:srgbClr val="300389"/>
                </a:solidFill>
                <a:latin typeface="Arial"/>
              </a:rPr>
              <a:t>13 additional new CEN &amp; ISO Standards</a:t>
            </a:r>
          </a:p>
          <a:p>
            <a:pPr marL="806450" lvl="1" indent="-446088">
              <a:buFont typeface="Wingdings" pitchFamily="2" charset="2"/>
              <a:buChar char="n"/>
              <a:defRPr/>
            </a:pPr>
            <a:r>
              <a:rPr lang="en-US" sz="1600" kern="0" dirty="0">
                <a:solidFill>
                  <a:srgbClr val="300389"/>
                </a:solidFill>
                <a:latin typeface="Arial"/>
              </a:rPr>
              <a:t>EQAs</a:t>
            </a:r>
          </a:p>
          <a:p>
            <a:pPr marL="806450" lvl="1" indent="-446088">
              <a:buFont typeface="Wingdings" pitchFamily="2" charset="2"/>
              <a:buChar char="n"/>
              <a:defRPr/>
            </a:pPr>
            <a:r>
              <a:rPr lang="en-US" sz="1600" kern="0" dirty="0">
                <a:solidFill>
                  <a:srgbClr val="300389"/>
                </a:solidFill>
                <a:latin typeface="Arial"/>
              </a:rPr>
              <a:t>European implementation </a:t>
            </a:r>
          </a:p>
          <a:p>
            <a:pPr marL="0" lvl="1" indent="0">
              <a:spcBef>
                <a:spcPts val="3000"/>
              </a:spcBef>
              <a:buNone/>
              <a:defRPr/>
            </a:pPr>
            <a:r>
              <a:rPr lang="en-US" sz="2000" b="1" u="sng" kern="0" dirty="0">
                <a:solidFill>
                  <a:srgbClr val="300389"/>
                </a:solidFill>
                <a:latin typeface="Arial"/>
              </a:rPr>
              <a:t>www.spidia.eu</a:t>
            </a:r>
            <a:r>
              <a:rPr lang="en-US" sz="2000" b="1" kern="0" dirty="0">
                <a:solidFill>
                  <a:srgbClr val="300389"/>
                </a:solidFill>
                <a:latin typeface="Arial"/>
              </a:rPr>
              <a:t>     </a:t>
            </a:r>
            <a:r>
              <a:rPr lang="en-US" sz="2000" b="1" kern="0" dirty="0">
                <a:solidFill>
                  <a:srgbClr val="300389"/>
                </a:solidFill>
                <a:latin typeface="Arial"/>
                <a:sym typeface="Wingdings" panose="05000000000000000000" pitchFamily="2" charset="2"/>
              </a:rPr>
              <a:t>   New Website. Subscribe the Newsletter!</a:t>
            </a:r>
            <a:endParaRPr lang="en-US" sz="2400" kern="0" dirty="0">
              <a:solidFill>
                <a:srgbClr val="300389"/>
              </a:solidFill>
              <a:latin typeface="Arial"/>
            </a:endParaRPr>
          </a:p>
        </p:txBody>
      </p:sp>
      <p:sp>
        <p:nvSpPr>
          <p:cNvPr id="41988" name="Textfeld 2"/>
          <p:cNvSpPr txBox="1">
            <a:spLocks noChangeArrowheads="1"/>
          </p:cNvSpPr>
          <p:nvPr/>
        </p:nvSpPr>
        <p:spPr bwMode="auto">
          <a:xfrm>
            <a:off x="589547" y="6105555"/>
            <a:ext cx="11454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en-US" altLang="de-DE" sz="1200" dirty="0">
                <a:solidFill>
                  <a:srgbClr val="300389"/>
                </a:solidFill>
              </a:rPr>
              <a:t>The SPIDIA project has received funding under the Seventh Research Framework Program of the European Union, FP7-HEALTH-2007-1.2.5, under grant agreement no. 222916. The SPIDIA4P project receives funding from the European Union’s Horizon 2020 research and innovation </a:t>
            </a:r>
            <a:r>
              <a:rPr lang="en-US" altLang="de-DE" sz="1200" dirty="0" err="1">
                <a:solidFill>
                  <a:srgbClr val="300389"/>
                </a:solidFill>
              </a:rPr>
              <a:t>programme</a:t>
            </a:r>
            <a:r>
              <a:rPr lang="en-US" altLang="de-DE" sz="1200" dirty="0">
                <a:solidFill>
                  <a:srgbClr val="300389"/>
                </a:solidFill>
              </a:rPr>
              <a:t> under grant agreement no. 733112.</a:t>
            </a:r>
            <a:endParaRPr lang="de-DE" altLang="de-DE" sz="1200" dirty="0">
              <a:solidFill>
                <a:srgbClr val="300389"/>
              </a:solidFill>
            </a:endParaRPr>
          </a:p>
        </p:txBody>
      </p:sp>
      <p:pic>
        <p:nvPicPr>
          <p:cNvPr id="6" name="Picture 7" descr="European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3087" y="5498518"/>
            <a:ext cx="889434" cy="50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0206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08610" y="1074063"/>
            <a:ext cx="11784330" cy="5601533"/>
          </a:xfrm>
          <a:prstGeom prst="rect">
            <a:avLst/>
          </a:prstGeom>
        </p:spPr>
        <p:txBody>
          <a:bodyPr wrap="square">
            <a:spAutoFit/>
          </a:bodyPr>
          <a:lstStyle/>
          <a:p>
            <a:pPr>
              <a:spcBef>
                <a:spcPts val="600"/>
              </a:spcBef>
            </a:pPr>
            <a:r>
              <a:rPr lang="en-US" sz="2000" b="1" kern="0" dirty="0">
                <a:solidFill>
                  <a:srgbClr val="300389"/>
                </a:solidFill>
                <a:latin typeface="Arial"/>
              </a:rPr>
              <a:t>Annex</a:t>
            </a:r>
            <a:r>
              <a:rPr lang="en-US" sz="2000" b="1" dirty="0">
                <a:solidFill>
                  <a:srgbClr val="000000"/>
                </a:solidFill>
                <a:latin typeface="EUAlbertina"/>
              </a:rPr>
              <a:t> </a:t>
            </a:r>
            <a:r>
              <a:rPr lang="en-US" sz="2000" b="1" kern="0" dirty="0">
                <a:solidFill>
                  <a:srgbClr val="300389"/>
                </a:solidFill>
                <a:latin typeface="Arial"/>
              </a:rPr>
              <a:t>I</a:t>
            </a:r>
          </a:p>
          <a:p>
            <a:pPr>
              <a:spcBef>
                <a:spcPts val="600"/>
              </a:spcBef>
            </a:pPr>
            <a:r>
              <a:rPr lang="en-US" sz="1700" b="1" kern="0" dirty="0">
                <a:solidFill>
                  <a:srgbClr val="300389"/>
                </a:solidFill>
                <a:latin typeface="Arial"/>
              </a:rPr>
              <a:t>Chapter II</a:t>
            </a:r>
          </a:p>
          <a:p>
            <a:pPr>
              <a:spcBef>
                <a:spcPts val="600"/>
              </a:spcBef>
            </a:pPr>
            <a:r>
              <a:rPr lang="en-US" sz="1700" b="1" kern="0" dirty="0">
                <a:solidFill>
                  <a:srgbClr val="300389"/>
                </a:solidFill>
                <a:latin typeface="Arial"/>
              </a:rPr>
              <a:t>9. Performance characteristics </a:t>
            </a:r>
          </a:p>
          <a:p>
            <a:endParaRPr lang="en-US" sz="1700" kern="0" dirty="0">
              <a:solidFill>
                <a:srgbClr val="300389"/>
              </a:solidFill>
              <a:latin typeface="Arial"/>
            </a:endParaRPr>
          </a:p>
          <a:p>
            <a:r>
              <a:rPr lang="en-US" sz="1700" kern="0" dirty="0">
                <a:solidFill>
                  <a:srgbClr val="300389"/>
                </a:solidFill>
                <a:latin typeface="Arial"/>
              </a:rPr>
              <a:t>9.1.  Devices shall be designed and manufactured in such a way that they are suitable for the purposes referred to in point (2) of Article 2, as specified by the manufacturer, and suitable with regard to the performance they are intended to achieve, taking account of the generally acknowledged state of the art. They shall achieve the performances, as stated by the manufacturer and in particular, where applicable: </a:t>
            </a:r>
          </a:p>
          <a:p>
            <a:endParaRPr lang="en-US" sz="1700" kern="0" dirty="0">
              <a:solidFill>
                <a:srgbClr val="300389"/>
              </a:solidFill>
              <a:latin typeface="Arial"/>
            </a:endParaRPr>
          </a:p>
          <a:p>
            <a:pPr marL="800100" lvl="1" indent="-342900">
              <a:buAutoNum type="alphaLcParenBoth"/>
            </a:pPr>
            <a:r>
              <a:rPr lang="en-US" sz="1700" kern="0" dirty="0">
                <a:solidFill>
                  <a:srgbClr val="300389"/>
                </a:solidFill>
                <a:latin typeface="Arial"/>
              </a:rPr>
              <a:t>the analytical performance, such as, analytical sensitivity, analytical specificity, trueness (bias), precision (repeatability and reproducibility), accuracy (resulting from trueness and precision), limits of detection and quantitation, measuring range, linearity, cut-off, including determination of </a:t>
            </a:r>
            <a:r>
              <a:rPr lang="en-US" sz="1600" dirty="0">
                <a:solidFill>
                  <a:srgbClr val="0033CC"/>
                </a:solidFill>
                <a:latin typeface="Arial" panose="020B0604020202020204" pitchFamily="34" charset="0"/>
                <a:cs typeface="Arial" panose="020B0604020202020204" pitchFamily="34" charset="0"/>
              </a:rPr>
              <a:t>appropriate criteria for specimen collection and handling and control of known relevant endogenous and exogenous interference</a:t>
            </a:r>
            <a:r>
              <a:rPr lang="en-US" sz="1700" kern="0" dirty="0">
                <a:solidFill>
                  <a:srgbClr val="300389"/>
                </a:solidFill>
                <a:latin typeface="Arial"/>
              </a:rPr>
              <a:t>, cross- reactions; and . . . . </a:t>
            </a:r>
          </a:p>
          <a:p>
            <a:pPr marL="800100" lvl="1" indent="-342900">
              <a:buAutoNum type="alphaLcParenBoth"/>
            </a:pPr>
            <a:endParaRPr lang="en-US" sz="1700" kern="0" dirty="0">
              <a:solidFill>
                <a:srgbClr val="300389"/>
              </a:solidFill>
              <a:latin typeface="Arial"/>
            </a:endParaRPr>
          </a:p>
          <a:p>
            <a:pPr marL="800100" lvl="1" indent="-342900">
              <a:buAutoNum type="alphaLcParenBoth"/>
            </a:pPr>
            <a:r>
              <a:rPr lang="en-US" sz="1700" kern="0" dirty="0">
                <a:solidFill>
                  <a:srgbClr val="300389"/>
                </a:solidFill>
                <a:latin typeface="Arial"/>
              </a:rPr>
              <a:t>the clinical performance  . . . . . . </a:t>
            </a:r>
          </a:p>
          <a:p>
            <a:pPr marL="342900" indent="-342900">
              <a:buAutoNum type="alphaLcParenBoth"/>
            </a:pPr>
            <a:endParaRPr lang="en-US" sz="1700" kern="0" dirty="0">
              <a:solidFill>
                <a:srgbClr val="300389"/>
              </a:solidFill>
              <a:latin typeface="Arial"/>
            </a:endParaRPr>
          </a:p>
          <a:p>
            <a:pPr>
              <a:spcAft>
                <a:spcPts val="600"/>
              </a:spcAft>
            </a:pPr>
            <a:r>
              <a:rPr lang="en-US" sz="1700" b="1" kern="0" dirty="0">
                <a:solidFill>
                  <a:srgbClr val="300389"/>
                </a:solidFill>
                <a:latin typeface="Arial"/>
              </a:rPr>
              <a:t>Chapter III</a:t>
            </a:r>
          </a:p>
          <a:p>
            <a:r>
              <a:rPr lang="en-US" sz="1700" kern="0" dirty="0">
                <a:solidFill>
                  <a:srgbClr val="300389"/>
                </a:solidFill>
                <a:latin typeface="Arial"/>
              </a:rPr>
              <a:t>20.4.1. The instructions for use shall contain all of the following particulars:</a:t>
            </a:r>
          </a:p>
          <a:p>
            <a:r>
              <a:rPr lang="en-US" sz="1700" kern="0" dirty="0">
                <a:solidFill>
                  <a:srgbClr val="300389"/>
                </a:solidFill>
                <a:latin typeface="Arial"/>
              </a:rPr>
              <a:t>	(q) </a:t>
            </a:r>
            <a:r>
              <a:rPr lang="en-US" sz="1600" dirty="0">
                <a:solidFill>
                  <a:srgbClr val="0033CC"/>
                </a:solidFill>
                <a:latin typeface="Arial" panose="020B0604020202020204" pitchFamily="34" charset="0"/>
                <a:cs typeface="Arial" panose="020B0604020202020204" pitchFamily="34" charset="0"/>
              </a:rPr>
              <a:t>conditions for collection, handling, and preparation of the specimen;</a:t>
            </a:r>
            <a:endParaRPr lang="de-DE" sz="1600" dirty="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8326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4"/>
          <p:cNvSpPr>
            <a:spLocks noGrp="1"/>
          </p:cNvSpPr>
          <p:nvPr>
            <p:ph type="sldNum" sz="quarter" idx="4294967295"/>
          </p:nvPr>
        </p:nvSpPr>
        <p:spPr bwMode="auto">
          <a:xfrm>
            <a:off x="152400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lgn="r" fontAlgn="base">
              <a:spcBef>
                <a:spcPct val="0"/>
              </a:spcBef>
              <a:spcAft>
                <a:spcPct val="0"/>
              </a:spcAft>
            </a:pPr>
            <a:fld id="{C6ADB775-0036-4510-B657-C3A354270AAD}" type="slidenum">
              <a:rPr lang="en-GB" altLang="de-DE" sz="1000">
                <a:solidFill>
                  <a:srgbClr val="898989"/>
                </a:solidFill>
              </a:rPr>
              <a:pPr algn="r" fontAlgn="base">
                <a:spcBef>
                  <a:spcPct val="0"/>
                </a:spcBef>
                <a:spcAft>
                  <a:spcPct val="0"/>
                </a:spcAft>
              </a:pPr>
              <a:t>21</a:t>
            </a:fld>
            <a:endParaRPr lang="en-GB" altLang="de-DE" sz="1000">
              <a:solidFill>
                <a:srgbClr val="898989"/>
              </a:solidFill>
            </a:endParaRPr>
          </a:p>
        </p:txBody>
      </p:sp>
      <p:sp>
        <p:nvSpPr>
          <p:cNvPr id="43011" name="Textfeld 5"/>
          <p:cNvSpPr txBox="1">
            <a:spLocks noChangeArrowheads="1"/>
          </p:cNvSpPr>
          <p:nvPr/>
        </p:nvSpPr>
        <p:spPr bwMode="auto">
          <a:xfrm>
            <a:off x="2103121" y="1036639"/>
            <a:ext cx="8301356" cy="307975"/>
          </a:xfrm>
          <a:prstGeom prst="rect">
            <a:avLst/>
          </a:prstGeom>
          <a:solidFill>
            <a:schemeClr val="bg1"/>
          </a:solidFill>
          <a:ln w="28575">
            <a:solidFill>
              <a:srgbClr val="300389"/>
            </a:solidFill>
            <a:miter lim="800000"/>
            <a:headEnd/>
            <a:tailEnd/>
          </a:ln>
        </p:spPr>
        <p:txBody>
          <a:bodyPr wrap="square" lIns="0" tIns="0" rIns="0" bIns="0">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lgn="ctr" fontAlgn="base">
              <a:spcBef>
                <a:spcPct val="0"/>
              </a:spcBef>
              <a:spcAft>
                <a:spcPct val="0"/>
              </a:spcAft>
            </a:pPr>
            <a:r>
              <a:rPr lang="en-US" altLang="de-DE" sz="2000" b="1" dirty="0">
                <a:solidFill>
                  <a:srgbClr val="000000"/>
                </a:solidFill>
              </a:rPr>
              <a:t>New EU IVDR – in-vitro Diagnostic Device Regulation 2017</a:t>
            </a:r>
          </a:p>
        </p:txBody>
      </p:sp>
      <p:sp>
        <p:nvSpPr>
          <p:cNvPr id="43012" name="Textfeld 6"/>
          <p:cNvSpPr txBox="1">
            <a:spLocks noChangeArrowheads="1"/>
          </p:cNvSpPr>
          <p:nvPr/>
        </p:nvSpPr>
        <p:spPr bwMode="auto">
          <a:xfrm>
            <a:off x="2103121" y="1927225"/>
            <a:ext cx="8301356" cy="306388"/>
          </a:xfrm>
          <a:prstGeom prst="rect">
            <a:avLst/>
          </a:prstGeom>
          <a:solidFill>
            <a:schemeClr val="bg1"/>
          </a:solidFill>
          <a:ln w="28575">
            <a:solidFill>
              <a:srgbClr val="300389"/>
            </a:solidFill>
            <a:miter lim="800000"/>
            <a:headEnd/>
            <a:tailEnd/>
          </a:ln>
        </p:spPr>
        <p:txBody>
          <a:bodyPr wrap="square" lIns="0" tIns="0" rIns="0" bIns="0">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lgn="ctr" fontAlgn="base">
              <a:spcBef>
                <a:spcPct val="0"/>
              </a:spcBef>
              <a:spcAft>
                <a:spcPct val="0"/>
              </a:spcAft>
            </a:pPr>
            <a:r>
              <a:rPr lang="en-US" altLang="de-DE" sz="2000" dirty="0">
                <a:solidFill>
                  <a:srgbClr val="000000"/>
                </a:solidFill>
              </a:rPr>
              <a:t>Pre-analytical workflow parameters</a:t>
            </a:r>
          </a:p>
        </p:txBody>
      </p:sp>
      <p:sp>
        <p:nvSpPr>
          <p:cNvPr id="8" name="Pfeil: nach unten 7"/>
          <p:cNvSpPr/>
          <p:nvPr/>
        </p:nvSpPr>
        <p:spPr>
          <a:xfrm>
            <a:off x="3422650" y="2338388"/>
            <a:ext cx="242888"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16" name="Pfeil: nach unten 15"/>
          <p:cNvSpPr/>
          <p:nvPr/>
        </p:nvSpPr>
        <p:spPr>
          <a:xfrm>
            <a:off x="4919664" y="2354263"/>
            <a:ext cx="242887"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18" name="Pfeil: nach unten 17"/>
          <p:cNvSpPr/>
          <p:nvPr/>
        </p:nvSpPr>
        <p:spPr>
          <a:xfrm>
            <a:off x="6386514" y="2366963"/>
            <a:ext cx="242887"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20" name="Pfeil: nach unten 19"/>
          <p:cNvSpPr/>
          <p:nvPr/>
        </p:nvSpPr>
        <p:spPr>
          <a:xfrm>
            <a:off x="7756525" y="2366963"/>
            <a:ext cx="242888"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22" name="Pfeil: nach unten 21"/>
          <p:cNvSpPr/>
          <p:nvPr/>
        </p:nvSpPr>
        <p:spPr>
          <a:xfrm>
            <a:off x="9226550" y="2366963"/>
            <a:ext cx="242888"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24" name="Pfeil: nach unten 23"/>
          <p:cNvSpPr/>
          <p:nvPr/>
        </p:nvSpPr>
        <p:spPr>
          <a:xfrm>
            <a:off x="6024563" y="1425575"/>
            <a:ext cx="279400" cy="433388"/>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pic>
        <p:nvPicPr>
          <p:cNvPr id="727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51" y="2847976"/>
            <a:ext cx="822325" cy="1139825"/>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2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825" y="2798764"/>
            <a:ext cx="857250" cy="1189037"/>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2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314" y="2803525"/>
            <a:ext cx="828675" cy="1149350"/>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2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226" y="2838450"/>
            <a:ext cx="830263" cy="1149350"/>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27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7151" y="2820988"/>
            <a:ext cx="830263" cy="1149350"/>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3024" name="Textfeld 29"/>
          <p:cNvSpPr txBox="1">
            <a:spLocks noChangeArrowheads="1"/>
          </p:cNvSpPr>
          <p:nvPr/>
        </p:nvSpPr>
        <p:spPr bwMode="auto">
          <a:xfrm>
            <a:off x="2103121" y="4167189"/>
            <a:ext cx="8301356" cy="306387"/>
          </a:xfrm>
          <a:prstGeom prst="rect">
            <a:avLst/>
          </a:prstGeom>
          <a:solidFill>
            <a:schemeClr val="bg1"/>
          </a:solidFill>
          <a:ln w="28575">
            <a:solidFill>
              <a:srgbClr val="300389"/>
            </a:solidFill>
            <a:miter lim="800000"/>
            <a:headEnd/>
            <a:tailEnd/>
          </a:ln>
        </p:spPr>
        <p:txBody>
          <a:bodyPr wrap="square" lIns="0" tIns="0" rIns="0" bIns="0">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lgn="ctr" fontAlgn="base">
              <a:spcBef>
                <a:spcPct val="0"/>
              </a:spcBef>
              <a:spcAft>
                <a:spcPct val="0"/>
              </a:spcAft>
            </a:pPr>
            <a:r>
              <a:rPr lang="de-DE" altLang="de-DE" sz="2000">
                <a:solidFill>
                  <a:srgbClr val="000000"/>
                </a:solidFill>
              </a:rPr>
              <a:t>EN ISO &amp; CEN Standards</a:t>
            </a:r>
          </a:p>
        </p:txBody>
      </p:sp>
      <p:sp>
        <p:nvSpPr>
          <p:cNvPr id="33" name="Pfeil: nach unten 32"/>
          <p:cNvSpPr/>
          <p:nvPr/>
        </p:nvSpPr>
        <p:spPr>
          <a:xfrm>
            <a:off x="3506789" y="4602163"/>
            <a:ext cx="244475"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35" name="Pfeil: nach unten 34"/>
          <p:cNvSpPr/>
          <p:nvPr/>
        </p:nvSpPr>
        <p:spPr>
          <a:xfrm>
            <a:off x="4891089" y="4606925"/>
            <a:ext cx="242887"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37" name="Pfeil: nach unten 36"/>
          <p:cNvSpPr/>
          <p:nvPr/>
        </p:nvSpPr>
        <p:spPr>
          <a:xfrm>
            <a:off x="6440489" y="4602163"/>
            <a:ext cx="242887"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39" name="Pfeil: nach unten 38"/>
          <p:cNvSpPr/>
          <p:nvPr/>
        </p:nvSpPr>
        <p:spPr>
          <a:xfrm>
            <a:off x="7880350" y="4592638"/>
            <a:ext cx="242888"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41" name="Pfeil: nach unten 40"/>
          <p:cNvSpPr/>
          <p:nvPr/>
        </p:nvSpPr>
        <p:spPr>
          <a:xfrm>
            <a:off x="9261476" y="4602163"/>
            <a:ext cx="244475"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43030" name="Textfeld 42"/>
          <p:cNvSpPr txBox="1">
            <a:spLocks noChangeArrowheads="1"/>
          </p:cNvSpPr>
          <p:nvPr/>
        </p:nvSpPr>
        <p:spPr bwMode="auto">
          <a:xfrm>
            <a:off x="2103121" y="6326189"/>
            <a:ext cx="8301356" cy="307975"/>
          </a:xfrm>
          <a:prstGeom prst="rect">
            <a:avLst/>
          </a:prstGeom>
          <a:solidFill>
            <a:schemeClr val="bg1"/>
          </a:solidFill>
          <a:ln w="28575">
            <a:solidFill>
              <a:srgbClr val="300389"/>
            </a:solidFill>
            <a:miter lim="800000"/>
            <a:headEnd/>
            <a:tailEnd/>
          </a:ln>
        </p:spPr>
        <p:txBody>
          <a:bodyPr wrap="square" lIns="0" tIns="0" rIns="0" bIns="0">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lgn="ctr" fontAlgn="base">
              <a:spcBef>
                <a:spcPct val="0"/>
              </a:spcBef>
              <a:spcAft>
                <a:spcPct val="0"/>
              </a:spcAft>
            </a:pPr>
            <a:r>
              <a:rPr lang="de-DE" altLang="de-DE" sz="2000">
                <a:solidFill>
                  <a:srgbClr val="000000"/>
                </a:solidFill>
              </a:rPr>
              <a:t>Technologies &amp; Products</a:t>
            </a:r>
          </a:p>
        </p:txBody>
      </p:sp>
      <p:pic>
        <p:nvPicPr>
          <p:cNvPr id="4303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2460625"/>
            <a:ext cx="561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7" descr="European 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278" y="1409700"/>
            <a:ext cx="6873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3" name="Picture 43" descr="c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793" y="3003549"/>
            <a:ext cx="687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4" name="Rectangle 3"/>
          <p:cNvSpPr>
            <a:spLocks noGrp="1" noChangeArrowheads="1"/>
          </p:cNvSpPr>
          <p:nvPr>
            <p:ph type="title"/>
          </p:nvPr>
        </p:nvSpPr>
        <p:spPr bwMode="auto">
          <a:xfrm>
            <a:off x="2800351" y="164786"/>
            <a:ext cx="6461125" cy="1133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spcBef>
                <a:spcPts val="600"/>
              </a:spcBef>
            </a:pPr>
            <a:r>
              <a:rPr lang="en-US" altLang="de-DE" sz="2400" b="1" dirty="0">
                <a:solidFill>
                  <a:srgbClr val="300389"/>
                </a:solidFill>
                <a:latin typeface="Arial" panose="020B0604020202020204" pitchFamily="34" charset="0"/>
                <a:cs typeface="Arial" panose="020B0604020202020204" pitchFamily="34" charset="0"/>
              </a:rPr>
              <a:t>Role of Standards and Technologies</a:t>
            </a:r>
            <a:endParaRPr lang="de-DE" altLang="de-DE" sz="2400" dirty="0">
              <a:solidFill>
                <a:srgbClr val="300389"/>
              </a:solidFill>
              <a:latin typeface="Arial" panose="020B0604020202020204" pitchFamily="34" charset="0"/>
            </a:endParaRPr>
          </a:p>
        </p:txBody>
      </p:sp>
      <p:sp>
        <p:nvSpPr>
          <p:cNvPr id="43035" name="Textfeld 42"/>
          <p:cNvSpPr txBox="1">
            <a:spLocks noChangeArrowheads="1"/>
          </p:cNvSpPr>
          <p:nvPr/>
        </p:nvSpPr>
        <p:spPr bwMode="auto">
          <a:xfrm>
            <a:off x="2103930" y="5116514"/>
            <a:ext cx="8278320" cy="307975"/>
          </a:xfrm>
          <a:prstGeom prst="rect">
            <a:avLst/>
          </a:prstGeom>
          <a:solidFill>
            <a:schemeClr val="bg1"/>
          </a:solidFill>
          <a:ln w="28575">
            <a:solidFill>
              <a:srgbClr val="300389"/>
            </a:solidFill>
            <a:miter lim="800000"/>
            <a:headEnd/>
            <a:tailEnd/>
          </a:ln>
        </p:spPr>
        <p:txBody>
          <a:bodyPr wrap="square" lIns="0" tIns="0" rIns="0" bIns="0">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algn="ctr" fontAlgn="base">
              <a:spcBef>
                <a:spcPct val="0"/>
              </a:spcBef>
              <a:spcAft>
                <a:spcPct val="0"/>
              </a:spcAft>
            </a:pPr>
            <a:r>
              <a:rPr lang="de-DE" altLang="de-DE" sz="2000">
                <a:solidFill>
                  <a:srgbClr val="000000"/>
                </a:solidFill>
              </a:rPr>
              <a:t>SOPs</a:t>
            </a:r>
          </a:p>
        </p:txBody>
      </p:sp>
      <p:sp>
        <p:nvSpPr>
          <p:cNvPr id="43" name="Pfeil: nach unten 42"/>
          <p:cNvSpPr/>
          <p:nvPr/>
        </p:nvSpPr>
        <p:spPr>
          <a:xfrm rot="10800000">
            <a:off x="3532189" y="5610225"/>
            <a:ext cx="242887"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45" name="Pfeil: nach unten 44"/>
          <p:cNvSpPr/>
          <p:nvPr/>
        </p:nvSpPr>
        <p:spPr>
          <a:xfrm rot="10800000">
            <a:off x="4897439" y="5610225"/>
            <a:ext cx="242887"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47" name="Pfeil: nach unten 46"/>
          <p:cNvSpPr/>
          <p:nvPr/>
        </p:nvSpPr>
        <p:spPr>
          <a:xfrm rot="10800000">
            <a:off x="6451600" y="5638800"/>
            <a:ext cx="242888"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49" name="Pfeil: nach unten 48"/>
          <p:cNvSpPr/>
          <p:nvPr/>
        </p:nvSpPr>
        <p:spPr>
          <a:xfrm rot="10800000">
            <a:off x="7900989" y="5638800"/>
            <a:ext cx="242887"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sp>
        <p:nvSpPr>
          <p:cNvPr id="52" name="Pfeil: nach unten 51"/>
          <p:cNvSpPr/>
          <p:nvPr/>
        </p:nvSpPr>
        <p:spPr>
          <a:xfrm rot="10800000">
            <a:off x="9296400" y="5638800"/>
            <a:ext cx="242888" cy="381000"/>
          </a:xfrm>
          <a:prstGeom prst="downArrow">
            <a:avLst/>
          </a:prstGeom>
          <a:solidFill>
            <a:srgbClr val="3003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endParaRPr lang="de-DE" sz="1600" dirty="0" err="1">
              <a:solidFill>
                <a:srgbClr val="000000"/>
              </a:solidFill>
              <a:latin typeface="Arial"/>
            </a:endParaRPr>
          </a:p>
        </p:txBody>
      </p:sp>
      <p:pic>
        <p:nvPicPr>
          <p:cNvPr id="43041" name="Grafik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241" y="3701731"/>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9596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bwMode="auto">
          <a:xfrm>
            <a:off x="2565521" y="200361"/>
            <a:ext cx="9384981" cy="47497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spcBef>
                <a:spcPts val="600"/>
              </a:spcBef>
            </a:pPr>
            <a:r>
              <a:rPr lang="en-US" altLang="de-DE" sz="2400" b="1" dirty="0">
                <a:solidFill>
                  <a:srgbClr val="300389"/>
                </a:solidFill>
                <a:latin typeface="Arial" panose="020B0604020202020204" pitchFamily="34" charset="0"/>
                <a:cs typeface="Arial" panose="020B0604020202020204" pitchFamily="34" charset="0"/>
              </a:rPr>
              <a:t>Implementation of Preanalytical Standards </a:t>
            </a:r>
            <a:endParaRPr lang="de-DE" altLang="de-DE" sz="2400" dirty="0">
              <a:solidFill>
                <a:srgbClr val="300389"/>
              </a:solidFill>
              <a:latin typeface="Arial" panose="020B0604020202020204" pitchFamily="34" charset="0"/>
            </a:endParaRPr>
          </a:p>
        </p:txBody>
      </p:sp>
      <p:pic>
        <p:nvPicPr>
          <p:cNvPr id="5" name="Grafik 4"/>
          <p:cNvPicPr>
            <a:picLocks noChangeAspect="1"/>
          </p:cNvPicPr>
          <p:nvPr/>
        </p:nvPicPr>
        <p:blipFill>
          <a:blip r:embed="rId2"/>
          <a:stretch>
            <a:fillRect/>
          </a:stretch>
        </p:blipFill>
        <p:spPr>
          <a:xfrm>
            <a:off x="134876" y="2036347"/>
            <a:ext cx="2500484" cy="3329473"/>
          </a:xfrm>
          <a:prstGeom prst="rect">
            <a:avLst/>
          </a:prstGeom>
          <a:effectLst>
            <a:innerShdw blurRad="63500" dist="50800" dir="8100000">
              <a:prstClr val="black">
                <a:alpha val="50000"/>
              </a:prstClr>
            </a:innerShdw>
          </a:effectLst>
        </p:spPr>
      </p:pic>
      <p:pic>
        <p:nvPicPr>
          <p:cNvPr id="6" name="Grafik 5"/>
          <p:cNvPicPr>
            <a:picLocks noChangeAspect="1"/>
          </p:cNvPicPr>
          <p:nvPr/>
        </p:nvPicPr>
        <p:blipFill>
          <a:blip r:embed="rId3"/>
          <a:stretch>
            <a:fillRect/>
          </a:stretch>
        </p:blipFill>
        <p:spPr>
          <a:xfrm>
            <a:off x="2852902" y="2036347"/>
            <a:ext cx="2556277" cy="3329473"/>
          </a:xfrm>
          <a:prstGeom prst="rect">
            <a:avLst/>
          </a:prstGeom>
          <a:effectLst>
            <a:innerShdw blurRad="63500" dist="50800" dir="8100000">
              <a:prstClr val="black">
                <a:alpha val="50000"/>
              </a:prstClr>
            </a:innerShdw>
          </a:effectLst>
        </p:spPr>
      </p:pic>
      <p:pic>
        <p:nvPicPr>
          <p:cNvPr id="7"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6748" y="1921628"/>
            <a:ext cx="1138896" cy="1690717"/>
          </a:xfrm>
          <a:prstGeom prst="rect">
            <a:avLst/>
          </a:prstGeom>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3758" y="1897380"/>
            <a:ext cx="1245809" cy="1727983"/>
          </a:xfrm>
          <a:prstGeom prst="rect">
            <a:avLst/>
          </a:prstGeom>
          <a:effectLst>
            <a:innerShdw blurRad="63500" dist="50800" dir="81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 name="Grafik 9"/>
          <p:cNvPicPr>
            <a:picLocks noChangeAspect="1"/>
          </p:cNvPicPr>
          <p:nvPr/>
        </p:nvPicPr>
        <p:blipFill>
          <a:blip r:embed="rId6"/>
          <a:stretch>
            <a:fillRect/>
          </a:stretch>
        </p:blipFill>
        <p:spPr>
          <a:xfrm>
            <a:off x="10734987" y="1897380"/>
            <a:ext cx="1189411" cy="1714965"/>
          </a:xfrm>
          <a:prstGeom prst="rect">
            <a:avLst/>
          </a:prstGeom>
          <a:effectLst>
            <a:innerShdw blurRad="63500" dist="50800" dir="8100000">
              <a:prstClr val="black">
                <a:alpha val="50000"/>
              </a:prstClr>
            </a:innerShdw>
          </a:effectLst>
        </p:spPr>
      </p:pic>
      <p:sp>
        <p:nvSpPr>
          <p:cNvPr id="13" name="Textfeld 12"/>
          <p:cNvSpPr txBox="1"/>
          <p:nvPr/>
        </p:nvSpPr>
        <p:spPr>
          <a:xfrm>
            <a:off x="247192" y="5715719"/>
            <a:ext cx="2198828" cy="584775"/>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Certification according to ISO 13485 </a:t>
            </a:r>
          </a:p>
        </p:txBody>
      </p:sp>
      <p:sp>
        <p:nvSpPr>
          <p:cNvPr id="14" name="Pfeil: nach rechts 13"/>
          <p:cNvSpPr/>
          <p:nvPr/>
        </p:nvSpPr>
        <p:spPr bwMode="auto">
          <a:xfrm>
            <a:off x="2286000" y="3381043"/>
            <a:ext cx="1051560" cy="287987"/>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874713" rtl="0" eaLnBrk="0" fontAlgn="base" latinLnBrk="0" hangingPunct="0">
              <a:lnSpc>
                <a:spcPct val="100000"/>
              </a:lnSpc>
              <a:spcBef>
                <a:spcPct val="20000"/>
              </a:spcBef>
              <a:spcAft>
                <a:spcPct val="0"/>
              </a:spcAft>
              <a:buClrTx/>
              <a:buSzTx/>
              <a:buFont typeface="Wingdings" pitchFamily="2" charset="2"/>
              <a:buNone/>
              <a:tabLst/>
            </a:pPr>
            <a:endParaRPr kumimoji="0" lang="de-DE" sz="2800" b="0" i="0" u="none" strike="noStrike" cap="none" normalizeH="0" baseline="0">
              <a:ln>
                <a:noFill/>
              </a:ln>
              <a:solidFill>
                <a:srgbClr val="044F88"/>
              </a:solidFill>
              <a:effectLst/>
              <a:latin typeface="Arial" charset="0"/>
            </a:endParaRPr>
          </a:p>
        </p:txBody>
      </p:sp>
      <p:sp>
        <p:nvSpPr>
          <p:cNvPr id="15" name="Pfeil: nach rechts 14"/>
          <p:cNvSpPr/>
          <p:nvPr/>
        </p:nvSpPr>
        <p:spPr bwMode="auto">
          <a:xfrm>
            <a:off x="2174179" y="3525036"/>
            <a:ext cx="1163381" cy="280449"/>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874713" rtl="0" eaLnBrk="0" fontAlgn="base" latinLnBrk="0" hangingPunct="0">
              <a:lnSpc>
                <a:spcPct val="100000"/>
              </a:lnSpc>
              <a:spcBef>
                <a:spcPct val="20000"/>
              </a:spcBef>
              <a:spcAft>
                <a:spcPct val="0"/>
              </a:spcAft>
              <a:buClrTx/>
              <a:buSzTx/>
              <a:buFont typeface="Wingdings" pitchFamily="2" charset="2"/>
              <a:buNone/>
              <a:tabLst/>
            </a:pPr>
            <a:endParaRPr kumimoji="0" lang="de-DE" sz="2800" b="0" i="0" u="none" strike="noStrike" cap="none" normalizeH="0" baseline="0">
              <a:ln>
                <a:noFill/>
              </a:ln>
              <a:solidFill>
                <a:srgbClr val="044F88"/>
              </a:solidFill>
              <a:effectLst/>
              <a:latin typeface="Arial" charset="0"/>
            </a:endParaRPr>
          </a:p>
        </p:txBody>
      </p:sp>
      <p:sp>
        <p:nvSpPr>
          <p:cNvPr id="16" name="Pfeil: nach rechts 15"/>
          <p:cNvSpPr/>
          <p:nvPr/>
        </p:nvSpPr>
        <p:spPr bwMode="auto">
          <a:xfrm>
            <a:off x="2415633" y="3542075"/>
            <a:ext cx="842881" cy="481853"/>
          </a:xfrm>
          <a:prstGeom prst="rightArrow">
            <a:avLst/>
          </a:prstGeom>
          <a:solidFill>
            <a:srgbClr val="002060"/>
          </a:solidFill>
          <a:ln>
            <a:noFill/>
          </a:ln>
          <a:effectLst/>
        </p:spPr>
        <p:txBody>
          <a:bodyPr vert="horz" wrap="square" lIns="91440" tIns="45720" rIns="91440" bIns="45720" numCol="1" rtlCol="0" anchor="t" anchorCtr="0" compatLnSpc="1">
            <a:prstTxWarp prst="textNoShape">
              <a:avLst/>
            </a:prstTxWarp>
          </a:bodyPr>
          <a:lstStyle/>
          <a:p>
            <a:pPr marL="0" marR="0" indent="0" algn="ctr" defTabSz="874713" rtl="0" eaLnBrk="0" fontAlgn="base" latinLnBrk="0" hangingPunct="0">
              <a:lnSpc>
                <a:spcPct val="100000"/>
              </a:lnSpc>
              <a:spcBef>
                <a:spcPct val="20000"/>
              </a:spcBef>
              <a:spcAft>
                <a:spcPct val="0"/>
              </a:spcAft>
              <a:buClrTx/>
              <a:buSzTx/>
              <a:buFont typeface="Wingdings" pitchFamily="2" charset="2"/>
              <a:buNone/>
              <a:tabLst/>
            </a:pPr>
            <a:endParaRPr kumimoji="0" lang="de-DE" sz="2800" b="0" i="0" u="none" strike="noStrike" cap="none" normalizeH="0" baseline="0">
              <a:ln>
                <a:noFill/>
              </a:ln>
              <a:solidFill>
                <a:srgbClr val="044F88"/>
              </a:solidFill>
              <a:effectLst/>
              <a:latin typeface="Arial" charset="0"/>
            </a:endParaRPr>
          </a:p>
        </p:txBody>
      </p:sp>
      <p:sp>
        <p:nvSpPr>
          <p:cNvPr id="17" name="Textfeld 16"/>
          <p:cNvSpPr txBox="1"/>
          <p:nvPr/>
        </p:nvSpPr>
        <p:spPr>
          <a:xfrm>
            <a:off x="3031626" y="5642784"/>
            <a:ext cx="2198828" cy="830997"/>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Company Quality Manual: Process Landscape </a:t>
            </a:r>
          </a:p>
        </p:txBody>
      </p:sp>
      <p:sp>
        <p:nvSpPr>
          <p:cNvPr id="19" name="Textfeld 18"/>
          <p:cNvSpPr txBox="1"/>
          <p:nvPr/>
        </p:nvSpPr>
        <p:spPr>
          <a:xfrm>
            <a:off x="4554809" y="3590631"/>
            <a:ext cx="2577349" cy="646331"/>
          </a:xfrm>
          <a:prstGeom prst="rect">
            <a:avLst/>
          </a:prstGeom>
          <a:solidFill>
            <a:schemeClr val="bg1"/>
          </a:solidFill>
          <a:effectLst>
            <a:innerShdw blurRad="63500" dist="50800" dir="8100000">
              <a:prstClr val="black">
                <a:alpha val="50000"/>
              </a:prstClr>
            </a:innerShdw>
          </a:effectLst>
        </p:spPr>
        <p:txBody>
          <a:bodyPr wrap="square" rtlCol="0">
            <a:spAutoFit/>
          </a:bodyPr>
          <a:lstStyle/>
          <a:p>
            <a:pPr algn="ctr"/>
            <a:r>
              <a:rPr lang="en-US" dirty="0">
                <a:latin typeface="Arial" panose="020B0604020202020204" pitchFamily="34" charset="0"/>
                <a:cs typeface="Arial" panose="020B0604020202020204" pitchFamily="34" charset="0"/>
              </a:rPr>
              <a:t>Product Development Process</a:t>
            </a:r>
          </a:p>
        </p:txBody>
      </p:sp>
      <p:sp>
        <p:nvSpPr>
          <p:cNvPr id="20" name="Textfeld 19"/>
          <p:cNvSpPr txBox="1"/>
          <p:nvPr/>
        </p:nvSpPr>
        <p:spPr>
          <a:xfrm>
            <a:off x="5566410" y="5715719"/>
            <a:ext cx="2377439" cy="584775"/>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Global Process SOPs incl. legal requirements</a:t>
            </a:r>
          </a:p>
        </p:txBody>
      </p:sp>
      <p:sp>
        <p:nvSpPr>
          <p:cNvPr id="21" name="Pfeil: nach rechts 20"/>
          <p:cNvSpPr/>
          <p:nvPr/>
        </p:nvSpPr>
        <p:spPr bwMode="auto">
          <a:xfrm>
            <a:off x="7258012" y="3542075"/>
            <a:ext cx="842881" cy="481853"/>
          </a:xfrm>
          <a:prstGeom prst="rightArrow">
            <a:avLst/>
          </a:prstGeom>
          <a:solidFill>
            <a:srgbClr val="002060"/>
          </a:solidFill>
          <a:ln>
            <a:noFill/>
          </a:ln>
          <a:effectLst/>
        </p:spPr>
        <p:txBody>
          <a:bodyPr vert="horz" wrap="square" lIns="91440" tIns="45720" rIns="91440" bIns="45720" numCol="1" rtlCol="0" anchor="t" anchorCtr="0" compatLnSpc="1">
            <a:prstTxWarp prst="textNoShape">
              <a:avLst/>
            </a:prstTxWarp>
          </a:bodyPr>
          <a:lstStyle/>
          <a:p>
            <a:pPr marL="0" marR="0" indent="0" algn="ctr" defTabSz="874713" rtl="0" eaLnBrk="0" fontAlgn="base" latinLnBrk="0" hangingPunct="0">
              <a:lnSpc>
                <a:spcPct val="100000"/>
              </a:lnSpc>
              <a:spcBef>
                <a:spcPct val="20000"/>
              </a:spcBef>
              <a:spcAft>
                <a:spcPct val="0"/>
              </a:spcAft>
              <a:buClrTx/>
              <a:buSzTx/>
              <a:buFont typeface="Wingdings" pitchFamily="2" charset="2"/>
              <a:buNone/>
              <a:tabLst/>
            </a:pPr>
            <a:endParaRPr kumimoji="0" lang="de-DE" sz="2800" b="0" i="0" u="none" strike="noStrike" cap="none" normalizeH="0" baseline="0">
              <a:ln>
                <a:noFill/>
              </a:ln>
              <a:solidFill>
                <a:srgbClr val="044F88"/>
              </a:solidFill>
              <a:effectLst/>
              <a:latin typeface="Arial" charset="0"/>
            </a:endParaRPr>
          </a:p>
        </p:txBody>
      </p:sp>
      <p:sp>
        <p:nvSpPr>
          <p:cNvPr id="22" name="Textfeld 21"/>
          <p:cNvSpPr txBox="1"/>
          <p:nvPr/>
        </p:nvSpPr>
        <p:spPr>
          <a:xfrm>
            <a:off x="8403947" y="5885370"/>
            <a:ext cx="3203221" cy="830997"/>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Technical SOPs for pre-analytical workflows based on ISO &amp; CEN standards</a:t>
            </a:r>
          </a:p>
        </p:txBody>
      </p:sp>
      <p:pic>
        <p:nvPicPr>
          <p:cNvPr id="23" name="Grafik 22"/>
          <p:cNvPicPr>
            <a:picLocks noChangeAspect="1"/>
          </p:cNvPicPr>
          <p:nvPr/>
        </p:nvPicPr>
        <p:blipFill>
          <a:blip r:embed="rId7"/>
          <a:stretch>
            <a:fillRect/>
          </a:stretch>
        </p:blipFill>
        <p:spPr>
          <a:xfrm>
            <a:off x="8279806" y="3759112"/>
            <a:ext cx="3619426" cy="1970031"/>
          </a:xfrm>
          <a:prstGeom prst="rect">
            <a:avLst/>
          </a:prstGeom>
          <a:effectLst>
            <a:innerShdw blurRad="63500" dist="50800" dir="8100000">
              <a:prstClr val="black">
                <a:alpha val="50000"/>
              </a:prstClr>
            </a:innerShdw>
          </a:effectLst>
        </p:spPr>
      </p:pic>
      <p:sp>
        <p:nvSpPr>
          <p:cNvPr id="2" name="Textfeld 1"/>
          <p:cNvSpPr txBox="1"/>
          <p:nvPr/>
        </p:nvSpPr>
        <p:spPr>
          <a:xfrm>
            <a:off x="-62865" y="1230052"/>
            <a:ext cx="9428509" cy="369332"/>
          </a:xfrm>
          <a:prstGeom prst="rect">
            <a:avLst/>
          </a:prstGeom>
          <a:noFill/>
        </p:spPr>
        <p:txBody>
          <a:bodyPr wrap="square" rtlCol="0">
            <a:spAutoFit/>
          </a:bodyPr>
          <a:lstStyle/>
          <a:p>
            <a:pPr marL="541338" lvl="1" defTabSz="874713" fontAlgn="base">
              <a:spcBef>
                <a:spcPct val="50000"/>
              </a:spcBef>
              <a:spcAft>
                <a:spcPct val="0"/>
              </a:spcAft>
              <a:tabLst>
                <a:tab pos="808038" algn="l"/>
              </a:tabLst>
              <a:defRPr/>
            </a:pPr>
            <a:r>
              <a:rPr lang="en-US" b="1" dirty="0">
                <a:solidFill>
                  <a:srgbClr val="300389"/>
                </a:solidFill>
                <a:latin typeface="Arial" pitchFamily="34" charset="0"/>
              </a:rPr>
              <a:t>Example:  SPIDIA4P partner </a:t>
            </a:r>
            <a:r>
              <a:rPr lang="en-US" b="1" dirty="0" err="1">
                <a:solidFill>
                  <a:srgbClr val="300389"/>
                </a:solidFill>
                <a:latin typeface="Arial" pitchFamily="34" charset="0"/>
              </a:rPr>
              <a:t>PreAnalytiX</a:t>
            </a:r>
            <a:r>
              <a:rPr lang="en-US" b="1" dirty="0">
                <a:solidFill>
                  <a:srgbClr val="300389"/>
                </a:solidFill>
                <a:latin typeface="Arial" pitchFamily="34" charset="0"/>
              </a:rPr>
              <a:t> (QIAGEN/BD Company)</a:t>
            </a:r>
          </a:p>
        </p:txBody>
      </p:sp>
    </p:spTree>
    <p:extLst>
      <p:ext uri="{BB962C8B-B14F-4D97-AF65-F5344CB8AC3E}">
        <p14:creationId xmlns:p14="http://schemas.microsoft.com/office/powerpoint/2010/main" val="20941656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title"/>
          </p:nvPr>
        </p:nvSpPr>
        <p:spPr bwMode="auto">
          <a:xfrm>
            <a:off x="2640330" y="133034"/>
            <a:ext cx="6667500" cy="619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GB" altLang="de-DE" sz="2400" b="1" dirty="0">
                <a:solidFill>
                  <a:srgbClr val="044F88"/>
                </a:solidFill>
                <a:latin typeface="Arial" panose="020B0604020202020204" pitchFamily="34" charset="0"/>
                <a:cs typeface="Arial" panose="020B0604020202020204" pitchFamily="34" charset="0"/>
              </a:rPr>
              <a:t>ISO and CEN Standards can always be used</a:t>
            </a:r>
            <a:br>
              <a:rPr lang="en-GB" altLang="de-DE" sz="2400" b="1" dirty="0">
                <a:solidFill>
                  <a:srgbClr val="044F88"/>
                </a:solidFill>
                <a:latin typeface="Arial" panose="020B0604020202020204" pitchFamily="34" charset="0"/>
                <a:cs typeface="Arial" panose="020B0604020202020204" pitchFamily="34" charset="0"/>
              </a:rPr>
            </a:br>
            <a:endParaRPr lang="de-DE" altLang="de-DE" sz="2400" dirty="0">
              <a:solidFill>
                <a:srgbClr val="044F88"/>
              </a:solidFill>
              <a:latin typeface="Arial" panose="020B0604020202020204" pitchFamily="34" charset="0"/>
            </a:endParaRPr>
          </a:p>
        </p:txBody>
      </p:sp>
      <p:sp>
        <p:nvSpPr>
          <p:cNvPr id="5" name="Textfeld 4"/>
          <p:cNvSpPr txBox="1">
            <a:spLocks noChangeArrowheads="1"/>
          </p:cNvSpPr>
          <p:nvPr/>
        </p:nvSpPr>
        <p:spPr bwMode="auto">
          <a:xfrm>
            <a:off x="491490" y="1315403"/>
            <a:ext cx="11132819"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800">
                <a:solidFill>
                  <a:srgbClr val="044F88"/>
                </a:solidFill>
                <a:latin typeface="Arial" pitchFamily="34" charset="0"/>
              </a:defRPr>
            </a:lvl1pPr>
            <a:lvl2pPr>
              <a:defRPr sz="2800">
                <a:solidFill>
                  <a:srgbClr val="044F88"/>
                </a:solidFill>
                <a:latin typeface="Arial" pitchFamily="34" charset="0"/>
              </a:defRPr>
            </a:lvl2pPr>
            <a:lvl3pPr marL="1143000" indent="-228600">
              <a:defRPr sz="2800">
                <a:solidFill>
                  <a:srgbClr val="044F88"/>
                </a:solidFill>
                <a:latin typeface="Arial" pitchFamily="34" charset="0"/>
              </a:defRPr>
            </a:lvl3pPr>
            <a:lvl4pPr marL="1600200" indent="-228600">
              <a:defRPr sz="2800">
                <a:solidFill>
                  <a:srgbClr val="044F88"/>
                </a:solidFill>
                <a:latin typeface="Arial" pitchFamily="34" charset="0"/>
              </a:defRPr>
            </a:lvl4pPr>
            <a:lvl5pPr marL="2057400" indent="-228600">
              <a:defRPr sz="2800">
                <a:solidFill>
                  <a:srgbClr val="044F88"/>
                </a:solidFill>
                <a:latin typeface="Arial" pitchFamily="34" charset="0"/>
              </a:defRPr>
            </a:lvl5pPr>
            <a:lvl6pPr marL="25146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6pPr>
            <a:lvl7pPr marL="29718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7pPr>
            <a:lvl8pPr marL="34290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8pPr>
            <a:lvl9pPr marL="3886200" indent="-228600" algn="ctr" eaLnBrk="0" fontAlgn="base" hangingPunct="0">
              <a:spcBef>
                <a:spcPct val="20000"/>
              </a:spcBef>
              <a:spcAft>
                <a:spcPct val="0"/>
              </a:spcAft>
              <a:buFont typeface="Wingdings" pitchFamily="2" charset="2"/>
              <a:defRPr sz="2800">
                <a:solidFill>
                  <a:srgbClr val="044F88"/>
                </a:solidFill>
                <a:latin typeface="Arial" pitchFamily="34" charset="0"/>
              </a:defRPr>
            </a:lvl9pPr>
          </a:lstStyle>
          <a:p>
            <a:pPr marL="285750" lvl="1" indent="-285750">
              <a:buClr>
                <a:srgbClr val="300389"/>
              </a:buClr>
              <a:buFont typeface="Wingdings" panose="05000000000000000000" pitchFamily="2" charset="2"/>
              <a:buChar char="Ø"/>
              <a:defRPr/>
            </a:pPr>
            <a:r>
              <a:rPr lang="en-US" altLang="de-DE" sz="2000" kern="0" dirty="0">
                <a:solidFill>
                  <a:srgbClr val="300389"/>
                </a:solidFill>
              </a:rPr>
              <a:t>New ideas, technologies and products benefit from standardization to get into the marketplace and to be successful</a:t>
            </a:r>
          </a:p>
          <a:p>
            <a:pPr marL="1028700" lvl="2" indent="-342900">
              <a:spcBef>
                <a:spcPts val="1200"/>
              </a:spcBef>
              <a:buClr>
                <a:srgbClr val="300389"/>
              </a:buClr>
              <a:buFont typeface="Arial" panose="020B0604020202020204" pitchFamily="34" charset="0"/>
              <a:buChar char="•"/>
              <a:defRPr/>
            </a:pPr>
            <a:r>
              <a:rPr lang="en-US" altLang="de-DE" sz="1800" kern="0" dirty="0">
                <a:solidFill>
                  <a:srgbClr val="300389"/>
                </a:solidFill>
              </a:rPr>
              <a:t>Build customer confidence that your products are safe and reliable</a:t>
            </a:r>
          </a:p>
          <a:p>
            <a:pPr marL="1028700" lvl="2" indent="-342900">
              <a:buClr>
                <a:srgbClr val="300389"/>
              </a:buClr>
              <a:buFont typeface="Arial" panose="020B0604020202020204" pitchFamily="34" charset="0"/>
              <a:buChar char="•"/>
              <a:defRPr/>
            </a:pPr>
            <a:r>
              <a:rPr lang="en-US" altLang="de-DE" sz="1800" kern="0" dirty="0">
                <a:solidFill>
                  <a:srgbClr val="300389"/>
                </a:solidFill>
              </a:rPr>
              <a:t>Meet regulation requirements, at a lower cost</a:t>
            </a:r>
          </a:p>
          <a:p>
            <a:pPr marL="1028700" lvl="2" indent="-342900">
              <a:buClr>
                <a:srgbClr val="300389"/>
              </a:buClr>
              <a:buFont typeface="Arial" panose="020B0604020202020204" pitchFamily="34" charset="0"/>
              <a:buChar char="•"/>
              <a:defRPr/>
            </a:pPr>
            <a:r>
              <a:rPr lang="en-US" altLang="de-DE" sz="1800" kern="0" dirty="0">
                <a:solidFill>
                  <a:srgbClr val="300389"/>
                </a:solidFill>
              </a:rPr>
              <a:t>Reduce costs across all aspects of your business </a:t>
            </a:r>
          </a:p>
          <a:p>
            <a:pPr marL="1028700" lvl="2" indent="-342900">
              <a:buClr>
                <a:srgbClr val="300389"/>
              </a:buClr>
              <a:buFont typeface="Arial" panose="020B0604020202020204" pitchFamily="34" charset="0"/>
              <a:buChar char="•"/>
              <a:defRPr/>
            </a:pPr>
            <a:r>
              <a:rPr lang="en-US" altLang="de-DE" sz="1800" kern="0" dirty="0">
                <a:solidFill>
                  <a:srgbClr val="300389"/>
                </a:solidFill>
              </a:rPr>
              <a:t>Gain market access across the world</a:t>
            </a:r>
          </a:p>
          <a:p>
            <a:pPr marL="0" lvl="1">
              <a:buClr>
                <a:srgbClr val="300389"/>
              </a:buClr>
              <a:defRPr/>
            </a:pPr>
            <a:endParaRPr lang="en-US" altLang="de-DE" sz="2000" kern="0" dirty="0">
              <a:solidFill>
                <a:srgbClr val="300389"/>
              </a:solidFill>
            </a:endParaRPr>
          </a:p>
          <a:p>
            <a:pPr marL="285750" lvl="1" indent="-285750">
              <a:buClr>
                <a:srgbClr val="300389"/>
              </a:buClr>
              <a:buFont typeface="Wingdings" panose="05000000000000000000" pitchFamily="2" charset="2"/>
              <a:buChar char="Ø"/>
              <a:defRPr/>
            </a:pPr>
            <a:endParaRPr lang="en-US" altLang="de-DE" sz="2000" kern="0" dirty="0">
              <a:solidFill>
                <a:srgbClr val="300389"/>
              </a:solidFill>
            </a:endParaRPr>
          </a:p>
          <a:p>
            <a:pPr marL="285750" lvl="1" indent="-285750">
              <a:buClr>
                <a:srgbClr val="300389"/>
              </a:buClr>
              <a:buFont typeface="Wingdings" panose="05000000000000000000" pitchFamily="2" charset="2"/>
              <a:buChar char="Ø"/>
              <a:defRPr/>
            </a:pPr>
            <a:r>
              <a:rPr lang="en-US" altLang="de-DE" sz="2000" kern="0" dirty="0">
                <a:solidFill>
                  <a:srgbClr val="300389"/>
                </a:solidFill>
              </a:rPr>
              <a:t>International Standards help businesses of any size and sector reduce costs, increase productivity and access new markets</a:t>
            </a:r>
          </a:p>
          <a:p>
            <a:pPr marL="285750" lvl="1" indent="-285750">
              <a:buClr>
                <a:srgbClr val="300389"/>
              </a:buClr>
              <a:buFont typeface="Wingdings" panose="05000000000000000000" pitchFamily="2" charset="2"/>
              <a:buChar char="Ø"/>
              <a:defRPr/>
            </a:pPr>
            <a:endParaRPr lang="en-US" altLang="de-DE" sz="2000" kern="0" dirty="0">
              <a:solidFill>
                <a:srgbClr val="300389"/>
              </a:solidFill>
            </a:endParaRPr>
          </a:p>
          <a:p>
            <a:pPr marL="285750" lvl="1" indent="-285750">
              <a:buClr>
                <a:srgbClr val="300389"/>
              </a:buClr>
              <a:buFont typeface="Wingdings" panose="05000000000000000000" pitchFamily="2" charset="2"/>
              <a:buChar char="Ø"/>
              <a:defRPr/>
            </a:pPr>
            <a:endParaRPr lang="en-US" altLang="de-DE" sz="2000" kern="0" dirty="0">
              <a:solidFill>
                <a:srgbClr val="300389"/>
              </a:solidFill>
            </a:endParaRPr>
          </a:p>
          <a:p>
            <a:pPr marL="285750" lvl="1" indent="-285750">
              <a:buClr>
                <a:srgbClr val="300389"/>
              </a:buClr>
              <a:buFont typeface="Wingdings" panose="05000000000000000000" pitchFamily="2" charset="2"/>
              <a:buChar char="Ø"/>
              <a:defRPr/>
            </a:pPr>
            <a:r>
              <a:rPr lang="en-US" altLang="de-DE" sz="2000" kern="0" dirty="0">
                <a:solidFill>
                  <a:srgbClr val="300389"/>
                </a:solidFill>
              </a:rPr>
              <a:t>“Standards make market access easier, in particular for SMEs. They can enhance brand recognition and give customers the guarantee that the technology is tested and reliable”</a:t>
            </a:r>
          </a:p>
          <a:p>
            <a:pPr marL="0" lvl="1">
              <a:spcBef>
                <a:spcPts val="1800"/>
              </a:spcBef>
              <a:buClr>
                <a:srgbClr val="300389"/>
              </a:buClr>
              <a:defRPr/>
            </a:pPr>
            <a:r>
              <a:rPr lang="en-US" altLang="de-DE" sz="1600" kern="0" dirty="0">
                <a:solidFill>
                  <a:srgbClr val="300389"/>
                </a:solidFill>
              </a:rPr>
              <a:t>	</a:t>
            </a:r>
            <a:r>
              <a:rPr lang="en-US" altLang="de-DE" sz="1200" kern="0" dirty="0">
                <a:solidFill>
                  <a:srgbClr val="300389"/>
                </a:solidFill>
              </a:rPr>
              <a:t>Jens </a:t>
            </a:r>
            <a:r>
              <a:rPr lang="en-US" altLang="de-DE" sz="1200" kern="0" dirty="0" err="1">
                <a:solidFill>
                  <a:srgbClr val="300389"/>
                </a:solidFill>
              </a:rPr>
              <a:t>Albens</a:t>
            </a:r>
            <a:r>
              <a:rPr lang="en-US" altLang="de-DE" sz="1200" kern="0" dirty="0">
                <a:solidFill>
                  <a:srgbClr val="300389"/>
                </a:solidFill>
              </a:rPr>
              <a:t> CEO, </a:t>
            </a:r>
            <a:r>
              <a:rPr lang="en-US" altLang="de-DE" sz="1200" kern="0" dirty="0" err="1">
                <a:solidFill>
                  <a:srgbClr val="300389"/>
                </a:solidFill>
              </a:rPr>
              <a:t>Nanotron</a:t>
            </a:r>
            <a:r>
              <a:rPr lang="en-US" altLang="de-DE" sz="1200" kern="0" dirty="0">
                <a:solidFill>
                  <a:srgbClr val="300389"/>
                </a:solidFill>
              </a:rPr>
              <a:t> Technologies Ltd, Germany</a:t>
            </a:r>
          </a:p>
          <a:p>
            <a:pPr marL="0" lvl="1">
              <a:buClr>
                <a:srgbClr val="300389"/>
              </a:buClr>
              <a:defRPr/>
            </a:pPr>
            <a:r>
              <a:rPr lang="en-US" altLang="de-DE" sz="2000" kern="0" dirty="0">
                <a:solidFill>
                  <a:srgbClr val="300389"/>
                </a:solidFill>
              </a:rPr>
              <a:t>	</a:t>
            </a:r>
          </a:p>
        </p:txBody>
      </p:sp>
    </p:spTree>
    <p:extLst>
      <p:ext uri="{BB962C8B-B14F-4D97-AF65-F5344CB8AC3E}">
        <p14:creationId xmlns:p14="http://schemas.microsoft.com/office/powerpoint/2010/main" val="22689304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76726" y="1119688"/>
            <a:ext cx="7200649" cy="5617260"/>
          </a:xfrm>
          <a:prstGeom prst="rect">
            <a:avLst/>
          </a:prstGeom>
        </p:spPr>
      </p:pic>
      <p:pic>
        <p:nvPicPr>
          <p:cNvPr id="5" name="Grafik 4"/>
          <p:cNvPicPr>
            <a:picLocks noChangeAspect="1"/>
          </p:cNvPicPr>
          <p:nvPr/>
        </p:nvPicPr>
        <p:blipFill>
          <a:blip r:embed="rId3"/>
          <a:stretch>
            <a:fillRect/>
          </a:stretch>
        </p:blipFill>
        <p:spPr>
          <a:xfrm>
            <a:off x="7853362" y="5259654"/>
            <a:ext cx="2886075" cy="1152525"/>
          </a:xfrm>
          <a:prstGeom prst="rect">
            <a:avLst/>
          </a:prstGeom>
        </p:spPr>
      </p:pic>
      <p:sp>
        <p:nvSpPr>
          <p:cNvPr id="7" name="Textfeld 6"/>
          <p:cNvSpPr txBox="1"/>
          <p:nvPr/>
        </p:nvSpPr>
        <p:spPr>
          <a:xfrm>
            <a:off x="7853362" y="2207795"/>
            <a:ext cx="39881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de-DE"/>
            </a:defPPr>
            <a:lvl1pPr eaLnBrk="0" fontAlgn="base" hangingPunct="0">
              <a:spcBef>
                <a:spcPct val="0"/>
              </a:spcBef>
              <a:spcAft>
                <a:spcPct val="0"/>
              </a:spcAft>
              <a:defRPr sz="2800" b="1">
                <a:solidFill>
                  <a:srgbClr val="0D0391"/>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de-DE" sz="1600" b="0" dirty="0"/>
              <a:t>https://www.swr.de/wissen/odysso/Blut-Untersuchung-Missstand-bei-Bluttests,aexavarticle-swr-77780.html </a:t>
            </a:r>
          </a:p>
          <a:p>
            <a:endParaRPr lang="de-DE" sz="1600" b="0" dirty="0"/>
          </a:p>
          <a:p>
            <a:r>
              <a:rPr lang="de-DE" sz="1600" b="0" dirty="0"/>
              <a:t>SWR - Juni 2019</a:t>
            </a:r>
          </a:p>
        </p:txBody>
      </p:sp>
      <p:sp>
        <p:nvSpPr>
          <p:cNvPr id="8" name="Text Box 2"/>
          <p:cNvSpPr txBox="1">
            <a:spLocks noChangeArrowheads="1"/>
          </p:cNvSpPr>
          <p:nvPr/>
        </p:nvSpPr>
        <p:spPr bwMode="auto">
          <a:xfrm>
            <a:off x="2536578" y="14301"/>
            <a:ext cx="94468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fontAlgn="base">
              <a:spcBef>
                <a:spcPct val="0"/>
              </a:spcBef>
              <a:spcAft>
                <a:spcPct val="0"/>
              </a:spcAft>
            </a:pPr>
            <a:r>
              <a:rPr lang="en-GB" altLang="de-DE" sz="2400" b="1" dirty="0">
                <a:solidFill>
                  <a:srgbClr val="300389"/>
                </a:solidFill>
              </a:rPr>
              <a:t>German SWR TV – Substantially Varying Test Results between Laboratories  </a:t>
            </a:r>
          </a:p>
        </p:txBody>
      </p:sp>
    </p:spTree>
    <p:extLst>
      <p:ext uri="{BB962C8B-B14F-4D97-AF65-F5344CB8AC3E}">
        <p14:creationId xmlns:p14="http://schemas.microsoft.com/office/powerpoint/2010/main" val="144520686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6882" y="1108710"/>
            <a:ext cx="4372461" cy="292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2"/>
          <p:cNvSpPr txBox="1">
            <a:spLocks noChangeArrowheads="1"/>
          </p:cNvSpPr>
          <p:nvPr/>
        </p:nvSpPr>
        <p:spPr bwMode="auto">
          <a:xfrm>
            <a:off x="2620802" y="134621"/>
            <a:ext cx="66913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de-DE" sz="2400" b="1" i="0" u="none" strike="noStrike" kern="1200" cap="none" spc="0" normalizeH="0" baseline="0" noProof="0" dirty="0">
                <a:ln>
                  <a:noFill/>
                </a:ln>
                <a:solidFill>
                  <a:srgbClr val="300389"/>
                </a:solidFill>
                <a:effectLst/>
                <a:uLnTx/>
                <a:uFillTx/>
                <a:latin typeface="Arial" panose="020B0604020202020204" pitchFamily="34" charset="0"/>
                <a:ea typeface="+mn-ea"/>
                <a:cs typeface="+mn-cs"/>
              </a:rPr>
              <a:t>EU Parliament Event on March 5</a:t>
            </a:r>
            <a:r>
              <a:rPr kumimoji="0" lang="en-GB" altLang="de-DE" sz="2400" b="1" i="0" u="none" strike="noStrike" kern="1200" cap="none" spc="0" normalizeH="0" baseline="30000" noProof="0" dirty="0">
                <a:ln>
                  <a:noFill/>
                </a:ln>
                <a:solidFill>
                  <a:srgbClr val="300389"/>
                </a:solidFill>
                <a:effectLst/>
                <a:uLnTx/>
                <a:uFillTx/>
                <a:latin typeface="Arial" panose="020B0604020202020204" pitchFamily="34" charset="0"/>
                <a:ea typeface="+mn-ea"/>
                <a:cs typeface="+mn-cs"/>
              </a:rPr>
              <a:t>th</a:t>
            </a:r>
            <a:r>
              <a:rPr kumimoji="0" lang="en-GB" altLang="de-DE" sz="2400" b="1" i="0" u="none" strike="noStrike" kern="1200" cap="none" spc="0" normalizeH="0" baseline="0" noProof="0" dirty="0">
                <a:ln>
                  <a:noFill/>
                </a:ln>
                <a:solidFill>
                  <a:srgbClr val="300389"/>
                </a:solidFill>
                <a:effectLst/>
                <a:uLnTx/>
                <a:uFillTx/>
                <a:latin typeface="Arial" panose="020B0604020202020204" pitchFamily="34" charset="0"/>
                <a:ea typeface="+mn-ea"/>
                <a:cs typeface="+mn-cs"/>
              </a:rPr>
              <a:t> 2019 </a:t>
            </a:r>
          </a:p>
        </p:txBody>
      </p:sp>
      <p:pic>
        <p:nvPicPr>
          <p:cNvPr id="47109"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149" y="2986087"/>
            <a:ext cx="4795981"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9982" y="1314450"/>
            <a:ext cx="4836477"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8599" y="0"/>
            <a:ext cx="2613402"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Grafik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99418" y="3564890"/>
            <a:ext cx="492283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7840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 5"/>
          <p:cNvPicPr>
            <a:picLocks noChangeAspect="1" noChangeArrowheads="1"/>
          </p:cNvPicPr>
          <p:nvPr/>
        </p:nvPicPr>
        <p:blipFill>
          <a:blip r:embed="rId2">
            <a:extLst>
              <a:ext uri="{28A0092B-C50C-407E-A947-70E740481C1C}">
                <a14:useLocalDpi xmlns:a14="http://schemas.microsoft.com/office/drawing/2010/main" val="0"/>
              </a:ext>
            </a:extLst>
          </a:blip>
          <a:srcRect l="16196" t="20566" r="17833" b="11826"/>
          <a:stretch>
            <a:fillRect/>
          </a:stretch>
        </p:blipFill>
        <p:spPr bwMode="auto">
          <a:xfrm>
            <a:off x="243437" y="4094917"/>
            <a:ext cx="4364658" cy="259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descr="C:\Users\OelmuelU\AppData\Local\Microsoft\Windows\Temporary Internet Files\Content.Outlook\CIWVVOBX\IMGP9278-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727" y="4035925"/>
            <a:ext cx="3914775"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2637005" y="121052"/>
            <a:ext cx="610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de-DE"/>
            </a:defPPr>
            <a:lvl1pPr defTabSz="874713" eaLnBrk="0" fontAlgn="base" hangingPunct="0">
              <a:spcBef>
                <a:spcPct val="50000"/>
              </a:spcBef>
              <a:spcAft>
                <a:spcPct val="0"/>
              </a:spcAft>
              <a:defRPr sz="2800" b="1">
                <a:solidFill>
                  <a:srgbClr val="300389"/>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r>
              <a:rPr lang="en-US" altLang="de-DE" dirty="0"/>
              <a:t>A big Thank You goes to . . .  </a:t>
            </a:r>
          </a:p>
        </p:txBody>
      </p:sp>
      <p:sp>
        <p:nvSpPr>
          <p:cNvPr id="53253" name="Text Box 3"/>
          <p:cNvSpPr txBox="1">
            <a:spLocks noChangeArrowheads="1"/>
          </p:cNvSpPr>
          <p:nvPr/>
        </p:nvSpPr>
        <p:spPr bwMode="auto">
          <a:xfrm>
            <a:off x="601579" y="1000369"/>
            <a:ext cx="11273589"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874713">
              <a:defRPr sz="2800">
                <a:solidFill>
                  <a:srgbClr val="044F88"/>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pPr>
              <a:spcBef>
                <a:spcPct val="50000"/>
              </a:spcBef>
            </a:pPr>
            <a:r>
              <a:rPr lang="en-US" altLang="de-DE" sz="2000" b="1" dirty="0">
                <a:solidFill>
                  <a:srgbClr val="300389"/>
                </a:solidFill>
              </a:rPr>
              <a:t>. . . to the SPIDIA &amp; SPIDIA4P Consortium Members, CEN/TC 140, ISO/TC 212 and all European and International Partners!</a:t>
            </a:r>
          </a:p>
        </p:txBody>
      </p:sp>
      <p:pic>
        <p:nvPicPr>
          <p:cNvPr id="53254"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874" y="1912931"/>
            <a:ext cx="5823284" cy="238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295467" y="2512763"/>
            <a:ext cx="48965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eaLnBrk="0" fontAlgn="base" hangingPunct="0">
              <a:spcBef>
                <a:spcPct val="0"/>
              </a:spcBef>
              <a:spcAft>
                <a:spcPct val="0"/>
              </a:spcAft>
            </a:pPr>
            <a:r>
              <a:rPr lang="en-US" altLang="de-DE" sz="2400" b="1" i="1" dirty="0">
                <a:solidFill>
                  <a:srgbClr val="0D0391"/>
                </a:solidFill>
              </a:rPr>
              <a:t>www.spidia.eu  -  </a:t>
            </a:r>
            <a:r>
              <a:rPr lang="en-US" altLang="de-DE" sz="2400" b="1" dirty="0">
                <a:solidFill>
                  <a:srgbClr val="0D0391"/>
                </a:solidFill>
              </a:rPr>
              <a:t>New Website  </a:t>
            </a:r>
          </a:p>
        </p:txBody>
      </p:sp>
    </p:spTree>
    <p:extLst>
      <p:ext uri="{BB962C8B-B14F-4D97-AF65-F5344CB8AC3E}">
        <p14:creationId xmlns:p14="http://schemas.microsoft.com/office/powerpoint/2010/main" val="25610408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4" y="2624808"/>
            <a:ext cx="8089809" cy="357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Text Box 6"/>
          <p:cNvSpPr txBox="1">
            <a:spLocks noChangeArrowheads="1"/>
          </p:cNvSpPr>
          <p:nvPr/>
        </p:nvSpPr>
        <p:spPr bwMode="auto">
          <a:xfrm>
            <a:off x="2741780" y="1606300"/>
            <a:ext cx="2241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en-US" altLang="de-DE" b="1" i="1" dirty="0">
                <a:solidFill>
                  <a:srgbClr val="0D0391"/>
                </a:solidFill>
              </a:rPr>
              <a:t>Questions ?</a:t>
            </a:r>
          </a:p>
        </p:txBody>
      </p:sp>
      <p:sp>
        <p:nvSpPr>
          <p:cNvPr id="54276" name="Text Box 7"/>
          <p:cNvSpPr txBox="1">
            <a:spLocks noChangeArrowheads="1"/>
          </p:cNvSpPr>
          <p:nvPr/>
        </p:nvSpPr>
        <p:spPr bwMode="auto">
          <a:xfrm>
            <a:off x="2838450" y="108368"/>
            <a:ext cx="5883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74713">
              <a:defRPr sz="2800">
                <a:solidFill>
                  <a:srgbClr val="044F88"/>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pPr>
              <a:spcBef>
                <a:spcPct val="50000"/>
              </a:spcBef>
              <a:buFont typeface="Wingdings" panose="05000000000000000000" pitchFamily="2" charset="2"/>
              <a:buNone/>
            </a:pPr>
            <a:r>
              <a:rPr lang="en-US" altLang="de-DE" b="1" dirty="0">
                <a:solidFill>
                  <a:srgbClr val="300389"/>
                </a:solidFill>
              </a:rPr>
              <a:t>Thank you!</a:t>
            </a:r>
          </a:p>
        </p:txBody>
      </p:sp>
    </p:spTree>
    <p:extLst>
      <p:ext uri="{BB962C8B-B14F-4D97-AF65-F5344CB8AC3E}">
        <p14:creationId xmlns:p14="http://schemas.microsoft.com/office/powerpoint/2010/main" val="79309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2537461" y="0"/>
            <a:ext cx="9384029" cy="83099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defTabSz="874713">
              <a:spcBef>
                <a:spcPct val="50000"/>
              </a:spcBef>
              <a:defRPr/>
            </a:pPr>
            <a:r>
              <a:rPr lang="en-US" sz="2400" b="1" kern="1200" dirty="0">
                <a:solidFill>
                  <a:srgbClr val="300389"/>
                </a:solidFill>
                <a:latin typeface="Arial" pitchFamily="34" charset="0"/>
              </a:rPr>
              <a:t>Deficiencies in Routine Healthcare and Research demand for Improvements</a:t>
            </a:r>
            <a:endParaRPr lang="en-US" sz="2400" b="1" kern="1200" dirty="0">
              <a:solidFill>
                <a:srgbClr val="300389"/>
              </a:solidFill>
              <a:latin typeface="Arial" pitchFamily="34" charset="0"/>
              <a:ea typeface="+mn-ea"/>
              <a:cs typeface="+mn-cs"/>
            </a:endParaRPr>
          </a:p>
        </p:txBody>
      </p:sp>
      <p:sp>
        <p:nvSpPr>
          <p:cNvPr id="37891" name="Textfeld 5"/>
          <p:cNvSpPr txBox="1">
            <a:spLocks noChangeArrowheads="1"/>
          </p:cNvSpPr>
          <p:nvPr/>
        </p:nvSpPr>
        <p:spPr bwMode="auto">
          <a:xfrm>
            <a:off x="4892041" y="1437626"/>
            <a:ext cx="6880859" cy="52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eaLnBrk="0" fontAlgn="base" hangingPunct="0">
              <a:spcBef>
                <a:spcPts val="1200"/>
              </a:spcBef>
              <a:spcAft>
                <a:spcPct val="0"/>
              </a:spcAft>
              <a:buFont typeface="Wingdings" panose="05000000000000000000" pitchFamily="2" charset="2"/>
              <a:buChar char="Ø"/>
            </a:pPr>
            <a:r>
              <a:rPr lang="en-US" altLang="de-DE" sz="1800" dirty="0">
                <a:solidFill>
                  <a:srgbClr val="300389"/>
                </a:solidFill>
              </a:rPr>
              <a:t>Diagnostic errors cause about 10% of all patient deaths and about 17% of adverse events </a:t>
            </a:r>
          </a:p>
          <a:p>
            <a:pPr eaLnBrk="0" fontAlgn="base" hangingPunct="0">
              <a:spcBef>
                <a:spcPts val="400"/>
              </a:spcBef>
              <a:spcAft>
                <a:spcPct val="0"/>
              </a:spcAft>
            </a:pPr>
            <a:r>
              <a:rPr lang="en-US" altLang="de-DE" sz="1600" dirty="0">
                <a:solidFill>
                  <a:srgbClr val="300389"/>
                </a:solidFill>
              </a:rPr>
              <a:t>	</a:t>
            </a:r>
            <a:r>
              <a:rPr lang="en-US" altLang="de-DE" sz="1000" i="1" dirty="0">
                <a:solidFill>
                  <a:srgbClr val="300389"/>
                </a:solidFill>
              </a:rPr>
              <a:t>Institute of Medicine (IOM) Report Sept. 2015</a:t>
            </a:r>
            <a:endParaRPr lang="en-US" altLang="de-DE" sz="1000" dirty="0">
              <a:solidFill>
                <a:srgbClr val="300389"/>
              </a:solidFill>
            </a:endParaRPr>
          </a:p>
          <a:p>
            <a:pPr marL="0" indent="0" eaLnBrk="0" fontAlgn="base" hangingPunct="0">
              <a:spcBef>
                <a:spcPts val="1200"/>
              </a:spcBef>
              <a:spcAft>
                <a:spcPct val="0"/>
              </a:spcAft>
            </a:pPr>
            <a:endParaRPr lang="en-US" altLang="de-DE" sz="1600" dirty="0">
              <a:solidFill>
                <a:srgbClr val="300389"/>
              </a:solidFill>
            </a:endParaRPr>
          </a:p>
          <a:p>
            <a:pPr eaLnBrk="0" fontAlgn="base" hangingPunct="0">
              <a:spcBef>
                <a:spcPts val="1200"/>
              </a:spcBef>
              <a:spcAft>
                <a:spcPct val="0"/>
              </a:spcAft>
              <a:buFont typeface="Wingdings" panose="05000000000000000000" pitchFamily="2" charset="2"/>
              <a:buChar char="Ø"/>
            </a:pPr>
            <a:r>
              <a:rPr lang="en-US" altLang="de-DE" sz="1800" dirty="0">
                <a:solidFill>
                  <a:srgbClr val="300389"/>
                </a:solidFill>
              </a:rPr>
              <a:t>Pre-analytical phase accounts for 46% to 68% of clinical laboratory errors</a:t>
            </a:r>
          </a:p>
          <a:p>
            <a:pPr eaLnBrk="0" fontAlgn="base" hangingPunct="0">
              <a:spcBef>
                <a:spcPts val="400"/>
              </a:spcBef>
              <a:spcAft>
                <a:spcPct val="0"/>
              </a:spcAft>
            </a:pPr>
            <a:r>
              <a:rPr lang="en-US" altLang="de-DE" sz="1600" i="1" dirty="0">
                <a:solidFill>
                  <a:srgbClr val="300389"/>
                </a:solidFill>
              </a:rPr>
              <a:t>	</a:t>
            </a:r>
            <a:r>
              <a:rPr lang="en-US" altLang="de-DE" sz="1000" i="1" dirty="0">
                <a:solidFill>
                  <a:srgbClr val="300389"/>
                </a:solidFill>
              </a:rPr>
              <a:t>Medical Laboratory Observer, May 2014</a:t>
            </a:r>
          </a:p>
          <a:p>
            <a:pPr eaLnBrk="0" fontAlgn="base" hangingPunct="0">
              <a:spcBef>
                <a:spcPct val="0"/>
              </a:spcBef>
              <a:spcAft>
                <a:spcPct val="0"/>
              </a:spcAft>
              <a:buFont typeface="Wingdings" panose="05000000000000000000" pitchFamily="2" charset="2"/>
              <a:buChar char="Ø"/>
            </a:pPr>
            <a:endParaRPr lang="en-US" altLang="de-DE" sz="1600" dirty="0">
              <a:solidFill>
                <a:srgbClr val="300389"/>
              </a:solidFill>
            </a:endParaRPr>
          </a:p>
          <a:p>
            <a:pPr marL="0" indent="0" eaLnBrk="0" fontAlgn="base" hangingPunct="0">
              <a:spcBef>
                <a:spcPct val="0"/>
              </a:spcBef>
              <a:spcAft>
                <a:spcPct val="0"/>
              </a:spcAft>
            </a:pPr>
            <a:endParaRPr lang="en-US" altLang="de-DE" sz="1600" dirty="0">
              <a:solidFill>
                <a:srgbClr val="300389"/>
              </a:solidFill>
            </a:endParaRPr>
          </a:p>
          <a:p>
            <a:pPr eaLnBrk="0" fontAlgn="base" hangingPunct="0">
              <a:spcBef>
                <a:spcPct val="0"/>
              </a:spcBef>
              <a:spcAft>
                <a:spcPct val="0"/>
              </a:spcAft>
              <a:buFont typeface="Wingdings" panose="05000000000000000000" pitchFamily="2" charset="2"/>
              <a:buChar char="Ø"/>
            </a:pPr>
            <a:r>
              <a:rPr lang="en-US" altLang="de-DE" sz="1800" dirty="0">
                <a:solidFill>
                  <a:srgbClr val="300389"/>
                </a:solidFill>
              </a:rPr>
              <a:t>Unnecessary expenditure caused by pre-analytical errors in a typical </a:t>
            </a:r>
            <a:r>
              <a:rPr lang="en-US" altLang="de-DE" sz="1600" dirty="0">
                <a:solidFill>
                  <a:srgbClr val="300389"/>
                </a:solidFill>
              </a:rPr>
              <a:t>U.S. hospital  (~ 650 beds) of ~  $1.2 million per year </a:t>
            </a:r>
          </a:p>
          <a:p>
            <a:pPr eaLnBrk="0" fontAlgn="base" hangingPunct="0">
              <a:spcBef>
                <a:spcPts val="1200"/>
              </a:spcBef>
              <a:spcAft>
                <a:spcPct val="0"/>
              </a:spcAft>
              <a:tabLst>
                <a:tab pos="263525" algn="l"/>
              </a:tabLst>
            </a:pPr>
            <a:r>
              <a:rPr lang="en-US" altLang="de-DE" sz="1000" i="1" dirty="0">
                <a:solidFill>
                  <a:srgbClr val="300389"/>
                </a:solidFill>
              </a:rPr>
              <a:t>	Green SF. </a:t>
            </a:r>
            <a:r>
              <a:rPr lang="en-US" altLang="de-DE" sz="1000" i="1" dirty="0" err="1">
                <a:solidFill>
                  <a:srgbClr val="300389"/>
                </a:solidFill>
              </a:rPr>
              <a:t>Clin</a:t>
            </a:r>
            <a:r>
              <a:rPr lang="en-US" altLang="de-DE" sz="1000" i="1" dirty="0">
                <a:solidFill>
                  <a:srgbClr val="300389"/>
                </a:solidFill>
              </a:rPr>
              <a:t> </a:t>
            </a:r>
            <a:r>
              <a:rPr lang="en-US" altLang="de-DE" sz="1000" i="1" dirty="0" err="1">
                <a:solidFill>
                  <a:srgbClr val="300389"/>
                </a:solidFill>
              </a:rPr>
              <a:t>Biochem</a:t>
            </a:r>
            <a:r>
              <a:rPr lang="en-US" altLang="de-DE" sz="1000" i="1" dirty="0">
                <a:solidFill>
                  <a:srgbClr val="300389"/>
                </a:solidFill>
              </a:rPr>
              <a:t>. 2013</a:t>
            </a:r>
          </a:p>
          <a:p>
            <a:pPr eaLnBrk="0" fontAlgn="base" hangingPunct="0">
              <a:spcBef>
                <a:spcPct val="0"/>
              </a:spcBef>
              <a:spcAft>
                <a:spcPct val="0"/>
              </a:spcAft>
            </a:pPr>
            <a:endParaRPr lang="de-DE" altLang="de-DE" sz="1600" dirty="0">
              <a:solidFill>
                <a:srgbClr val="300389"/>
              </a:solidFill>
            </a:endParaRPr>
          </a:p>
          <a:p>
            <a:pPr fontAlgn="base">
              <a:lnSpc>
                <a:spcPct val="125000"/>
              </a:lnSpc>
              <a:spcBef>
                <a:spcPts val="1200"/>
              </a:spcBef>
              <a:spcAft>
                <a:spcPct val="0"/>
              </a:spcAft>
              <a:buFont typeface="Wingdings" panose="05000000000000000000" pitchFamily="2" charset="2"/>
              <a:buChar char="Ø"/>
            </a:pPr>
            <a:r>
              <a:rPr lang="en-US" altLang="de-DE" sz="1800" dirty="0">
                <a:solidFill>
                  <a:srgbClr val="300389"/>
                </a:solidFill>
              </a:rPr>
              <a:t>Irreproducible preclinical research exceeds 50%, US $28B / year spent on preclinical research that is not reproducible - in the US</a:t>
            </a:r>
          </a:p>
          <a:p>
            <a:pPr fontAlgn="base">
              <a:lnSpc>
                <a:spcPct val="125000"/>
              </a:lnSpc>
              <a:spcBef>
                <a:spcPts val="600"/>
              </a:spcBef>
              <a:spcAft>
                <a:spcPct val="0"/>
              </a:spcAft>
            </a:pPr>
            <a:r>
              <a:rPr lang="en-US" altLang="de-DE" sz="1200" dirty="0">
                <a:solidFill>
                  <a:srgbClr val="300389"/>
                </a:solidFill>
              </a:rPr>
              <a:t>	</a:t>
            </a:r>
            <a:r>
              <a:rPr lang="en-US" altLang="de-DE" sz="1000" i="1" dirty="0">
                <a:solidFill>
                  <a:srgbClr val="300389"/>
                </a:solidFill>
              </a:rPr>
              <a:t>Freedman LP, Cockburn IM, Simcoe TS (2015) </a:t>
            </a:r>
            <a:r>
              <a:rPr lang="en-US" altLang="de-DE" sz="1000" i="1" dirty="0" err="1">
                <a:solidFill>
                  <a:srgbClr val="300389"/>
                </a:solidFill>
              </a:rPr>
              <a:t>PLoS</a:t>
            </a:r>
            <a:r>
              <a:rPr lang="en-US" altLang="de-DE" sz="1000" i="1" dirty="0">
                <a:solidFill>
                  <a:srgbClr val="300389"/>
                </a:solidFill>
              </a:rPr>
              <a:t> </a:t>
            </a:r>
            <a:r>
              <a:rPr lang="en-US" altLang="de-DE" sz="1000" i="1" dirty="0" err="1">
                <a:solidFill>
                  <a:srgbClr val="300389"/>
                </a:solidFill>
              </a:rPr>
              <a:t>Biol</a:t>
            </a:r>
            <a:r>
              <a:rPr lang="en-US" altLang="de-DE" sz="1000" i="1" dirty="0">
                <a:solidFill>
                  <a:srgbClr val="300389"/>
                </a:solidFill>
              </a:rPr>
              <a:t> 13(6): e1002165.doi:10.1371/journal.pbio.1002165</a:t>
            </a:r>
          </a:p>
          <a:p>
            <a:pPr eaLnBrk="0" fontAlgn="base" hangingPunct="0">
              <a:spcBef>
                <a:spcPct val="0"/>
              </a:spcBef>
              <a:spcAft>
                <a:spcPct val="0"/>
              </a:spcAft>
              <a:buFont typeface="Wingdings" panose="05000000000000000000" pitchFamily="2" charset="2"/>
              <a:buChar char="Ø"/>
            </a:pPr>
            <a:endParaRPr lang="de-DE" altLang="de-DE" sz="1600" dirty="0">
              <a:solidFill>
                <a:srgbClr val="300389"/>
              </a:solidFill>
            </a:endParaRPr>
          </a:p>
        </p:txBody>
      </p:sp>
      <p:pic>
        <p:nvPicPr>
          <p:cNvPr id="378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 y="1311276"/>
            <a:ext cx="3829050" cy="251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5" y="3983039"/>
            <a:ext cx="38608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6372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3180" y="139383"/>
            <a:ext cx="9475470" cy="46166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defTabSz="874713">
              <a:spcBef>
                <a:spcPct val="50000"/>
              </a:spcBef>
              <a:defRPr/>
            </a:pPr>
            <a:r>
              <a:rPr lang="en-US" sz="2400" b="1" kern="1200" dirty="0">
                <a:solidFill>
                  <a:srgbClr val="300389"/>
                </a:solidFill>
                <a:latin typeface="Arial" pitchFamily="34" charset="0"/>
                <a:ea typeface="+mn-ea"/>
                <a:cs typeface="+mn-cs"/>
              </a:rPr>
              <a:t>An Analytical Test Result is the Result of an Entire Workflow</a:t>
            </a:r>
          </a:p>
        </p:txBody>
      </p:sp>
      <p:sp>
        <p:nvSpPr>
          <p:cNvPr id="38915" name="Textfeld 13"/>
          <p:cNvSpPr txBox="1">
            <a:spLocks noChangeArrowheads="1"/>
          </p:cNvSpPr>
          <p:nvPr/>
        </p:nvSpPr>
        <p:spPr bwMode="auto">
          <a:xfrm>
            <a:off x="7191052" y="6170355"/>
            <a:ext cx="45246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eaLnBrk="0" fontAlgn="base" hangingPunct="0">
              <a:spcBef>
                <a:spcPct val="20000"/>
              </a:spcBef>
              <a:spcAft>
                <a:spcPct val="0"/>
              </a:spcAft>
            </a:pPr>
            <a:r>
              <a:rPr lang="en-US" altLang="de-DE" sz="1000" i="1" dirty="0">
                <a:solidFill>
                  <a:srgbClr val="300389"/>
                </a:solidFill>
              </a:rPr>
              <a:t>European Conference. Standards: Your Innovation Bridge. Brussels (2014). SPIDIA Booth.</a:t>
            </a:r>
          </a:p>
          <a:p>
            <a:pPr eaLnBrk="0" fontAlgn="base" hangingPunct="0">
              <a:spcBef>
                <a:spcPct val="20000"/>
              </a:spcBef>
              <a:spcAft>
                <a:spcPct val="0"/>
              </a:spcAft>
            </a:pPr>
            <a:endParaRPr lang="en-US" altLang="de-DE" sz="1000" i="1" dirty="0">
              <a:solidFill>
                <a:srgbClr val="300389"/>
              </a:solidFill>
            </a:endParaRPr>
          </a:p>
        </p:txBody>
      </p:sp>
      <p:pic>
        <p:nvPicPr>
          <p:cNvPr id="3891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053" y="5766443"/>
            <a:ext cx="1431093" cy="36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891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949" y="5607870"/>
            <a:ext cx="755106" cy="52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891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64" y="1003300"/>
            <a:ext cx="6152433" cy="575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8919" name="Pfeil: nach rechts 5"/>
          <p:cNvSpPr>
            <a:spLocks noChangeArrowheads="1"/>
          </p:cNvSpPr>
          <p:nvPr/>
        </p:nvSpPr>
        <p:spPr bwMode="auto">
          <a:xfrm>
            <a:off x="5103814" y="3170238"/>
            <a:ext cx="490537" cy="349250"/>
          </a:xfrm>
          <a:prstGeom prst="rightArrow">
            <a:avLst>
              <a:gd name="adj1" fmla="val 50000"/>
              <a:gd name="adj2" fmla="val 4986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74713">
              <a:defRPr sz="2800">
                <a:solidFill>
                  <a:srgbClr val="044F88"/>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pPr algn="ctr" eaLnBrk="0" fontAlgn="base" hangingPunct="0">
              <a:spcBef>
                <a:spcPct val="20000"/>
              </a:spcBef>
              <a:spcAft>
                <a:spcPct val="0"/>
              </a:spcAft>
            </a:pPr>
            <a:endParaRPr lang="de-DE" altLang="de-DE" dirty="0"/>
          </a:p>
        </p:txBody>
      </p:sp>
      <p:pic>
        <p:nvPicPr>
          <p:cNvPr id="389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2436" y="5766443"/>
            <a:ext cx="941546" cy="34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13564" y="2606199"/>
            <a:ext cx="4608981" cy="1477328"/>
          </a:xfrm>
          <a:prstGeom prst="rect">
            <a:avLst/>
          </a:prstGeom>
          <a:noFill/>
        </p:spPr>
        <p:txBody>
          <a:bodyPr wrap="square" rtlCol="0">
            <a:spAutoFit/>
          </a:bodyPr>
          <a:lstStyle/>
          <a:p>
            <a:pPr>
              <a:lnSpc>
                <a:spcPct val="150000"/>
              </a:lnSpc>
            </a:pPr>
            <a:r>
              <a:rPr lang="en-US" sz="2000" dirty="0">
                <a:solidFill>
                  <a:srgbClr val="300389"/>
                </a:solidFill>
                <a:latin typeface="Arial" panose="020B0604020202020204" pitchFamily="34" charset="0"/>
              </a:rPr>
              <a:t>Specifying, developing and verifying preanalytical workflows has to be part of the analytical test development </a:t>
            </a:r>
            <a:endParaRPr lang="de-DE" sz="2000" dirty="0">
              <a:solidFill>
                <a:srgbClr val="300389"/>
              </a:solidFill>
              <a:latin typeface="Arial" panose="020B0604020202020204" pitchFamily="34" charset="0"/>
            </a:endParaRPr>
          </a:p>
        </p:txBody>
      </p:sp>
    </p:spTree>
    <p:extLst>
      <p:ext uri="{BB962C8B-B14F-4D97-AF65-F5344CB8AC3E}">
        <p14:creationId xmlns:p14="http://schemas.microsoft.com/office/powerpoint/2010/main" val="29464245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
          <p:cNvPicPr>
            <a:picLocks noChangeAspect="1" noChangeArrowheads="1"/>
          </p:cNvPicPr>
          <p:nvPr/>
        </p:nvPicPr>
        <p:blipFill>
          <a:blip r:embed="rId2">
            <a:extLst>
              <a:ext uri="{28A0092B-C50C-407E-A947-70E740481C1C}">
                <a14:useLocalDpi xmlns:a14="http://schemas.microsoft.com/office/drawing/2010/main" val="0"/>
              </a:ext>
            </a:extLst>
          </a:blip>
          <a:srcRect t="10318" r="4636" b="7738"/>
          <a:stretch>
            <a:fillRect/>
          </a:stretch>
        </p:blipFill>
        <p:spPr bwMode="auto">
          <a:xfrm>
            <a:off x="1614489" y="1627189"/>
            <a:ext cx="44545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t="10318" r="4636" b="7222"/>
          <a:stretch>
            <a:fillRect/>
          </a:stretch>
        </p:blipFill>
        <p:spPr bwMode="auto">
          <a:xfrm>
            <a:off x="6054725" y="1617663"/>
            <a:ext cx="4414838"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ttangolo 23"/>
          <p:cNvSpPr>
            <a:spLocks noChangeArrowheads="1"/>
          </p:cNvSpPr>
          <p:nvPr/>
        </p:nvSpPr>
        <p:spPr bwMode="auto">
          <a:xfrm>
            <a:off x="2052639" y="1276350"/>
            <a:ext cx="397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eaLnBrk="1" hangingPunct="1"/>
            <a:r>
              <a:rPr lang="en-US" altLang="de-DE" sz="1800" b="1">
                <a:solidFill>
                  <a:srgbClr val="300389"/>
                </a:solidFill>
                <a:latin typeface="Calibri" panose="020F0502020204030204" pitchFamily="34" charset="0"/>
              </a:rPr>
              <a:t>Up-regulated FOSB mRNA level</a:t>
            </a:r>
            <a:endParaRPr lang="en-GB" altLang="de-DE" sz="1800" b="1">
              <a:solidFill>
                <a:srgbClr val="300389"/>
              </a:solidFill>
              <a:latin typeface="Calibri" panose="020F0502020204030204" pitchFamily="34" charset="0"/>
            </a:endParaRPr>
          </a:p>
        </p:txBody>
      </p:sp>
      <p:sp>
        <p:nvSpPr>
          <p:cNvPr id="34821" name="Rettangolo 23"/>
          <p:cNvSpPr>
            <a:spLocks noChangeArrowheads="1"/>
          </p:cNvSpPr>
          <p:nvPr/>
        </p:nvSpPr>
        <p:spPr bwMode="auto">
          <a:xfrm>
            <a:off x="6488113" y="1276350"/>
            <a:ext cx="4235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eaLnBrk="1" hangingPunct="1"/>
            <a:r>
              <a:rPr lang="en-US" altLang="de-DE" sz="1800" b="1">
                <a:solidFill>
                  <a:srgbClr val="300389"/>
                </a:solidFill>
                <a:latin typeface="Calibri" panose="020F0502020204030204" pitchFamily="34" charset="0"/>
              </a:rPr>
              <a:t>Down-regulated TNFRS mRNA level</a:t>
            </a:r>
            <a:endParaRPr lang="en-GB" altLang="de-DE" sz="1800" b="1">
              <a:solidFill>
                <a:srgbClr val="300389"/>
              </a:solidFill>
              <a:latin typeface="Calibri" panose="020F0502020204030204" pitchFamily="34" charset="0"/>
            </a:endParaRPr>
          </a:p>
        </p:txBody>
      </p:sp>
      <p:sp>
        <p:nvSpPr>
          <p:cNvPr id="34822" name="Rectangle 41"/>
          <p:cNvSpPr>
            <a:spLocks noChangeArrowheads="1"/>
          </p:cNvSpPr>
          <p:nvPr/>
        </p:nvSpPr>
        <p:spPr bwMode="auto">
          <a:xfrm>
            <a:off x="2546350" y="194945"/>
            <a:ext cx="93726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eaLnBrk="1" hangingPunct="1"/>
            <a:r>
              <a:rPr lang="en-US" altLang="de-DE" sz="2300" b="1" dirty="0">
                <a:solidFill>
                  <a:srgbClr val="300389"/>
                </a:solidFill>
                <a:cs typeface="Arial" panose="020B0604020202020204" pitchFamily="34" charset="0"/>
              </a:rPr>
              <a:t>Changes of Blood Cellular RNA Profile: 48 Hours After Collection</a:t>
            </a:r>
            <a:endParaRPr lang="de-DE" altLang="de-DE" sz="2300" dirty="0">
              <a:solidFill>
                <a:srgbClr val="300389"/>
              </a:solidFill>
            </a:endParaRPr>
          </a:p>
        </p:txBody>
      </p:sp>
      <p:sp>
        <p:nvSpPr>
          <p:cNvPr id="34823" name="Textfeld 13"/>
          <p:cNvSpPr txBox="1">
            <a:spLocks noChangeArrowheads="1"/>
          </p:cNvSpPr>
          <p:nvPr/>
        </p:nvSpPr>
        <p:spPr bwMode="auto">
          <a:xfrm>
            <a:off x="685800" y="6222048"/>
            <a:ext cx="107746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en-US" altLang="de-DE" sz="1000" i="1" dirty="0" err="1">
                <a:solidFill>
                  <a:srgbClr val="300389"/>
                </a:solidFill>
              </a:rPr>
              <a:t>Malentacchi</a:t>
            </a:r>
            <a:r>
              <a:rPr lang="en-US" altLang="de-DE" sz="1000" i="1" dirty="0">
                <a:solidFill>
                  <a:srgbClr val="300389"/>
                </a:solidFill>
              </a:rPr>
              <a:t> F et al. (2014).   SPIDIA-RNA: Second External Quality Assessment for the Pre-Analytical Phase of Blood Samples Used for RNA Based Analyses. </a:t>
            </a:r>
            <a:r>
              <a:rPr lang="en-US" altLang="de-DE" sz="1000" i="1" dirty="0" err="1">
                <a:solidFill>
                  <a:srgbClr val="300389"/>
                </a:solidFill>
              </a:rPr>
              <a:t>PLoS</a:t>
            </a:r>
            <a:r>
              <a:rPr lang="en-US" altLang="de-DE" sz="1000" i="1" dirty="0">
                <a:solidFill>
                  <a:srgbClr val="300389"/>
                </a:solidFill>
              </a:rPr>
              <a:t> ONE 9(11): e112293.</a:t>
            </a:r>
          </a:p>
        </p:txBody>
      </p:sp>
      <p:sp>
        <p:nvSpPr>
          <p:cNvPr id="34824" name="Textfeld 1"/>
          <p:cNvSpPr txBox="1">
            <a:spLocks noChangeArrowheads="1"/>
          </p:cNvSpPr>
          <p:nvPr/>
        </p:nvSpPr>
        <p:spPr bwMode="auto">
          <a:xfrm>
            <a:off x="3457575" y="5048251"/>
            <a:ext cx="133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de-DE" altLang="de-DE" sz="1200" b="1">
                <a:solidFill>
                  <a:srgbClr val="000000"/>
                </a:solidFill>
              </a:rPr>
              <a:t>EDTA  2-8 </a:t>
            </a:r>
            <a:r>
              <a:rPr lang="de-DE" altLang="de-DE" sz="1200" b="1">
                <a:solidFill>
                  <a:srgbClr val="000000"/>
                </a:solidFill>
                <a:cs typeface="Arial" panose="020B0604020202020204" pitchFamily="34" charset="0"/>
              </a:rPr>
              <a:t>°C</a:t>
            </a:r>
            <a:endParaRPr lang="de-DE" altLang="de-DE" sz="1200" b="1">
              <a:solidFill>
                <a:srgbClr val="000000"/>
              </a:solidFill>
            </a:endParaRPr>
          </a:p>
        </p:txBody>
      </p:sp>
      <p:sp>
        <p:nvSpPr>
          <p:cNvPr id="34825" name="Textfeld 8"/>
          <p:cNvSpPr txBox="1">
            <a:spLocks noChangeArrowheads="1"/>
          </p:cNvSpPr>
          <p:nvPr/>
        </p:nvSpPr>
        <p:spPr bwMode="auto">
          <a:xfrm>
            <a:off x="4573588" y="5053014"/>
            <a:ext cx="133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de-DE" altLang="de-DE" sz="1200" b="1">
                <a:solidFill>
                  <a:srgbClr val="000000"/>
                </a:solidFill>
              </a:rPr>
              <a:t>EDTA  RT</a:t>
            </a:r>
          </a:p>
        </p:txBody>
      </p:sp>
      <p:sp>
        <p:nvSpPr>
          <p:cNvPr id="34826" name="Textfeld 9"/>
          <p:cNvSpPr txBox="1">
            <a:spLocks noChangeArrowheads="1"/>
          </p:cNvSpPr>
          <p:nvPr/>
        </p:nvSpPr>
        <p:spPr bwMode="auto">
          <a:xfrm>
            <a:off x="2200275" y="5053014"/>
            <a:ext cx="133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de-DE" altLang="de-DE" sz="1200" b="1" dirty="0" err="1">
                <a:solidFill>
                  <a:srgbClr val="000000"/>
                </a:solidFill>
              </a:rPr>
              <a:t>Stabilized</a:t>
            </a:r>
            <a:r>
              <a:rPr lang="de-DE" altLang="de-DE" sz="1200" b="1" dirty="0">
                <a:solidFill>
                  <a:srgbClr val="000000"/>
                </a:solidFill>
              </a:rPr>
              <a:t> RT *</a:t>
            </a:r>
          </a:p>
        </p:txBody>
      </p:sp>
      <p:sp>
        <p:nvSpPr>
          <p:cNvPr id="34827" name="Textfeld 10"/>
          <p:cNvSpPr txBox="1">
            <a:spLocks noChangeArrowheads="1"/>
          </p:cNvSpPr>
          <p:nvPr/>
        </p:nvSpPr>
        <p:spPr bwMode="auto">
          <a:xfrm>
            <a:off x="7861300" y="5019676"/>
            <a:ext cx="133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de-DE" altLang="de-DE" sz="1200" b="1">
                <a:solidFill>
                  <a:srgbClr val="000000"/>
                </a:solidFill>
              </a:rPr>
              <a:t>EDTA  2-8 </a:t>
            </a:r>
            <a:r>
              <a:rPr lang="de-DE" altLang="de-DE" sz="1200" b="1">
                <a:solidFill>
                  <a:srgbClr val="000000"/>
                </a:solidFill>
                <a:cs typeface="Arial" panose="020B0604020202020204" pitchFamily="34" charset="0"/>
              </a:rPr>
              <a:t>°C</a:t>
            </a:r>
            <a:endParaRPr lang="de-DE" altLang="de-DE" sz="1200" b="1">
              <a:solidFill>
                <a:srgbClr val="000000"/>
              </a:solidFill>
            </a:endParaRPr>
          </a:p>
        </p:txBody>
      </p:sp>
      <p:sp>
        <p:nvSpPr>
          <p:cNvPr id="34828" name="Textfeld 11"/>
          <p:cNvSpPr txBox="1">
            <a:spLocks noChangeArrowheads="1"/>
          </p:cNvSpPr>
          <p:nvPr/>
        </p:nvSpPr>
        <p:spPr bwMode="auto">
          <a:xfrm>
            <a:off x="6680200" y="5022851"/>
            <a:ext cx="1333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de-DE" altLang="de-DE" sz="1200" b="1">
                <a:solidFill>
                  <a:srgbClr val="000000"/>
                </a:solidFill>
              </a:rPr>
              <a:t>Stabilized RT *</a:t>
            </a:r>
          </a:p>
        </p:txBody>
      </p:sp>
      <p:sp>
        <p:nvSpPr>
          <p:cNvPr id="34829" name="Textfeld 12"/>
          <p:cNvSpPr txBox="1">
            <a:spLocks noChangeArrowheads="1"/>
          </p:cNvSpPr>
          <p:nvPr/>
        </p:nvSpPr>
        <p:spPr bwMode="auto">
          <a:xfrm>
            <a:off x="9002713" y="5029201"/>
            <a:ext cx="133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de-DE" altLang="de-DE" sz="1200" b="1">
                <a:solidFill>
                  <a:srgbClr val="000000"/>
                </a:solidFill>
              </a:rPr>
              <a:t>EDTA  RT</a:t>
            </a:r>
          </a:p>
        </p:txBody>
      </p:sp>
      <p:sp>
        <p:nvSpPr>
          <p:cNvPr id="34830" name="Textfeld 13"/>
          <p:cNvSpPr txBox="1">
            <a:spLocks noChangeArrowheads="1"/>
          </p:cNvSpPr>
          <p:nvPr/>
        </p:nvSpPr>
        <p:spPr bwMode="auto">
          <a:xfrm>
            <a:off x="1677988" y="5765800"/>
            <a:ext cx="2019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de-DE" altLang="de-DE" sz="1200" dirty="0">
                <a:solidFill>
                  <a:srgbClr val="000000"/>
                </a:solidFill>
              </a:rPr>
              <a:t>* </a:t>
            </a:r>
            <a:r>
              <a:rPr lang="de-DE" altLang="de-DE" sz="1200" dirty="0" err="1">
                <a:solidFill>
                  <a:srgbClr val="000000"/>
                </a:solidFill>
              </a:rPr>
              <a:t>PAXgene</a:t>
            </a:r>
            <a:r>
              <a:rPr lang="de-DE" altLang="de-DE" sz="1200" dirty="0">
                <a:solidFill>
                  <a:srgbClr val="000000"/>
                </a:solidFill>
              </a:rPr>
              <a:t> Blood RNA</a:t>
            </a:r>
          </a:p>
        </p:txBody>
      </p:sp>
      <p:sp>
        <p:nvSpPr>
          <p:cNvPr id="34831" name="Textfeld 13"/>
          <p:cNvSpPr txBox="1">
            <a:spLocks noChangeArrowheads="1"/>
          </p:cNvSpPr>
          <p:nvPr/>
        </p:nvSpPr>
        <p:spPr bwMode="auto">
          <a:xfrm>
            <a:off x="695283" y="6441758"/>
            <a:ext cx="1031979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r>
              <a:rPr lang="en-US" altLang="de-DE" sz="1000" i="1" dirty="0">
                <a:solidFill>
                  <a:srgbClr val="300389"/>
                </a:solidFill>
              </a:rPr>
              <a:t>Zhan H et al. (2014).   Biomarkers for Monitoring Pre-Analytical Quality Variation of mRNA in Blood Samples. . </a:t>
            </a:r>
            <a:r>
              <a:rPr lang="en-US" altLang="de-DE" sz="1000" i="1" dirty="0" err="1">
                <a:solidFill>
                  <a:srgbClr val="300389"/>
                </a:solidFill>
              </a:rPr>
              <a:t>PLoS</a:t>
            </a:r>
            <a:r>
              <a:rPr lang="en-US" altLang="de-DE" sz="1000" i="1" dirty="0">
                <a:solidFill>
                  <a:srgbClr val="300389"/>
                </a:solidFill>
              </a:rPr>
              <a:t> ONE 9(11): e111644. </a:t>
            </a:r>
          </a:p>
        </p:txBody>
      </p:sp>
    </p:spTree>
    <p:extLst>
      <p:ext uri="{BB962C8B-B14F-4D97-AF65-F5344CB8AC3E}">
        <p14:creationId xmlns:p14="http://schemas.microsoft.com/office/powerpoint/2010/main" val="16767586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Inhaltsplatzhalter 16"/>
          <p:cNvSpPr>
            <a:spLocks noGrp="1"/>
          </p:cNvSpPr>
          <p:nvPr>
            <p:ph idx="4294967295"/>
          </p:nvPr>
        </p:nvSpPr>
        <p:spPr bwMode="auto">
          <a:xfrm>
            <a:off x="6505576" y="1649447"/>
            <a:ext cx="5153024" cy="3151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5588" indent="-255588">
              <a:lnSpc>
                <a:spcPct val="150000"/>
              </a:lnSpc>
              <a:spcBef>
                <a:spcPts val="600"/>
              </a:spcBef>
              <a:buClr>
                <a:schemeClr val="tx2"/>
              </a:buClr>
              <a:buSzPct val="120000"/>
              <a:buFont typeface="Arial" panose="020B0604020202020204" pitchFamily="34" charset="0"/>
              <a:buChar char="•"/>
            </a:pPr>
            <a:r>
              <a:rPr lang="en-US" altLang="de-DE" sz="1800" dirty="0">
                <a:latin typeface="Arial" panose="020B0604020202020204" pitchFamily="34" charset="0"/>
              </a:rPr>
              <a:t>Spiked restriction enzyme treated EGFR DNA with mutation T790M, equivalent to 200 copies</a:t>
            </a:r>
          </a:p>
          <a:p>
            <a:pPr marL="255588" indent="-255588">
              <a:lnSpc>
                <a:spcPct val="150000"/>
              </a:lnSpc>
              <a:spcBef>
                <a:spcPts val="600"/>
              </a:spcBef>
              <a:buClr>
                <a:schemeClr val="tx2"/>
              </a:buClr>
              <a:buSzPct val="120000"/>
              <a:buFont typeface="Arial" panose="020B0604020202020204" pitchFamily="34" charset="0"/>
              <a:buChar char="•"/>
            </a:pPr>
            <a:endParaRPr lang="en-US" altLang="de-DE" sz="1800" dirty="0">
              <a:latin typeface="Arial" panose="020B0604020202020204" pitchFamily="34" charset="0"/>
            </a:endParaRPr>
          </a:p>
          <a:p>
            <a:pPr marL="255588" indent="-255588">
              <a:lnSpc>
                <a:spcPct val="150000"/>
              </a:lnSpc>
              <a:spcBef>
                <a:spcPts val="600"/>
              </a:spcBef>
              <a:buClr>
                <a:schemeClr val="tx2"/>
              </a:buClr>
              <a:buSzPct val="120000"/>
              <a:buFont typeface="Arial" panose="020B0604020202020204" pitchFamily="34" charset="0"/>
              <a:buChar char="•"/>
            </a:pPr>
            <a:r>
              <a:rPr lang="en-US" altLang="de-DE" sz="1800" dirty="0" err="1">
                <a:latin typeface="Arial" panose="020B0604020202020204" pitchFamily="34" charset="0"/>
              </a:rPr>
              <a:t>ccfDNA</a:t>
            </a:r>
            <a:r>
              <a:rPr lang="en-US" altLang="de-DE" sz="1800" dirty="0">
                <a:latin typeface="Arial" panose="020B0604020202020204" pitchFamily="34" charset="0"/>
              </a:rPr>
              <a:t> tested with the commercially available EGFR Plasma PCR Kit (RUO)</a:t>
            </a:r>
          </a:p>
        </p:txBody>
      </p:sp>
      <p:sp>
        <p:nvSpPr>
          <p:cNvPr id="44035" name="Titel 7"/>
          <p:cNvSpPr>
            <a:spLocks/>
          </p:cNvSpPr>
          <p:nvPr/>
        </p:nvSpPr>
        <p:spPr bwMode="gray">
          <a:xfrm>
            <a:off x="2583180" y="-4763"/>
            <a:ext cx="9395460" cy="83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874713">
              <a:defRPr sz="2800">
                <a:solidFill>
                  <a:srgbClr val="044F88"/>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pPr eaLnBrk="0" fontAlgn="base" hangingPunct="0">
              <a:spcBef>
                <a:spcPct val="50000"/>
              </a:spcBef>
              <a:spcAft>
                <a:spcPct val="0"/>
              </a:spcAft>
            </a:pPr>
            <a:r>
              <a:rPr lang="en-US" altLang="de-DE" sz="2400" b="1" dirty="0">
                <a:solidFill>
                  <a:srgbClr val="300389"/>
                </a:solidFill>
              </a:rPr>
              <a:t>Post Blood Collection </a:t>
            </a:r>
            <a:r>
              <a:rPr lang="en-US" altLang="de-DE" sz="2400" b="1" dirty="0" err="1">
                <a:solidFill>
                  <a:srgbClr val="300389"/>
                </a:solidFill>
              </a:rPr>
              <a:t>ccfDNA</a:t>
            </a:r>
            <a:r>
              <a:rPr lang="en-US" altLang="de-DE" sz="2400" b="1" dirty="0">
                <a:solidFill>
                  <a:srgbClr val="300389"/>
                </a:solidFill>
              </a:rPr>
              <a:t> Profile Changes -  Impact on EGFR Test</a:t>
            </a:r>
          </a:p>
        </p:txBody>
      </p:sp>
      <p:grpSp>
        <p:nvGrpSpPr>
          <p:cNvPr id="44036" name="Gruppieren 2"/>
          <p:cNvGrpSpPr>
            <a:grpSpLocks/>
          </p:cNvGrpSpPr>
          <p:nvPr/>
        </p:nvGrpSpPr>
        <p:grpSpPr bwMode="auto">
          <a:xfrm>
            <a:off x="697229" y="1257299"/>
            <a:ext cx="5314951" cy="5333821"/>
            <a:chOff x="233363" y="1254125"/>
            <a:chExt cx="5103812" cy="5309442"/>
          </a:xfrm>
        </p:grpSpPr>
        <p:pic>
          <p:nvPicPr>
            <p:cNvPr id="4403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254125"/>
              <a:ext cx="5103812"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9" name="Gruppieren 1"/>
            <p:cNvGrpSpPr>
              <a:grpSpLocks/>
            </p:cNvGrpSpPr>
            <p:nvPr/>
          </p:nvGrpSpPr>
          <p:grpSpPr bwMode="auto">
            <a:xfrm>
              <a:off x="233363" y="4724400"/>
              <a:ext cx="5103812" cy="1839167"/>
              <a:chOff x="233363" y="4724400"/>
              <a:chExt cx="5103812" cy="1839167"/>
            </a:xfrm>
          </p:grpSpPr>
          <p:pic>
            <p:nvPicPr>
              <p:cNvPr id="44040"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4724400"/>
                <a:ext cx="510381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feld 3"/>
              <p:cNvSpPr txBox="1">
                <a:spLocks noChangeArrowheads="1"/>
              </p:cNvSpPr>
              <p:nvPr/>
            </p:nvSpPr>
            <p:spPr bwMode="auto">
              <a:xfrm>
                <a:off x="233363" y="6315075"/>
                <a:ext cx="5103812" cy="2484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eaLnBrk="0" fontAlgn="base" hangingPunct="0">
                  <a:spcBef>
                    <a:spcPct val="0"/>
                  </a:spcBef>
                  <a:spcAft>
                    <a:spcPct val="0"/>
                  </a:spcAft>
                </a:pPr>
                <a:r>
                  <a:rPr lang="de-DE" altLang="de-DE" sz="1100">
                    <a:solidFill>
                      <a:srgbClr val="000000"/>
                    </a:solidFill>
                  </a:rPr>
                  <a:t>The average of 8 donors is shown</a:t>
                </a:r>
              </a:p>
            </p:txBody>
          </p:sp>
        </p:grpSp>
      </p:grpSp>
      <p:sp>
        <p:nvSpPr>
          <p:cNvPr id="44037" name="Textfeld 2"/>
          <p:cNvSpPr txBox="1">
            <a:spLocks noChangeArrowheads="1"/>
          </p:cNvSpPr>
          <p:nvPr/>
        </p:nvSpPr>
        <p:spPr bwMode="auto">
          <a:xfrm>
            <a:off x="6448426" y="5760123"/>
            <a:ext cx="57435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marL="0" indent="0" eaLnBrk="0" fontAlgn="base" hangingPunct="0">
              <a:spcBef>
                <a:spcPct val="0"/>
              </a:spcBef>
              <a:spcAft>
                <a:spcPct val="0"/>
              </a:spcAft>
            </a:pPr>
            <a:r>
              <a:rPr lang="en-US" altLang="de-DE" sz="1100" i="1" dirty="0"/>
              <a:t>Source:  ISO 20186-3:2019 </a:t>
            </a:r>
          </a:p>
          <a:p>
            <a:pPr marL="0" indent="0" eaLnBrk="0" fontAlgn="base" hangingPunct="0">
              <a:spcBef>
                <a:spcPct val="0"/>
              </a:spcBef>
              <a:spcAft>
                <a:spcPct val="0"/>
              </a:spcAft>
            </a:pPr>
            <a:r>
              <a:rPr lang="en-US" altLang="de-DE" sz="1100" i="1" dirty="0"/>
              <a:t>Molecular in vitro diagnostic examinations — Specifications for pre- examination processes for venous whole blood — Part 3: Isolated circulating cell free DNA from plasma.  Annex A.</a:t>
            </a:r>
          </a:p>
        </p:txBody>
      </p:sp>
    </p:spTree>
    <p:extLst>
      <p:ext uri="{BB962C8B-B14F-4D97-AF65-F5344CB8AC3E}">
        <p14:creationId xmlns:p14="http://schemas.microsoft.com/office/powerpoint/2010/main" val="40086150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6"/>
          <p:cNvSpPr>
            <a:spLocks noChangeArrowheads="1"/>
          </p:cNvSpPr>
          <p:nvPr/>
        </p:nvSpPr>
        <p:spPr bwMode="auto">
          <a:xfrm>
            <a:off x="2896870" y="145098"/>
            <a:ext cx="6616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fontAlgn="base">
              <a:spcBef>
                <a:spcPct val="0"/>
              </a:spcBef>
              <a:spcAft>
                <a:spcPct val="0"/>
              </a:spcAft>
            </a:pPr>
            <a:r>
              <a:rPr lang="en-US" altLang="de-DE" sz="2400" b="1" dirty="0">
                <a:solidFill>
                  <a:srgbClr val="300389"/>
                </a:solidFill>
              </a:rPr>
              <a:t>Major Efforts for Improvements</a:t>
            </a:r>
            <a:br>
              <a:rPr lang="en-US" altLang="de-DE" sz="2400" b="1" dirty="0">
                <a:solidFill>
                  <a:srgbClr val="300389"/>
                </a:solidFill>
              </a:rPr>
            </a:br>
            <a:endParaRPr lang="de-DE" altLang="de-DE" sz="2400" b="1" dirty="0">
              <a:solidFill>
                <a:srgbClr val="300389"/>
              </a:solidFill>
            </a:endParaRPr>
          </a:p>
        </p:txBody>
      </p:sp>
      <p:sp>
        <p:nvSpPr>
          <p:cNvPr id="5" name="Rectangle 3"/>
          <p:cNvSpPr txBox="1">
            <a:spLocks noChangeArrowheads="1"/>
          </p:cNvSpPr>
          <p:nvPr/>
        </p:nvSpPr>
        <p:spPr bwMode="auto">
          <a:xfrm>
            <a:off x="1134110" y="1541780"/>
            <a:ext cx="87249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6213" indent="-176213" algn="l" rtl="0" fontAlgn="base">
              <a:spcBef>
                <a:spcPct val="20000"/>
              </a:spcBef>
              <a:spcAft>
                <a:spcPct val="0"/>
              </a:spcAft>
              <a:buClr>
                <a:srgbClr val="0075B0"/>
              </a:buClr>
              <a:buFont typeface="Wingdings" pitchFamily="2" charset="2"/>
              <a:buChar char="§"/>
              <a:defRPr>
                <a:solidFill>
                  <a:schemeClr val="tx1"/>
                </a:solidFill>
                <a:latin typeface="+mn-lt"/>
                <a:ea typeface="+mn-ea"/>
                <a:cs typeface="+mn-cs"/>
              </a:defRPr>
            </a:lvl1pPr>
            <a:lvl2pPr marL="536575" indent="-176213" algn="l" rtl="0" fontAlgn="base">
              <a:spcBef>
                <a:spcPct val="20000"/>
              </a:spcBef>
              <a:spcAft>
                <a:spcPct val="0"/>
              </a:spcAft>
              <a:buClr>
                <a:srgbClr val="0075B0"/>
              </a:buClr>
              <a:buFont typeface="Wingdings" pitchFamily="2" charset="2"/>
              <a:buChar char="§"/>
              <a:defRPr>
                <a:solidFill>
                  <a:schemeClr val="tx1"/>
                </a:solidFill>
                <a:latin typeface="+mn-lt"/>
              </a:defRPr>
            </a:lvl2pPr>
            <a:lvl3pPr marL="892175" indent="-176213" algn="l" rtl="0" fontAlgn="base">
              <a:spcBef>
                <a:spcPct val="20000"/>
              </a:spcBef>
              <a:spcAft>
                <a:spcPct val="0"/>
              </a:spcAft>
              <a:buClr>
                <a:srgbClr val="0075B0"/>
              </a:buClr>
              <a:buFont typeface="Wingdings" pitchFamily="2" charset="2"/>
              <a:buChar char="§"/>
              <a:defRPr>
                <a:solidFill>
                  <a:schemeClr val="tx1"/>
                </a:solidFill>
                <a:latin typeface="+mn-lt"/>
              </a:defRPr>
            </a:lvl3pPr>
            <a:lvl4pPr marL="1252538" indent="-176213" algn="l" rtl="0" fontAlgn="base">
              <a:spcBef>
                <a:spcPct val="20000"/>
              </a:spcBef>
              <a:spcAft>
                <a:spcPct val="0"/>
              </a:spcAft>
              <a:buClr>
                <a:srgbClr val="0075B0"/>
              </a:buClr>
              <a:buFont typeface="Wingdings" pitchFamily="2" charset="2"/>
              <a:buChar char="§"/>
              <a:defRPr>
                <a:solidFill>
                  <a:schemeClr val="tx1"/>
                </a:solidFill>
                <a:latin typeface="+mn-lt"/>
              </a:defRPr>
            </a:lvl4pPr>
            <a:lvl5pPr marL="1619250" indent="-187325" algn="l" rtl="0" fontAlgn="base">
              <a:spcBef>
                <a:spcPct val="20000"/>
              </a:spcBef>
              <a:spcAft>
                <a:spcPct val="0"/>
              </a:spcAft>
              <a:buClr>
                <a:srgbClr val="0075B0"/>
              </a:buClr>
              <a:buFont typeface="Wingdings" pitchFamily="2" charset="2"/>
              <a:buChar char="§"/>
              <a:defRPr>
                <a:solidFill>
                  <a:schemeClr val="tx1"/>
                </a:solidFill>
                <a:latin typeface="+mn-lt"/>
              </a:defRPr>
            </a:lvl5pPr>
            <a:lvl6pPr marL="20764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6pPr>
            <a:lvl7pPr marL="25336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7pPr>
            <a:lvl8pPr marL="29908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8pPr>
            <a:lvl9pPr marL="3448050" indent="-187325" algn="l" rtl="0" eaLnBrk="1" fontAlgn="base" hangingPunct="1">
              <a:spcBef>
                <a:spcPct val="20000"/>
              </a:spcBef>
              <a:spcAft>
                <a:spcPct val="0"/>
              </a:spcAft>
              <a:buClr>
                <a:srgbClr val="0075B0"/>
              </a:buClr>
              <a:buFont typeface="Wingdings" pitchFamily="2" charset="2"/>
              <a:buChar char="§"/>
              <a:defRPr>
                <a:solidFill>
                  <a:schemeClr val="tx1"/>
                </a:solidFill>
                <a:latin typeface="+mn-lt"/>
              </a:defRPr>
            </a:lvl9pPr>
          </a:lstStyle>
          <a:p>
            <a:pPr marL="0" indent="0">
              <a:buNone/>
              <a:defRPr/>
            </a:pPr>
            <a:endParaRPr lang="en-US" sz="2200" kern="0" dirty="0">
              <a:solidFill>
                <a:srgbClr val="300389"/>
              </a:solidFill>
              <a:latin typeface="Arial"/>
            </a:endParaRPr>
          </a:p>
          <a:p>
            <a:pPr marL="0" indent="0">
              <a:buNone/>
              <a:defRPr/>
            </a:pPr>
            <a:endParaRPr lang="en-US" sz="2200" kern="0" dirty="0">
              <a:solidFill>
                <a:srgbClr val="300389"/>
              </a:solidFill>
              <a:latin typeface="Arial"/>
            </a:endParaRPr>
          </a:p>
          <a:p>
            <a:pPr marL="446088" indent="-446088">
              <a:spcAft>
                <a:spcPts val="1200"/>
              </a:spcAft>
              <a:buFont typeface="Wingdings" pitchFamily="2" charset="2"/>
              <a:buChar char="n"/>
              <a:defRPr/>
            </a:pPr>
            <a:r>
              <a:rPr lang="en-US" sz="2200" b="1" kern="0" dirty="0">
                <a:solidFill>
                  <a:srgbClr val="300389"/>
                </a:solidFill>
                <a:latin typeface="Arial"/>
              </a:rPr>
              <a:t>Technologies</a:t>
            </a:r>
          </a:p>
          <a:p>
            <a:pPr marL="0" indent="0">
              <a:buNone/>
              <a:defRPr/>
            </a:pPr>
            <a:endParaRPr lang="en-US" sz="2200" kern="0" dirty="0">
              <a:solidFill>
                <a:srgbClr val="300389"/>
              </a:solidFill>
              <a:latin typeface="Arial"/>
            </a:endParaRPr>
          </a:p>
          <a:p>
            <a:pPr marL="446088" indent="-446088">
              <a:spcAft>
                <a:spcPts val="1200"/>
              </a:spcAft>
              <a:buFont typeface="Wingdings" pitchFamily="2" charset="2"/>
              <a:buChar char="n"/>
              <a:defRPr/>
            </a:pPr>
            <a:r>
              <a:rPr lang="en-US" sz="2200" b="1" kern="0" dirty="0">
                <a:solidFill>
                  <a:srgbClr val="300389"/>
                </a:solidFill>
                <a:latin typeface="Arial"/>
              </a:rPr>
              <a:t>International ISO &amp; CEN Standards</a:t>
            </a:r>
          </a:p>
          <a:p>
            <a:pPr marL="0" indent="0">
              <a:spcAft>
                <a:spcPts val="1200"/>
              </a:spcAft>
              <a:buNone/>
              <a:defRPr/>
            </a:pPr>
            <a:endParaRPr lang="en-US" sz="2200" kern="0" dirty="0">
              <a:solidFill>
                <a:srgbClr val="300389"/>
              </a:solidFill>
              <a:latin typeface="Arial"/>
            </a:endParaRPr>
          </a:p>
          <a:p>
            <a:pPr marL="446088" indent="-446088">
              <a:spcAft>
                <a:spcPts val="1200"/>
              </a:spcAft>
              <a:buFont typeface="Wingdings" pitchFamily="2" charset="2"/>
              <a:buChar char="n"/>
              <a:defRPr/>
            </a:pPr>
            <a:r>
              <a:rPr lang="en-US" sz="2200" b="1" kern="0" dirty="0">
                <a:solidFill>
                  <a:srgbClr val="300389"/>
                </a:solidFill>
                <a:latin typeface="Arial"/>
              </a:rPr>
              <a:t>External Quality Assessment (EQA) Schemes</a:t>
            </a:r>
          </a:p>
          <a:p>
            <a:pPr marL="0" indent="0">
              <a:spcAft>
                <a:spcPts val="1200"/>
              </a:spcAft>
              <a:buNone/>
              <a:defRPr/>
            </a:pPr>
            <a:endParaRPr lang="en-US" sz="2200" kern="0" dirty="0">
              <a:solidFill>
                <a:srgbClr val="300389"/>
              </a:solidFill>
              <a:latin typeface="Arial"/>
            </a:endParaRPr>
          </a:p>
          <a:p>
            <a:pPr marL="446088" indent="-446088">
              <a:spcAft>
                <a:spcPts val="1200"/>
              </a:spcAft>
              <a:buFont typeface="Wingdings" pitchFamily="2" charset="2"/>
              <a:buChar char="n"/>
              <a:defRPr/>
            </a:pPr>
            <a:endParaRPr lang="en-US" sz="2200" kern="0" dirty="0">
              <a:solidFill>
                <a:srgbClr val="300389"/>
              </a:solidFill>
              <a:latin typeface="Arial"/>
            </a:endParaRPr>
          </a:p>
          <a:p>
            <a:pPr marL="446088" indent="-446088">
              <a:buFont typeface="Wingdings" pitchFamily="2" charset="2"/>
              <a:buChar char="n"/>
              <a:defRPr/>
            </a:pPr>
            <a:endParaRPr lang="en-US" sz="2200" kern="0" dirty="0">
              <a:solidFill>
                <a:srgbClr val="300389"/>
              </a:solidFill>
              <a:latin typeface="Arial"/>
            </a:endParaRPr>
          </a:p>
          <a:p>
            <a:pPr marL="446088" indent="-446088">
              <a:buFont typeface="Wingdings" pitchFamily="2" charset="2"/>
              <a:buChar char="n"/>
              <a:defRPr/>
            </a:pPr>
            <a:endParaRPr lang="en-US" sz="2200" kern="0" dirty="0">
              <a:solidFill>
                <a:srgbClr val="044F88"/>
              </a:solidFill>
              <a:latin typeface="Arial"/>
            </a:endParaRPr>
          </a:p>
          <a:p>
            <a:pPr marL="446088" lvl="1" indent="-446088">
              <a:buFont typeface="Wingdings" pitchFamily="2" charset="2"/>
              <a:buChar char="n"/>
              <a:defRPr/>
            </a:pPr>
            <a:endParaRPr lang="en-US" sz="2200" kern="0" dirty="0">
              <a:solidFill>
                <a:srgbClr val="300389"/>
              </a:solidFill>
              <a:latin typeface="Arial"/>
            </a:endParaRPr>
          </a:p>
        </p:txBody>
      </p:sp>
    </p:spTree>
    <p:extLst>
      <p:ext uri="{BB962C8B-B14F-4D97-AF65-F5344CB8AC3E}">
        <p14:creationId xmlns:p14="http://schemas.microsoft.com/office/powerpoint/2010/main" val="29556930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bwMode="auto">
          <a:xfrm>
            <a:off x="2700339" y="114714"/>
            <a:ext cx="5876925" cy="820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spcBef>
                <a:spcPts val="600"/>
              </a:spcBef>
            </a:pPr>
            <a:r>
              <a:rPr lang="en-GB" altLang="de-DE" sz="2400" b="1" dirty="0">
                <a:solidFill>
                  <a:srgbClr val="300389"/>
                </a:solidFill>
                <a:latin typeface="Arial" panose="020B0604020202020204" pitchFamily="34" charset="0"/>
                <a:cs typeface="Arial" panose="020B0604020202020204" pitchFamily="34" charset="0"/>
              </a:rPr>
              <a:t>SPIDIA’s Road to Standardization</a:t>
            </a:r>
            <a:br>
              <a:rPr lang="en-GB" altLang="de-DE" sz="2400" b="1" dirty="0">
                <a:solidFill>
                  <a:srgbClr val="300389"/>
                </a:solidFill>
                <a:latin typeface="Arial" panose="020B0604020202020204" pitchFamily="34" charset="0"/>
                <a:cs typeface="Arial" panose="020B0604020202020204" pitchFamily="34" charset="0"/>
              </a:rPr>
            </a:br>
            <a:endParaRPr lang="de-DE" altLang="de-DE" sz="2400" dirty="0">
              <a:solidFill>
                <a:srgbClr val="300389"/>
              </a:solidFill>
              <a:latin typeface="Arial" panose="020B0604020202020204" pitchFamily="34" charset="0"/>
            </a:endParaRPr>
          </a:p>
        </p:txBody>
      </p:sp>
      <p:pic>
        <p:nvPicPr>
          <p:cNvPr id="430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853" y="4202113"/>
            <a:ext cx="51943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3012" name="Nach unten gekrümmter Pfeil 3"/>
          <p:cNvSpPr>
            <a:spLocks noChangeArrowheads="1"/>
          </p:cNvSpPr>
          <p:nvPr/>
        </p:nvSpPr>
        <p:spPr bwMode="auto">
          <a:xfrm rot="16200000">
            <a:off x="3742056" y="3862071"/>
            <a:ext cx="1997075" cy="1031875"/>
          </a:xfrm>
          <a:prstGeom prst="curvedDownArrow">
            <a:avLst>
              <a:gd name="adj1" fmla="val 24990"/>
              <a:gd name="adj2" fmla="val 49988"/>
              <a:gd name="adj3" fmla="val 25000"/>
            </a:avLst>
          </a:prstGeom>
          <a:solidFill>
            <a:srgbClr val="300389">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74713">
              <a:defRPr sz="2800">
                <a:solidFill>
                  <a:srgbClr val="044F88"/>
                </a:solidFill>
                <a:latin typeface="Arial" panose="020B0604020202020204" pitchFamily="34" charset="0"/>
              </a:defRPr>
            </a:lvl1pPr>
            <a:lvl2pPr marL="742950" indent="-285750" defTabSz="874713">
              <a:defRPr sz="2800">
                <a:solidFill>
                  <a:srgbClr val="044F88"/>
                </a:solidFill>
                <a:latin typeface="Arial" panose="020B0604020202020204" pitchFamily="34" charset="0"/>
              </a:defRPr>
            </a:lvl2pPr>
            <a:lvl3pPr marL="1143000" indent="-228600" defTabSz="874713">
              <a:defRPr sz="2800">
                <a:solidFill>
                  <a:srgbClr val="044F88"/>
                </a:solidFill>
                <a:latin typeface="Arial" panose="020B0604020202020204" pitchFamily="34" charset="0"/>
              </a:defRPr>
            </a:lvl3pPr>
            <a:lvl4pPr marL="1600200" indent="-228600" defTabSz="874713">
              <a:defRPr sz="2800">
                <a:solidFill>
                  <a:srgbClr val="044F88"/>
                </a:solidFill>
                <a:latin typeface="Arial" panose="020B0604020202020204" pitchFamily="34" charset="0"/>
              </a:defRPr>
            </a:lvl4pPr>
            <a:lvl5pPr marL="2057400" indent="-228600" defTabSz="874713">
              <a:defRPr sz="2800">
                <a:solidFill>
                  <a:srgbClr val="044F88"/>
                </a:solidFill>
                <a:latin typeface="Arial" panose="020B0604020202020204" pitchFamily="34" charset="0"/>
              </a:defRPr>
            </a:lvl5pPr>
            <a:lvl6pPr marL="2514600" indent="-228600" defTabSz="874713" eaLnBrk="0" fontAlgn="base" hangingPunct="0">
              <a:spcBef>
                <a:spcPct val="0"/>
              </a:spcBef>
              <a:spcAft>
                <a:spcPct val="0"/>
              </a:spcAft>
              <a:defRPr sz="2800">
                <a:solidFill>
                  <a:srgbClr val="044F88"/>
                </a:solidFill>
                <a:latin typeface="Arial" panose="020B0604020202020204" pitchFamily="34" charset="0"/>
              </a:defRPr>
            </a:lvl6pPr>
            <a:lvl7pPr marL="2971800" indent="-228600" defTabSz="874713" eaLnBrk="0" fontAlgn="base" hangingPunct="0">
              <a:spcBef>
                <a:spcPct val="0"/>
              </a:spcBef>
              <a:spcAft>
                <a:spcPct val="0"/>
              </a:spcAft>
              <a:defRPr sz="2800">
                <a:solidFill>
                  <a:srgbClr val="044F88"/>
                </a:solidFill>
                <a:latin typeface="Arial" panose="020B0604020202020204" pitchFamily="34" charset="0"/>
              </a:defRPr>
            </a:lvl7pPr>
            <a:lvl8pPr marL="3429000" indent="-228600" defTabSz="874713" eaLnBrk="0" fontAlgn="base" hangingPunct="0">
              <a:spcBef>
                <a:spcPct val="0"/>
              </a:spcBef>
              <a:spcAft>
                <a:spcPct val="0"/>
              </a:spcAft>
              <a:defRPr sz="2800">
                <a:solidFill>
                  <a:srgbClr val="044F88"/>
                </a:solidFill>
                <a:latin typeface="Arial" panose="020B0604020202020204" pitchFamily="34" charset="0"/>
              </a:defRPr>
            </a:lvl8pPr>
            <a:lvl9pPr marL="3886200" indent="-228600" defTabSz="874713" eaLnBrk="0" fontAlgn="base" hangingPunct="0">
              <a:spcBef>
                <a:spcPct val="0"/>
              </a:spcBef>
              <a:spcAft>
                <a:spcPct val="0"/>
              </a:spcAft>
              <a:defRPr sz="2800">
                <a:solidFill>
                  <a:srgbClr val="044F88"/>
                </a:solidFill>
                <a:latin typeface="Arial" panose="020B0604020202020204" pitchFamily="34" charset="0"/>
              </a:defRPr>
            </a:lvl9pPr>
          </a:lstStyle>
          <a:p>
            <a:pPr marL="0" marR="0" lvl="0" indent="0" algn="ctr" defTabSz="874713"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de-DE" altLang="de-DE" sz="2800" b="0" i="0" u="none" strike="noStrike" kern="1200" cap="none" spc="0" normalizeH="0" baseline="0" noProof="0">
              <a:ln>
                <a:noFill/>
              </a:ln>
              <a:solidFill>
                <a:srgbClr val="044F88"/>
              </a:solidFill>
              <a:effectLst/>
              <a:uLnTx/>
              <a:uFillTx/>
              <a:latin typeface="Arial" panose="020B0604020202020204" pitchFamily="34" charset="0"/>
              <a:ea typeface="+mn-ea"/>
              <a:cs typeface="+mn-cs"/>
            </a:endParaRPr>
          </a:p>
        </p:txBody>
      </p:sp>
      <p:pic>
        <p:nvPicPr>
          <p:cNvPr id="430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369" y="1599884"/>
            <a:ext cx="1030287" cy="169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Textfeld 13"/>
          <p:cNvSpPr txBox="1">
            <a:spLocks noChangeArrowheads="1"/>
          </p:cNvSpPr>
          <p:nvPr/>
        </p:nvSpPr>
        <p:spPr bwMode="auto">
          <a:xfrm>
            <a:off x="204001" y="6352501"/>
            <a:ext cx="54335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marL="0" marR="0" lvl="0" indent="0"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altLang="de-DE" sz="1000" b="0" i="1" u="none" strike="noStrike" kern="1200" cap="none" spc="0" normalizeH="0" baseline="0" noProof="0" dirty="0">
                <a:ln>
                  <a:noFill/>
                </a:ln>
                <a:solidFill>
                  <a:srgbClr val="300389"/>
                </a:solidFill>
                <a:effectLst/>
                <a:uLnTx/>
                <a:uFillTx/>
                <a:latin typeface="Arial" panose="020B0604020202020204" pitchFamily="34" charset="0"/>
                <a:ea typeface="+mn-ea"/>
                <a:cs typeface="+mn-cs"/>
              </a:rPr>
              <a:t>European Conference. Standards: Your Innovation Bridge. Brussels (2014). SPIDIA Booth.</a:t>
            </a:r>
          </a:p>
          <a:p>
            <a:pPr marL="0" marR="0" lvl="0" indent="0"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endParaRPr kumimoji="0" lang="en-US" altLang="de-DE" sz="1000" b="0" i="1" u="none" strike="noStrike" kern="1200" cap="none" spc="0" normalizeH="0" baseline="0" noProof="0" dirty="0">
              <a:ln>
                <a:noFill/>
              </a:ln>
              <a:solidFill>
                <a:srgbClr val="300389"/>
              </a:solidFill>
              <a:effectLst/>
              <a:uLnTx/>
              <a:uFillTx/>
              <a:latin typeface="Arial" panose="020B0604020202020204" pitchFamily="34" charset="0"/>
              <a:ea typeface="+mn-ea"/>
              <a:cs typeface="+mn-cs"/>
            </a:endParaRPr>
          </a:p>
        </p:txBody>
      </p:sp>
      <p:pic>
        <p:nvPicPr>
          <p:cNvPr id="430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1" y="5709921"/>
            <a:ext cx="1430337"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301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108" y="5721128"/>
            <a:ext cx="709612"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43017" name="Gruppieren 1"/>
          <p:cNvGrpSpPr>
            <a:grpSpLocks/>
          </p:cNvGrpSpPr>
          <p:nvPr/>
        </p:nvGrpSpPr>
        <p:grpSpPr bwMode="auto">
          <a:xfrm>
            <a:off x="5677853" y="2374901"/>
            <a:ext cx="5194300" cy="1800225"/>
            <a:chOff x="2976563" y="2506663"/>
            <a:chExt cx="5194300" cy="1800225"/>
          </a:xfrm>
        </p:grpSpPr>
        <p:pic>
          <p:nvPicPr>
            <p:cNvPr id="4302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563" y="2506663"/>
              <a:ext cx="51943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4302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1815" y="2827039"/>
              <a:ext cx="573129" cy="25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pic>
        <p:nvPicPr>
          <p:cNvPr id="4301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1" y="5262246"/>
            <a:ext cx="7461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 name="Textfeld 13"/>
          <p:cNvSpPr txBox="1">
            <a:spLocks noChangeArrowheads="1"/>
          </p:cNvSpPr>
          <p:nvPr/>
        </p:nvSpPr>
        <p:spPr bwMode="auto">
          <a:xfrm>
            <a:off x="1159829" y="2356723"/>
            <a:ext cx="2652710" cy="338554"/>
          </a:xfrm>
          <a:prstGeom prst="rect">
            <a:avLst/>
          </a:prstGeom>
          <a:noFill/>
          <a:ln w="25400">
            <a:solidFill>
              <a:srgbClr val="330587"/>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600" b="1" i="0" u="none" strike="noStrike" kern="1200" cap="none" spc="0" normalizeH="0" baseline="0" noProof="0" dirty="0">
                <a:ln>
                  <a:noFill/>
                </a:ln>
                <a:solidFill>
                  <a:srgbClr val="044F88"/>
                </a:solidFill>
                <a:effectLst/>
                <a:uLnTx/>
                <a:uFillTx/>
                <a:latin typeface="Arial" panose="020B0604020202020204" pitchFamily="34" charset="0"/>
                <a:ea typeface="+mn-ea"/>
                <a:cs typeface="+mn-cs"/>
              </a:rPr>
              <a:t>Vienna Agreement 1991</a:t>
            </a:r>
          </a:p>
        </p:txBody>
      </p:sp>
      <p:pic>
        <p:nvPicPr>
          <p:cNvPr id="43024" name="Grafik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89488" y="1350745"/>
            <a:ext cx="329898" cy="11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pieren 9"/>
          <p:cNvGrpSpPr/>
          <p:nvPr/>
        </p:nvGrpSpPr>
        <p:grpSpPr>
          <a:xfrm>
            <a:off x="5677853" y="1108076"/>
            <a:ext cx="5194300" cy="1228725"/>
            <a:chOff x="4500563" y="1108076"/>
            <a:chExt cx="5194300" cy="1228725"/>
          </a:xfrm>
        </p:grpSpPr>
        <p:pic>
          <p:nvPicPr>
            <p:cNvPr id="43023" name="Grafik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1108076"/>
              <a:ext cx="51943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uppieren 20"/>
            <p:cNvGrpSpPr/>
            <p:nvPr/>
          </p:nvGrpSpPr>
          <p:grpSpPr>
            <a:xfrm>
              <a:off x="6509382" y="1296290"/>
              <a:ext cx="2762250" cy="269304"/>
              <a:chOff x="138114" y="3341372"/>
              <a:chExt cx="2762250" cy="269304"/>
            </a:xfrm>
          </p:grpSpPr>
          <p:pic>
            <p:nvPicPr>
              <p:cNvPr id="22" name="Grafik 21"/>
              <p:cNvPicPr>
                <a:picLocks noChangeAspect="1"/>
              </p:cNvPicPr>
              <p:nvPr/>
            </p:nvPicPr>
            <p:blipFill>
              <a:blip r:embed="rId11"/>
              <a:stretch>
                <a:fillRect/>
              </a:stretch>
            </p:blipFill>
            <p:spPr>
              <a:xfrm>
                <a:off x="138114" y="3352483"/>
                <a:ext cx="2762250" cy="200025"/>
              </a:xfrm>
              <a:prstGeom prst="rect">
                <a:avLst/>
              </a:prstGeom>
            </p:spPr>
          </p:pic>
          <p:sp>
            <p:nvSpPr>
              <p:cNvPr id="23" name="Textfeld 22"/>
              <p:cNvSpPr txBox="1"/>
              <p:nvPr/>
            </p:nvSpPr>
            <p:spPr>
              <a:xfrm>
                <a:off x="138114" y="3341372"/>
                <a:ext cx="2668586" cy="269304"/>
              </a:xfrm>
              <a:prstGeom prst="rect">
                <a:avLst/>
              </a:prstGeom>
              <a:noFill/>
            </p:spPr>
            <p:txBody>
              <a:bodyPr wrap="square">
                <a:spAutoFit/>
              </a:bodyPr>
              <a:lstStyle>
                <a:defPPr>
                  <a:defRPr lang="de-DE"/>
                </a:defPPr>
                <a:lvl1pPr marR="0" lvl="0" indent="0" fontAlgn="auto">
                  <a:lnSpc>
                    <a:spcPct val="100000"/>
                  </a:lnSpc>
                  <a:spcBef>
                    <a:spcPts val="0"/>
                  </a:spcBef>
                  <a:spcAft>
                    <a:spcPts val="0"/>
                  </a:spcAft>
                  <a:buClrTx/>
                  <a:buSzTx/>
                  <a:buFontTx/>
                  <a:buNone/>
                  <a:tabLst/>
                  <a:defRPr kumimoji="0" sz="1150" b="1" i="0" u="none" strike="noStrike" cap="none" spc="0" normalizeH="0" baseline="0">
                    <a:ln>
                      <a:noFill/>
                    </a:ln>
                    <a:solidFill>
                      <a:srgbClr val="002060"/>
                    </a:solidFill>
                    <a:effectLst/>
                    <a:uLnTx/>
                    <a:uFillTx/>
                    <a:latin typeface="Arial" panose="020B0604020202020204" pitchFamily="34" charset="0"/>
                    <a:cs typeface="Arial" panose="020B0604020202020204" pitchFamily="34" charset="0"/>
                  </a:defRPr>
                </a:lvl1pPr>
              </a:lstStyle>
              <a:p>
                <a:r>
                  <a:rPr lang="de-DE" dirty="0"/>
                  <a:t>8 ISO/International Standards</a:t>
                </a:r>
              </a:p>
            </p:txBody>
          </p:sp>
        </p:grpSp>
        <p:grpSp>
          <p:nvGrpSpPr>
            <p:cNvPr id="9" name="Gruppieren 8"/>
            <p:cNvGrpSpPr/>
            <p:nvPr/>
          </p:nvGrpSpPr>
          <p:grpSpPr>
            <a:xfrm>
              <a:off x="5992487" y="1285877"/>
              <a:ext cx="537778" cy="268287"/>
              <a:chOff x="1888332" y="3694331"/>
              <a:chExt cx="537778" cy="268287"/>
            </a:xfrm>
          </p:grpSpPr>
          <p:pic>
            <p:nvPicPr>
              <p:cNvPr id="7" name="Grafik 6"/>
              <p:cNvPicPr>
                <a:picLocks noChangeAspect="1"/>
              </p:cNvPicPr>
              <p:nvPr/>
            </p:nvPicPr>
            <p:blipFill>
              <a:blip r:embed="rId12"/>
              <a:stretch>
                <a:fillRect/>
              </a:stretch>
            </p:blipFill>
            <p:spPr>
              <a:xfrm>
                <a:off x="1888332" y="3694331"/>
                <a:ext cx="456662" cy="268287"/>
              </a:xfrm>
              <a:prstGeom prst="rect">
                <a:avLst/>
              </a:prstGeom>
            </p:spPr>
          </p:pic>
          <p:sp>
            <p:nvSpPr>
              <p:cNvPr id="2" name="Textfeld 1"/>
              <p:cNvSpPr txBox="1"/>
              <p:nvPr/>
            </p:nvSpPr>
            <p:spPr bwMode="auto">
              <a:xfrm>
                <a:off x="1888332" y="3694331"/>
                <a:ext cx="537778" cy="2682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2019</a:t>
                </a:r>
              </a:p>
            </p:txBody>
          </p:sp>
        </p:grpSp>
      </p:grpSp>
    </p:spTree>
    <p:extLst>
      <p:ext uri="{BB962C8B-B14F-4D97-AF65-F5344CB8AC3E}">
        <p14:creationId xmlns:p14="http://schemas.microsoft.com/office/powerpoint/2010/main" val="25957667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571750" y="171451"/>
            <a:ext cx="93840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44F88"/>
                </a:solidFill>
                <a:latin typeface="Arial" panose="020B0604020202020204" pitchFamily="34" charset="0"/>
              </a:defRPr>
            </a:lvl1pPr>
            <a:lvl2pPr marL="742950" indent="-285750">
              <a:defRPr sz="2800">
                <a:solidFill>
                  <a:srgbClr val="044F88"/>
                </a:solidFill>
                <a:latin typeface="Arial" panose="020B0604020202020204" pitchFamily="34" charset="0"/>
              </a:defRPr>
            </a:lvl2pPr>
            <a:lvl3pPr marL="1143000" indent="-228600">
              <a:defRPr sz="2800">
                <a:solidFill>
                  <a:srgbClr val="044F88"/>
                </a:solidFill>
                <a:latin typeface="Arial" panose="020B0604020202020204" pitchFamily="34" charset="0"/>
              </a:defRPr>
            </a:lvl3pPr>
            <a:lvl4pPr marL="1600200" indent="-228600">
              <a:defRPr sz="2800">
                <a:solidFill>
                  <a:srgbClr val="044F88"/>
                </a:solidFill>
                <a:latin typeface="Arial" panose="020B0604020202020204" pitchFamily="34" charset="0"/>
              </a:defRPr>
            </a:lvl4pPr>
            <a:lvl5pPr marL="2057400" indent="-228600">
              <a:defRPr sz="2800">
                <a:solidFill>
                  <a:srgbClr val="044F88"/>
                </a:solidFill>
                <a:latin typeface="Arial" panose="020B0604020202020204" pitchFamily="34" charset="0"/>
              </a:defRPr>
            </a:lvl5pPr>
            <a:lvl6pPr marL="2514600" indent="-228600" eaLnBrk="0" fontAlgn="base" hangingPunct="0">
              <a:spcBef>
                <a:spcPct val="0"/>
              </a:spcBef>
              <a:spcAft>
                <a:spcPct val="0"/>
              </a:spcAft>
              <a:defRPr sz="2800">
                <a:solidFill>
                  <a:srgbClr val="044F88"/>
                </a:solidFill>
                <a:latin typeface="Arial" panose="020B0604020202020204" pitchFamily="34" charset="0"/>
              </a:defRPr>
            </a:lvl6pPr>
            <a:lvl7pPr marL="2971800" indent="-228600" eaLnBrk="0" fontAlgn="base" hangingPunct="0">
              <a:spcBef>
                <a:spcPct val="0"/>
              </a:spcBef>
              <a:spcAft>
                <a:spcPct val="0"/>
              </a:spcAft>
              <a:defRPr sz="2800">
                <a:solidFill>
                  <a:srgbClr val="044F88"/>
                </a:solidFill>
                <a:latin typeface="Arial" panose="020B0604020202020204" pitchFamily="34" charset="0"/>
              </a:defRPr>
            </a:lvl7pPr>
            <a:lvl8pPr marL="3429000" indent="-228600" eaLnBrk="0" fontAlgn="base" hangingPunct="0">
              <a:spcBef>
                <a:spcPct val="0"/>
              </a:spcBef>
              <a:spcAft>
                <a:spcPct val="0"/>
              </a:spcAft>
              <a:defRPr sz="2800">
                <a:solidFill>
                  <a:srgbClr val="044F88"/>
                </a:solidFill>
                <a:latin typeface="Arial" panose="020B0604020202020204" pitchFamily="34" charset="0"/>
              </a:defRPr>
            </a:lvl8pPr>
            <a:lvl9pPr marL="3886200" indent="-228600" eaLnBrk="0" fontAlgn="base" hangingPunct="0">
              <a:spcBef>
                <a:spcPct val="0"/>
              </a:spcBef>
              <a:spcAft>
                <a:spcPct val="0"/>
              </a:spcAft>
              <a:defRPr sz="2800">
                <a:solidFill>
                  <a:srgbClr val="044F88"/>
                </a:solidFill>
                <a:latin typeface="Arial" panose="020B0604020202020204" pitchFamily="34" charset="0"/>
              </a:defRPr>
            </a:lvl9pPr>
          </a:lstStyle>
          <a:p>
            <a:pPr eaLnBrk="1" hangingPunct="1"/>
            <a:r>
              <a:rPr lang="en-GB" altLang="de-DE" sz="2400" b="1" dirty="0">
                <a:solidFill>
                  <a:srgbClr val="300389"/>
                </a:solidFill>
              </a:rPr>
              <a:t>Highly Consensus Driven Process for Developing Standards</a:t>
            </a:r>
          </a:p>
        </p:txBody>
      </p:sp>
      <p:sp>
        <p:nvSpPr>
          <p:cNvPr id="174083" name="Rectangle 3"/>
          <p:cNvSpPr>
            <a:spLocks noGrp="1" noChangeArrowheads="1"/>
          </p:cNvSpPr>
          <p:nvPr>
            <p:ph idx="1"/>
          </p:nvPr>
        </p:nvSpPr>
        <p:spPr bwMode="auto">
          <a:xfrm>
            <a:off x="422910" y="1250951"/>
            <a:ext cx="10972800" cy="59404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61950" indent="-361950" eaLnBrk="1" hangingPunct="1">
              <a:spcBef>
                <a:spcPts val="1200"/>
              </a:spcBef>
              <a:buFont typeface="Wingdings" panose="05000000000000000000" pitchFamily="2" charset="2"/>
              <a:buChar char="n"/>
              <a:tabLst>
                <a:tab pos="808038" algn="l"/>
              </a:tabLst>
              <a:defRPr/>
            </a:pPr>
            <a:r>
              <a:rPr lang="en-US" altLang="de-DE" b="1" dirty="0">
                <a:solidFill>
                  <a:srgbClr val="300389"/>
                </a:solidFill>
                <a:latin typeface="Arial" pitchFamily="34" charset="0"/>
              </a:rPr>
              <a:t>CEN</a:t>
            </a:r>
          </a:p>
          <a:p>
            <a:pPr marL="827087" indent="-285750" eaLnBrk="1" hangingPunct="1">
              <a:spcBef>
                <a:spcPts val="1200"/>
              </a:spcBef>
              <a:tabLst>
                <a:tab pos="808038" algn="l"/>
              </a:tabLst>
              <a:defRPr/>
            </a:pPr>
            <a:r>
              <a:rPr lang="en-US" altLang="de-DE" sz="1600" dirty="0">
                <a:solidFill>
                  <a:srgbClr val="300389"/>
                </a:solidFill>
                <a:latin typeface="Arial" pitchFamily="34" charset="0"/>
              </a:rPr>
              <a:t>Recognized by the EU and the European Free Trade Association (EFTA) as being </a:t>
            </a:r>
            <a:r>
              <a:rPr lang="en-US" altLang="de-DE" sz="1600" b="1" dirty="0">
                <a:solidFill>
                  <a:srgbClr val="300389"/>
                </a:solidFill>
                <a:latin typeface="Arial" pitchFamily="34" charset="0"/>
              </a:rPr>
              <a:t>responsible for developing standards at European level </a:t>
            </a:r>
          </a:p>
          <a:p>
            <a:pPr marL="827087" indent="-285750" eaLnBrk="1" hangingPunct="1">
              <a:spcBef>
                <a:spcPts val="1200"/>
              </a:spcBef>
              <a:tabLst>
                <a:tab pos="808038" algn="l"/>
              </a:tabLst>
              <a:defRPr/>
            </a:pPr>
            <a:r>
              <a:rPr lang="en-US" altLang="de-DE" sz="1600" dirty="0">
                <a:solidFill>
                  <a:srgbClr val="300389"/>
                </a:solidFill>
                <a:latin typeface="Arial" pitchFamily="34" charset="0"/>
              </a:rPr>
              <a:t>Development of a European Standard (EN) or International Standard (ISO) is governed by the principles of </a:t>
            </a:r>
            <a:r>
              <a:rPr lang="en-US" altLang="de-DE" sz="1600" b="1" dirty="0">
                <a:solidFill>
                  <a:srgbClr val="300389"/>
                </a:solidFill>
                <a:latin typeface="Arial" pitchFamily="34" charset="0"/>
              </a:rPr>
              <a:t>consensus, openness, transparency, national commitment </a:t>
            </a:r>
            <a:r>
              <a:rPr lang="en-US" altLang="de-DE" sz="1600" dirty="0">
                <a:solidFill>
                  <a:srgbClr val="300389"/>
                </a:solidFill>
                <a:latin typeface="Arial" pitchFamily="34" charset="0"/>
              </a:rPr>
              <a:t>and </a:t>
            </a:r>
            <a:r>
              <a:rPr lang="en-US" altLang="de-DE" sz="1600" b="1" dirty="0">
                <a:solidFill>
                  <a:srgbClr val="300389"/>
                </a:solidFill>
                <a:latin typeface="Arial" pitchFamily="34" charset="0"/>
              </a:rPr>
              <a:t>technical coherence</a:t>
            </a:r>
          </a:p>
          <a:p>
            <a:pPr marL="827087" indent="-285750" eaLnBrk="1" hangingPunct="1">
              <a:spcBef>
                <a:spcPts val="1200"/>
              </a:spcBef>
              <a:tabLst>
                <a:tab pos="808038" algn="l"/>
              </a:tabLst>
              <a:defRPr/>
            </a:pPr>
            <a:r>
              <a:rPr lang="en-US" altLang="de-DE" sz="1600" dirty="0">
                <a:solidFill>
                  <a:srgbClr val="300389"/>
                </a:solidFill>
                <a:latin typeface="Arial" pitchFamily="34" charset="0"/>
              </a:rPr>
              <a:t>One European Standard replaces 34 national standards</a:t>
            </a:r>
          </a:p>
          <a:p>
            <a:pPr marL="827087" indent="-285750" eaLnBrk="1" hangingPunct="1">
              <a:spcBef>
                <a:spcPts val="1200"/>
              </a:spcBef>
              <a:tabLst>
                <a:tab pos="808038" algn="l"/>
              </a:tabLst>
              <a:defRPr/>
            </a:pPr>
            <a:endParaRPr lang="en-US" altLang="de-DE" sz="1600" dirty="0">
              <a:solidFill>
                <a:srgbClr val="300389"/>
              </a:solidFill>
              <a:latin typeface="Arial" pitchFamily="34" charset="0"/>
            </a:endParaRPr>
          </a:p>
          <a:p>
            <a:pPr marL="361950" indent="-361950" eaLnBrk="1" hangingPunct="1">
              <a:spcBef>
                <a:spcPts val="3600"/>
              </a:spcBef>
              <a:buFont typeface="Wingdings" panose="05000000000000000000" pitchFamily="2" charset="2"/>
              <a:buChar char="n"/>
              <a:tabLst>
                <a:tab pos="808038" algn="l"/>
              </a:tabLst>
              <a:defRPr/>
            </a:pPr>
            <a:r>
              <a:rPr lang="en-US" altLang="de-DE" b="1" dirty="0">
                <a:solidFill>
                  <a:srgbClr val="300389"/>
                </a:solidFill>
                <a:latin typeface="Arial" pitchFamily="34" charset="0"/>
              </a:rPr>
              <a:t>CEN/TC 140  </a:t>
            </a:r>
            <a:r>
              <a:rPr lang="en-US" altLang="de-DE" dirty="0">
                <a:solidFill>
                  <a:srgbClr val="300389"/>
                </a:solidFill>
                <a:latin typeface="Arial" pitchFamily="34" charset="0"/>
              </a:rPr>
              <a:t>(Committee for in vitro diagnostic medical devices)</a:t>
            </a:r>
            <a:r>
              <a:rPr lang="en-US" altLang="de-DE" b="1" dirty="0">
                <a:solidFill>
                  <a:srgbClr val="300389"/>
                </a:solidFill>
                <a:latin typeface="Arial" pitchFamily="34" charset="0"/>
              </a:rPr>
              <a:t>  </a:t>
            </a:r>
          </a:p>
          <a:p>
            <a:pPr marL="827088" lvl="3" indent="-285750" eaLnBrk="1" hangingPunct="1">
              <a:spcBef>
                <a:spcPts val="1200"/>
              </a:spcBef>
              <a:buFont typeface="Wingdings" panose="05000000000000000000" pitchFamily="2" charset="2"/>
              <a:buChar char="Ø"/>
              <a:tabLst>
                <a:tab pos="808038" algn="l"/>
              </a:tabLst>
              <a:defRPr/>
            </a:pPr>
            <a:r>
              <a:rPr lang="en-US" altLang="de-DE" sz="1600" b="1" dirty="0">
                <a:solidFill>
                  <a:srgbClr val="300389"/>
                </a:solidFill>
                <a:latin typeface="Arial" pitchFamily="34" charset="0"/>
              </a:rPr>
              <a:t>34 EU countries National Standards Bodies (NSB)</a:t>
            </a:r>
          </a:p>
          <a:p>
            <a:pPr marL="827088" lvl="3" indent="-285750" eaLnBrk="1" hangingPunct="1">
              <a:spcBef>
                <a:spcPts val="1200"/>
              </a:spcBef>
              <a:buFont typeface="Wingdings" panose="05000000000000000000" pitchFamily="2" charset="2"/>
              <a:buChar char="Ø"/>
              <a:tabLst>
                <a:tab pos="808038" algn="l"/>
              </a:tabLst>
              <a:defRPr/>
            </a:pPr>
            <a:r>
              <a:rPr lang="en-US" altLang="de-DE" sz="1600" b="1" dirty="0">
                <a:solidFill>
                  <a:srgbClr val="300389"/>
                </a:solidFill>
                <a:latin typeface="Arial" pitchFamily="34" charset="0"/>
              </a:rPr>
              <a:t>Stakeholders in liaison &amp; </a:t>
            </a:r>
            <a:r>
              <a:rPr lang="en-US" altLang="de-DE" sz="1600" b="1" dirty="0" err="1">
                <a:solidFill>
                  <a:srgbClr val="300389"/>
                </a:solidFill>
                <a:latin typeface="Arial" pitchFamily="34" charset="0"/>
              </a:rPr>
              <a:t>cooperations</a:t>
            </a:r>
            <a:endParaRPr lang="en-US" altLang="de-DE" sz="1600" b="1" dirty="0">
              <a:solidFill>
                <a:srgbClr val="300389"/>
              </a:solidFill>
              <a:latin typeface="Arial" pitchFamily="34" charset="0"/>
            </a:endParaRPr>
          </a:p>
          <a:p>
            <a:pPr marL="1431925" lvl="3" indent="-360363" eaLnBrk="1" hangingPunct="1">
              <a:spcBef>
                <a:spcPts val="1200"/>
              </a:spcBef>
              <a:buFont typeface="Courier New" panose="02070309020205020404" pitchFamily="49" charset="0"/>
              <a:buChar char="o"/>
              <a:tabLst>
                <a:tab pos="806450" algn="l"/>
              </a:tabLst>
              <a:defRPr/>
            </a:pPr>
            <a:r>
              <a:rPr lang="en-US" altLang="de-DE" sz="1200" b="1" dirty="0">
                <a:solidFill>
                  <a:srgbClr val="300389"/>
                </a:solidFill>
                <a:latin typeface="Arial" pitchFamily="34" charset="0"/>
              </a:rPr>
              <a:t>European Commission </a:t>
            </a:r>
            <a:r>
              <a:rPr lang="en-US" altLang="de-DE" sz="1200" dirty="0">
                <a:solidFill>
                  <a:srgbClr val="300389"/>
                </a:solidFill>
                <a:latin typeface="Arial" pitchFamily="34" charset="0"/>
              </a:rPr>
              <a:t>(EC),  </a:t>
            </a:r>
            <a:r>
              <a:rPr lang="en-US" altLang="de-DE" sz="1200" b="1" dirty="0">
                <a:solidFill>
                  <a:srgbClr val="300389"/>
                </a:solidFill>
                <a:latin typeface="Arial" pitchFamily="34" charset="0"/>
              </a:rPr>
              <a:t>ESP</a:t>
            </a:r>
            <a:r>
              <a:rPr lang="en-US" altLang="de-DE" sz="1200" dirty="0">
                <a:solidFill>
                  <a:srgbClr val="300389"/>
                </a:solidFill>
                <a:latin typeface="Arial" pitchFamily="34" charset="0"/>
              </a:rPr>
              <a:t> (European Society of Pathology), </a:t>
            </a:r>
            <a:r>
              <a:rPr lang="en-US" altLang="de-DE" sz="1200" b="1" dirty="0">
                <a:solidFill>
                  <a:srgbClr val="300389"/>
                </a:solidFill>
                <a:latin typeface="Arial" pitchFamily="34" charset="0"/>
              </a:rPr>
              <a:t>EFLM</a:t>
            </a:r>
            <a:r>
              <a:rPr lang="en-US" altLang="de-DE" sz="1200" dirty="0">
                <a:solidFill>
                  <a:srgbClr val="300389"/>
                </a:solidFill>
                <a:latin typeface="Arial" pitchFamily="34" charset="0"/>
              </a:rPr>
              <a:t> (European Federation of Laboratory Medicine), </a:t>
            </a:r>
            <a:r>
              <a:rPr lang="en-US" altLang="de-DE" sz="1200" b="1" dirty="0">
                <a:solidFill>
                  <a:srgbClr val="300389"/>
                </a:solidFill>
                <a:latin typeface="Arial" pitchFamily="34" charset="0"/>
              </a:rPr>
              <a:t>IFCC</a:t>
            </a:r>
            <a:r>
              <a:rPr lang="en-US" altLang="de-DE" sz="1200" dirty="0">
                <a:solidFill>
                  <a:srgbClr val="300389"/>
                </a:solidFill>
                <a:latin typeface="Arial" pitchFamily="34" charset="0"/>
              </a:rPr>
              <a:t> (Int. Federation of Clinical Chemistry and Laboratory Medicine), </a:t>
            </a:r>
            <a:r>
              <a:rPr lang="en-US" altLang="de-DE" sz="1200" b="1" dirty="0">
                <a:solidFill>
                  <a:srgbClr val="300389"/>
                </a:solidFill>
                <a:latin typeface="Arial" pitchFamily="34" charset="0"/>
              </a:rPr>
              <a:t>JISC</a:t>
            </a:r>
            <a:r>
              <a:rPr lang="en-US" altLang="de-DE" sz="1200" dirty="0">
                <a:solidFill>
                  <a:srgbClr val="300389"/>
                </a:solidFill>
                <a:latin typeface="Arial" pitchFamily="34" charset="0"/>
              </a:rPr>
              <a:t> (Japanese Industrial Standards Committee), </a:t>
            </a:r>
            <a:r>
              <a:rPr lang="en-US" altLang="de-DE" sz="1200" b="1" dirty="0" err="1">
                <a:solidFill>
                  <a:srgbClr val="300389"/>
                </a:solidFill>
                <a:latin typeface="Arial" pitchFamily="34" charset="0"/>
              </a:rPr>
              <a:t>MedTech</a:t>
            </a:r>
            <a:r>
              <a:rPr lang="en-US" altLang="de-DE" sz="1200" b="1" dirty="0">
                <a:solidFill>
                  <a:srgbClr val="300389"/>
                </a:solidFill>
                <a:latin typeface="Arial" pitchFamily="34" charset="0"/>
              </a:rPr>
              <a:t> Europe </a:t>
            </a:r>
            <a:r>
              <a:rPr lang="en-US" altLang="de-DE" sz="1200" dirty="0">
                <a:solidFill>
                  <a:srgbClr val="300389"/>
                </a:solidFill>
                <a:latin typeface="Arial" pitchFamily="34" charset="0"/>
              </a:rPr>
              <a:t>(Alliance of European medical technology industry associations), </a:t>
            </a:r>
            <a:r>
              <a:rPr lang="en-US" altLang="de-DE" sz="1200" b="1" dirty="0">
                <a:solidFill>
                  <a:srgbClr val="300389"/>
                </a:solidFill>
                <a:latin typeface="Arial" pitchFamily="34" charset="0"/>
              </a:rPr>
              <a:t>EPBS</a:t>
            </a:r>
            <a:r>
              <a:rPr lang="en-US" altLang="de-DE" sz="1200" dirty="0">
                <a:solidFill>
                  <a:srgbClr val="300389"/>
                </a:solidFill>
                <a:latin typeface="Arial" pitchFamily="34" charset="0"/>
              </a:rPr>
              <a:t> (European Association for Professions in Biomedical Science), </a:t>
            </a:r>
            <a:r>
              <a:rPr lang="en-US" altLang="de-DE" sz="1200" b="1" dirty="0">
                <a:solidFill>
                  <a:srgbClr val="300389"/>
                </a:solidFill>
                <a:latin typeface="Arial" pitchFamily="34" charset="0"/>
              </a:rPr>
              <a:t>BBMRI-ERIC</a:t>
            </a:r>
            <a:r>
              <a:rPr lang="en-US" altLang="de-DE" sz="1200" dirty="0">
                <a:solidFill>
                  <a:srgbClr val="300389"/>
                </a:solidFill>
                <a:latin typeface="Arial" pitchFamily="34" charset="0"/>
              </a:rPr>
              <a:t> (Biobanking and </a:t>
            </a:r>
            <a:r>
              <a:rPr lang="en-US" altLang="de-DE" sz="1200" dirty="0" err="1">
                <a:solidFill>
                  <a:srgbClr val="300389"/>
                </a:solidFill>
                <a:latin typeface="Arial" pitchFamily="34" charset="0"/>
              </a:rPr>
              <a:t>BioMolecular</a:t>
            </a:r>
            <a:r>
              <a:rPr lang="en-US" altLang="de-DE" sz="1200" dirty="0">
                <a:solidFill>
                  <a:srgbClr val="300389"/>
                </a:solidFill>
                <a:latin typeface="Arial" pitchFamily="34" charset="0"/>
              </a:rPr>
              <a:t> resources Research Infrastructure - European Research Infrastructure Consortium),  </a:t>
            </a:r>
            <a:r>
              <a:rPr lang="en-US" altLang="de-DE" sz="1200" b="1" dirty="0">
                <a:solidFill>
                  <a:srgbClr val="300389"/>
                </a:solidFill>
                <a:latin typeface="Arial" pitchFamily="34" charset="0"/>
              </a:rPr>
              <a:t>ISO/TC 212   </a:t>
            </a:r>
            <a:r>
              <a:rPr lang="en-US" altLang="de-DE" sz="1200" dirty="0">
                <a:solidFill>
                  <a:srgbClr val="300389"/>
                </a:solidFill>
                <a:latin typeface="Arial" pitchFamily="34" charset="0"/>
              </a:rPr>
              <a:t>(Clinical laboratory testing and in vitro diagnostic test systems), </a:t>
            </a:r>
            <a:r>
              <a:rPr lang="en-US" altLang="de-DE" sz="1200" b="1" dirty="0">
                <a:solidFill>
                  <a:srgbClr val="300389"/>
                </a:solidFill>
                <a:latin typeface="Arial" pitchFamily="34" charset="0"/>
              </a:rPr>
              <a:t>ISO/TC 276 </a:t>
            </a:r>
            <a:r>
              <a:rPr lang="en-US" altLang="de-DE" sz="1200" dirty="0">
                <a:solidFill>
                  <a:srgbClr val="300389"/>
                </a:solidFill>
                <a:latin typeface="Arial" pitchFamily="34" charset="0"/>
              </a:rPr>
              <a:t>Biotechnology</a:t>
            </a:r>
          </a:p>
          <a:p>
            <a:pPr marL="361950" indent="-361950" eaLnBrk="1" hangingPunct="1">
              <a:spcBef>
                <a:spcPct val="0"/>
              </a:spcBef>
              <a:buFont typeface="Wingdings" panose="05000000000000000000" pitchFamily="2" charset="2"/>
              <a:buChar char="n"/>
              <a:tabLst>
                <a:tab pos="808038" algn="l"/>
              </a:tabLst>
              <a:defRPr/>
            </a:pPr>
            <a:endParaRPr lang="en-US" altLang="de-DE" b="1" dirty="0">
              <a:solidFill>
                <a:srgbClr val="300389"/>
              </a:solidFill>
              <a:latin typeface="Arial" pitchFamily="34" charset="0"/>
            </a:endParaRPr>
          </a:p>
          <a:p>
            <a:pPr marL="361950" indent="-361950" eaLnBrk="1" hangingPunct="1">
              <a:spcBef>
                <a:spcPct val="0"/>
              </a:spcBef>
              <a:buFont typeface="Wingdings" panose="05000000000000000000" pitchFamily="2" charset="2"/>
              <a:buChar char="n"/>
              <a:tabLst>
                <a:tab pos="808038" algn="l"/>
              </a:tabLst>
              <a:defRPr/>
            </a:pPr>
            <a:endParaRPr lang="en-US" altLang="de-DE" dirty="0">
              <a:solidFill>
                <a:srgbClr val="300389"/>
              </a:solidFill>
              <a:latin typeface="Arial" pitchFamily="34" charset="0"/>
            </a:endParaRPr>
          </a:p>
        </p:txBody>
      </p:sp>
      <p:pic>
        <p:nvPicPr>
          <p:cNvPr id="4" name="Picture 43" descr="c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9380" y="1250951"/>
            <a:ext cx="972660" cy="81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513532"/>
      </p:ext>
    </p:extLst>
  </p:cSld>
  <p:clrMapOvr>
    <a:masterClrMapping/>
  </p:clrMapOvr>
  <p:transition/>
</p:sld>
</file>

<file path=ppt/theme/theme1.xml><?xml version="1.0" encoding="utf-8"?>
<a:theme xmlns:a="http://schemas.openxmlformats.org/drawingml/2006/main" name="3_1">
  <a:themeElements>
    <a:clrScheme name="2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1">
      <a:majorFont>
        <a:latin typeface="Verdana"/>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874713" rtl="0" eaLnBrk="0" fontAlgn="base" latinLnBrk="0" hangingPunct="0">
          <a:lnSpc>
            <a:spcPct val="100000"/>
          </a:lnSpc>
          <a:spcBef>
            <a:spcPct val="20000"/>
          </a:spcBef>
          <a:spcAft>
            <a:spcPct val="0"/>
          </a:spcAft>
          <a:buClrTx/>
          <a:buSzTx/>
          <a:buFont typeface="Wingdings" pitchFamily="2" charset="2"/>
          <a:buNone/>
          <a:tabLst/>
          <a:defRPr kumimoji="0" lang="fr-FR" sz="2800" b="0" i="0" u="none" strike="noStrike" cap="none" normalizeH="0" baseline="0" smtClean="0">
            <a:ln>
              <a:noFill/>
            </a:ln>
            <a:solidFill>
              <a:srgbClr val="044F88"/>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874713" rtl="0" eaLnBrk="0" fontAlgn="base" latinLnBrk="0" hangingPunct="0">
          <a:lnSpc>
            <a:spcPct val="100000"/>
          </a:lnSpc>
          <a:spcBef>
            <a:spcPct val="20000"/>
          </a:spcBef>
          <a:spcAft>
            <a:spcPct val="0"/>
          </a:spcAft>
          <a:buClrTx/>
          <a:buSzTx/>
          <a:buFont typeface="Wingdings" pitchFamily="2" charset="2"/>
          <a:buNone/>
          <a:tabLst/>
          <a:defRPr kumimoji="0" lang="fr-FR" sz="2800" b="0" i="0" u="none" strike="noStrike" cap="none" normalizeH="0" baseline="0" smtClean="0">
            <a:ln>
              <a:noFill/>
            </a:ln>
            <a:solidFill>
              <a:srgbClr val="044F88"/>
            </a:solidFill>
            <a:effectLst/>
            <a:latin typeface="Arial" charset="0"/>
          </a:defRPr>
        </a:defPPr>
      </a:lstStyle>
    </a:lnDef>
  </a:objectDefaults>
  <a:extraClrSchemeLst>
    <a:extraClrScheme>
      <a:clrScheme name="2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
  <a:themeElements>
    <a:clrScheme name="2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1">
      <a:majorFont>
        <a:latin typeface="Verdana"/>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874713" rtl="0" eaLnBrk="0" fontAlgn="base" latinLnBrk="0" hangingPunct="0">
          <a:lnSpc>
            <a:spcPct val="100000"/>
          </a:lnSpc>
          <a:spcBef>
            <a:spcPct val="20000"/>
          </a:spcBef>
          <a:spcAft>
            <a:spcPct val="0"/>
          </a:spcAft>
          <a:buClrTx/>
          <a:buSzTx/>
          <a:buFont typeface="Wingdings" pitchFamily="2" charset="2"/>
          <a:buNone/>
          <a:tabLst/>
          <a:defRPr kumimoji="0" lang="fr-FR" sz="2800" b="0" i="0" u="none" strike="noStrike" cap="none" normalizeH="0" baseline="0" smtClean="0">
            <a:ln>
              <a:noFill/>
            </a:ln>
            <a:solidFill>
              <a:srgbClr val="044F88"/>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874713" rtl="0" eaLnBrk="0" fontAlgn="base" latinLnBrk="0" hangingPunct="0">
          <a:lnSpc>
            <a:spcPct val="100000"/>
          </a:lnSpc>
          <a:spcBef>
            <a:spcPct val="20000"/>
          </a:spcBef>
          <a:spcAft>
            <a:spcPct val="0"/>
          </a:spcAft>
          <a:buClrTx/>
          <a:buSzTx/>
          <a:buFont typeface="Wingdings" pitchFamily="2" charset="2"/>
          <a:buNone/>
          <a:tabLst/>
          <a:defRPr kumimoji="0" lang="fr-FR" sz="2800" b="0" i="0" u="none" strike="noStrike" cap="none" normalizeH="0" baseline="0" smtClean="0">
            <a:ln>
              <a:noFill/>
            </a:ln>
            <a:solidFill>
              <a:srgbClr val="044F88"/>
            </a:solidFill>
            <a:effectLst/>
            <a:latin typeface="Arial" charset="0"/>
          </a:defRPr>
        </a:defPPr>
      </a:lstStyle>
    </a:lnDef>
  </a:objectDefaults>
  <a:extraClrSchemeLst>
    <a:extraClrScheme>
      <a:clrScheme name="2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1">
  <a:themeElements>
    <a:clrScheme name="2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1">
      <a:majorFont>
        <a:latin typeface="Verdana"/>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874713" rtl="0" eaLnBrk="0" fontAlgn="base" latinLnBrk="0" hangingPunct="0">
          <a:lnSpc>
            <a:spcPct val="100000"/>
          </a:lnSpc>
          <a:spcBef>
            <a:spcPct val="20000"/>
          </a:spcBef>
          <a:spcAft>
            <a:spcPct val="0"/>
          </a:spcAft>
          <a:buClrTx/>
          <a:buSzTx/>
          <a:buFont typeface="Wingdings" pitchFamily="2" charset="2"/>
          <a:buNone/>
          <a:tabLst/>
          <a:defRPr kumimoji="0" lang="fr-FR" sz="2800" b="0" i="0" u="none" strike="noStrike" cap="none" normalizeH="0" baseline="0" smtClean="0">
            <a:ln>
              <a:noFill/>
            </a:ln>
            <a:solidFill>
              <a:srgbClr val="044F88"/>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874713" rtl="0" eaLnBrk="0" fontAlgn="base" latinLnBrk="0" hangingPunct="0">
          <a:lnSpc>
            <a:spcPct val="100000"/>
          </a:lnSpc>
          <a:spcBef>
            <a:spcPct val="20000"/>
          </a:spcBef>
          <a:spcAft>
            <a:spcPct val="0"/>
          </a:spcAft>
          <a:buClrTx/>
          <a:buSzTx/>
          <a:buFont typeface="Wingdings" pitchFamily="2" charset="2"/>
          <a:buNone/>
          <a:tabLst/>
          <a:defRPr kumimoji="0" lang="fr-FR" sz="2800" b="0" i="0" u="none" strike="noStrike" cap="none" normalizeH="0" baseline="0" smtClean="0">
            <a:ln>
              <a:noFill/>
            </a:ln>
            <a:solidFill>
              <a:srgbClr val="044F88"/>
            </a:solidFill>
            <a:effectLst/>
            <a:latin typeface="Arial" charset="0"/>
          </a:defRPr>
        </a:defPPr>
      </a:lstStyle>
    </a:lnDef>
  </a:objectDefaults>
  <a:extraClrSchemeLst>
    <a:extraClrScheme>
      <a:clrScheme name="2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1">
  <a:themeElements>
    <a:clrScheme name="2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1">
      <a:majorFont>
        <a:latin typeface="Verdana"/>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874713" rtl="0" eaLnBrk="0" fontAlgn="base" latinLnBrk="0" hangingPunct="0">
          <a:lnSpc>
            <a:spcPct val="100000"/>
          </a:lnSpc>
          <a:spcBef>
            <a:spcPct val="20000"/>
          </a:spcBef>
          <a:spcAft>
            <a:spcPct val="0"/>
          </a:spcAft>
          <a:buClrTx/>
          <a:buSzTx/>
          <a:buFont typeface="Wingdings" pitchFamily="2" charset="2"/>
          <a:buNone/>
          <a:tabLst/>
          <a:defRPr kumimoji="0" lang="fr-FR" sz="2800" b="0" i="0" u="none" strike="noStrike" cap="none" normalizeH="0" baseline="0" smtClean="0">
            <a:ln>
              <a:noFill/>
            </a:ln>
            <a:solidFill>
              <a:srgbClr val="044F88"/>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874713" rtl="0" eaLnBrk="0" fontAlgn="base" latinLnBrk="0" hangingPunct="0">
          <a:lnSpc>
            <a:spcPct val="100000"/>
          </a:lnSpc>
          <a:spcBef>
            <a:spcPct val="20000"/>
          </a:spcBef>
          <a:spcAft>
            <a:spcPct val="0"/>
          </a:spcAft>
          <a:buClrTx/>
          <a:buSzTx/>
          <a:buFont typeface="Wingdings" pitchFamily="2" charset="2"/>
          <a:buNone/>
          <a:tabLst/>
          <a:defRPr kumimoji="0" lang="fr-FR" sz="2800" b="0" i="0" u="none" strike="noStrike" cap="none" normalizeH="0" baseline="0" smtClean="0">
            <a:ln>
              <a:noFill/>
            </a:ln>
            <a:solidFill>
              <a:srgbClr val="044F88"/>
            </a:solidFill>
            <a:effectLst/>
            <a:latin typeface="Arial" charset="0"/>
          </a:defRPr>
        </a:defPPr>
      </a:lstStyle>
    </a:lnDef>
  </a:objectDefaults>
  <a:extraClrSchemeLst>
    <a:extraClrScheme>
      <a:clrScheme name="2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2116</Words>
  <Application>Microsoft Office PowerPoint</Application>
  <PresentationFormat>Widescreen</PresentationFormat>
  <Paragraphs>271</Paragraphs>
  <Slides>27</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Arial</vt:lpstr>
      <vt:lpstr>Calibri</vt:lpstr>
      <vt:lpstr>Courier New</vt:lpstr>
      <vt:lpstr>EUAlbertina</vt:lpstr>
      <vt:lpstr>Frutiger LT Com 45 Light</vt:lpstr>
      <vt:lpstr>Times New Roman</vt:lpstr>
      <vt:lpstr>Verdana</vt:lpstr>
      <vt:lpstr>Wingdings</vt:lpstr>
      <vt:lpstr>3_1</vt:lpstr>
      <vt:lpstr>2_1</vt:lpstr>
      <vt:lpstr>5_1</vt:lpstr>
      <vt:lpstr>11_1</vt:lpstr>
      <vt:lpstr>PowerPoint Presentation</vt:lpstr>
      <vt:lpstr>PowerPoint Presentation</vt:lpstr>
      <vt:lpstr>Deficiencies in Routine Healthcare and Research demand for Improvements</vt:lpstr>
      <vt:lpstr>An Analytical Test Result is the Result of an Entire Workflow</vt:lpstr>
      <vt:lpstr>PowerPoint Presentation</vt:lpstr>
      <vt:lpstr>PowerPoint Presentation</vt:lpstr>
      <vt:lpstr>PowerPoint Presentation</vt:lpstr>
      <vt:lpstr>SPIDIA’s Road to Standardization </vt:lpstr>
      <vt:lpstr>PowerPoint Presentation</vt:lpstr>
      <vt:lpstr>ISO/IS Development – Usually a 36 to 48 Months Period</vt:lpstr>
      <vt:lpstr> CEN - Twofold Role of Standardization  </vt:lpstr>
      <vt:lpstr>22 CEN &amp; ISO Standard Documents and EQAs by 2021</vt:lpstr>
      <vt:lpstr>ISO 20186-3 – Pre-examination Processes for Blood ccfDNA </vt:lpstr>
      <vt:lpstr>PowerPoint Presentation</vt:lpstr>
      <vt:lpstr>PowerPoint Presentation</vt:lpstr>
      <vt:lpstr>New IVDR – Key Changes </vt:lpstr>
      <vt:lpstr>New In Vitro Diagnostic Regulations 2017 (IVDR)</vt:lpstr>
      <vt:lpstr>PowerPoint Presentation</vt:lpstr>
      <vt:lpstr>Laboratory Developed Tests in the IVDR </vt:lpstr>
      <vt:lpstr>PowerPoint Presentation</vt:lpstr>
      <vt:lpstr>Role of Standards and Technologies</vt:lpstr>
      <vt:lpstr>Implementation of Preanalytical Standards </vt:lpstr>
      <vt:lpstr>ISO and CEN Standards can always be used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Uwe Oelmueller - QIAGEN</dc:creator>
  <cp:lastModifiedBy>Katrin Rodenkirchen - QIAGEN</cp:lastModifiedBy>
  <cp:revision>144</cp:revision>
  <dcterms:created xsi:type="dcterms:W3CDTF">2019-10-08T13:18:15Z</dcterms:created>
  <dcterms:modified xsi:type="dcterms:W3CDTF">2020-12-01T10:28:42Z</dcterms:modified>
</cp:coreProperties>
</file>