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6" r:id="rId5"/>
    <p:sldId id="257" r:id="rId6"/>
    <p:sldId id="269" r:id="rId7"/>
    <p:sldId id="267" r:id="rId8"/>
    <p:sldId id="268" r:id="rId9"/>
    <p:sldId id="266" r:id="rId10"/>
    <p:sldId id="263" r:id="rId11"/>
    <p:sldId id="265" r:id="rId12"/>
    <p:sldId id="261" r:id="rId13"/>
    <p:sldId id="260"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032">
          <p15:clr>
            <a:srgbClr val="A4A3A4"/>
          </p15:clr>
        </p15:guide>
        <p15:guide id="2" pos="676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72" d="100"/>
          <a:sy n="72" d="100"/>
        </p:scale>
        <p:origin x="618" y="66"/>
      </p:cViewPr>
      <p:guideLst>
        <p:guide orient="horz" pos="4032"/>
        <p:guide pos="6768"/>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slideLayouts/_rels/slideLayout1.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image" Target="../media/image1.png"/><Relationship Id="rId7" Type="http://schemas.openxmlformats.org/officeDocument/2006/relationships/image" Target="../media/image6.jpeg"/><Relationship Id="rId2" Type="http://schemas.openxmlformats.org/officeDocument/2006/relationships/image" Target="../media/image5.png"/><Relationship Id="rId1" Type="http://schemas.openxmlformats.org/officeDocument/2006/relationships/slideMaster" Target="../slideMasters/slideMaster1.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jpeg"/><Relationship Id="rId9" Type="http://schemas.openxmlformats.org/officeDocument/2006/relationships/image" Target="../media/image8.jpe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4">
    <p:spTree>
      <p:nvGrpSpPr>
        <p:cNvPr id="1" name=""/>
        <p:cNvGrpSpPr/>
        <p:nvPr/>
      </p:nvGrpSpPr>
      <p:grpSpPr>
        <a:xfrm>
          <a:off x="0" y="0"/>
          <a:ext cx="0" cy="0"/>
          <a:chOff x="0" y="0"/>
          <a:chExt cx="0" cy="0"/>
        </a:xfrm>
      </p:grpSpPr>
      <p:sp>
        <p:nvSpPr>
          <p:cNvPr id="2" name="Title 1"/>
          <p:cNvSpPr>
            <a:spLocks noGrp="1"/>
          </p:cNvSpPr>
          <p:nvPr>
            <p:ph type="ctrTitle"/>
          </p:nvPr>
        </p:nvSpPr>
        <p:spPr>
          <a:xfrm>
            <a:off x="715434" y="568999"/>
            <a:ext cx="7799940" cy="2031325"/>
          </a:xfrm>
        </p:spPr>
        <p:txBody>
          <a:bodyPr anchor="ctr" anchorCtr="0">
            <a:normAutofit/>
          </a:bodyPr>
          <a:lstStyle>
            <a:lvl1pPr algn="l">
              <a:defRPr sz="4200" cap="all" baseline="0">
                <a:solidFill>
                  <a:srgbClr val="007934"/>
                </a:solidFill>
              </a:defRPr>
            </a:lvl1pPr>
          </a:lstStyle>
          <a:p>
            <a:r>
              <a:rPr lang="de-DE" dirty="0"/>
              <a:t>Titelmasterformat durch Klicken bearbeiten</a:t>
            </a:r>
            <a:endParaRPr lang="en-US" dirty="0"/>
          </a:p>
        </p:txBody>
      </p:sp>
      <p:sp>
        <p:nvSpPr>
          <p:cNvPr id="3" name="Subtitle 2"/>
          <p:cNvSpPr>
            <a:spLocks noGrp="1"/>
          </p:cNvSpPr>
          <p:nvPr>
            <p:ph type="subTitle" idx="1"/>
          </p:nvPr>
        </p:nvSpPr>
        <p:spPr>
          <a:xfrm>
            <a:off x="753534" y="2990296"/>
            <a:ext cx="7761840" cy="830997"/>
          </a:xfrm>
        </p:spPr>
        <p:txBody>
          <a:bodyPr anchor="t">
            <a:normAutofit/>
          </a:bodyPr>
          <a:lstStyle>
            <a:lvl1pPr marL="0" indent="0" algn="l">
              <a:buNone/>
              <a:defRPr sz="2400">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dirty="0"/>
              <a:t>Formatvorlage des Untertitelmasters durch Klicken bearbeiten</a:t>
            </a:r>
            <a:endParaRPr lang="en-US" dirty="0"/>
          </a:p>
        </p:txBody>
      </p:sp>
      <p:sp>
        <p:nvSpPr>
          <p:cNvPr id="4" name="Date Placeholder 3"/>
          <p:cNvSpPr>
            <a:spLocks noGrp="1"/>
          </p:cNvSpPr>
          <p:nvPr>
            <p:ph type="dt" sz="half" idx="10"/>
          </p:nvPr>
        </p:nvSpPr>
        <p:spPr>
          <a:xfrm>
            <a:off x="677334" y="6421440"/>
            <a:ext cx="911939" cy="365125"/>
          </a:xfrm>
        </p:spPr>
        <p:txBody>
          <a:bodyPr/>
          <a:lstStyle>
            <a:lvl1pPr algn="l">
              <a:defRPr/>
            </a:lvl1pPr>
          </a:lstStyle>
          <a:p>
            <a:fld id="{B61BEF0D-F0BB-DE4B-95CE-6DB70DBA9567}" type="datetimeFigureOut">
              <a:rPr lang="en-US" smtClean="0"/>
              <a:pPr/>
              <a:t>12/1/2020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640748" y="6428906"/>
            <a:ext cx="683339" cy="365125"/>
          </a:xfrm>
        </p:spPr>
        <p:txBody>
          <a:bodyPr/>
          <a:lstStyle/>
          <a:p>
            <a:fld id="{D57F1E4F-1CFF-5643-939E-217C01CDF565}" type="slidenum">
              <a:rPr lang="en-US" dirty="0"/>
              <a:pPr/>
              <a:t>‹#›</a:t>
            </a:fld>
            <a:endParaRPr lang="en-US" dirty="0"/>
          </a:p>
        </p:txBody>
      </p:sp>
      <p:pic>
        <p:nvPicPr>
          <p:cNvPr id="9" name="Picture 2" descr="Resultat d'imatges de EU emblem"/>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6048376"/>
            <a:ext cx="1276350" cy="809624"/>
          </a:xfrm>
          <a:prstGeom prst="rect">
            <a:avLst/>
          </a:prstGeom>
          <a:noFill/>
        </p:spPr>
      </p:pic>
      <p:sp>
        <p:nvSpPr>
          <p:cNvPr id="10" name="Text Box 2"/>
          <p:cNvSpPr txBox="1">
            <a:spLocks noChangeArrowheads="1"/>
          </p:cNvSpPr>
          <p:nvPr userDrawn="1"/>
        </p:nvSpPr>
        <p:spPr bwMode="auto">
          <a:xfrm>
            <a:off x="1304925" y="6048376"/>
            <a:ext cx="5991225" cy="823278"/>
          </a:xfrm>
          <a:prstGeom prst="rect">
            <a:avLst/>
          </a:prstGeom>
          <a:solidFill>
            <a:srgbClr val="FFFFFF"/>
          </a:solidFill>
          <a:ln w="9525">
            <a:noFill/>
            <a:miter lim="800000"/>
            <a:headEnd/>
            <a:tailEnd/>
          </a:ln>
        </p:spPr>
        <p:txBody>
          <a:bodyPr rot="0" vert="horz" wrap="square" lIns="91440" tIns="45720" rIns="91440" bIns="45720" anchor="t" anchorCtr="0">
            <a:noAutofit/>
          </a:bodyPr>
          <a:lstStyle/>
          <a:p>
            <a:pPr>
              <a:lnSpc>
                <a:spcPct val="107000"/>
              </a:lnSpc>
              <a:spcAft>
                <a:spcPts val="800"/>
              </a:spcAft>
            </a:pPr>
            <a:r>
              <a:rPr lang="en-US" sz="1100" dirty="0">
                <a:effectLst/>
                <a:latin typeface="Calibri"/>
                <a:ea typeface="Calibri"/>
                <a:cs typeface="Times New Roman"/>
              </a:rPr>
              <a:t>This workshop has received funding from the European Union’s Horizon 2020 research and innovation </a:t>
            </a:r>
            <a:r>
              <a:rPr lang="en-US" sz="1100" dirty="0" err="1">
                <a:effectLst/>
                <a:latin typeface="Calibri"/>
                <a:ea typeface="Calibri"/>
                <a:cs typeface="Times New Roman"/>
              </a:rPr>
              <a:t>programme</a:t>
            </a:r>
            <a:r>
              <a:rPr lang="en-US" sz="1100" dirty="0">
                <a:effectLst/>
                <a:latin typeface="Calibri"/>
                <a:ea typeface="Calibri"/>
                <a:cs typeface="Times New Roman"/>
              </a:rPr>
              <a:t> under grant agreement No 824110</a:t>
            </a:r>
            <a:endParaRPr lang="en-GB" sz="1100" dirty="0">
              <a:effectLst/>
              <a:latin typeface="Calibri"/>
              <a:ea typeface="Calibri"/>
              <a:cs typeface="Times New Roman"/>
            </a:endParaRPr>
          </a:p>
        </p:txBody>
      </p:sp>
      <p:pic>
        <p:nvPicPr>
          <p:cNvPr id="11" name="Grafik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967913" y="-1"/>
            <a:ext cx="1604962" cy="1069974"/>
          </a:xfrm>
          <a:prstGeom prst="rect">
            <a:avLst/>
          </a:prstGeom>
        </p:spPr>
      </p:pic>
      <p:pic>
        <p:nvPicPr>
          <p:cNvPr id="12" name="Picture 2"/>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9250811" y="1952625"/>
            <a:ext cx="2939110" cy="6476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3" name="Picture 3"/>
          <p:cNvPicPr>
            <a:picLocks noChangeAspect="1" noChangeArrowheads="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9540892" y="2752171"/>
            <a:ext cx="2403457" cy="7084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4" name="Picture 10"/>
          <p:cNvPicPr/>
          <p:nvPr userDrawn="1"/>
        </p:nvPicPr>
        <p:blipFill rotWithShape="1">
          <a:blip r:embed="rId6" cstate="print">
            <a:extLst>
              <a:ext uri="{28A0092B-C50C-407E-A947-70E740481C1C}">
                <a14:useLocalDpi xmlns:a14="http://schemas.microsoft.com/office/drawing/2010/main" val="0"/>
              </a:ext>
            </a:extLst>
          </a:blip>
          <a:srcRect t="14151" b="12881"/>
          <a:stretch/>
        </p:blipFill>
        <p:spPr bwMode="auto">
          <a:xfrm>
            <a:off x="9540892" y="3601000"/>
            <a:ext cx="2403457" cy="761450"/>
          </a:xfrm>
          <a:prstGeom prst="rect">
            <a:avLst/>
          </a:prstGeom>
          <a:ln>
            <a:noFill/>
          </a:ln>
          <a:extLst>
            <a:ext uri="{53640926-AAD7-44D8-BBD7-CCE9431645EC}">
              <a14:shadowObscured xmlns:a14="http://schemas.microsoft.com/office/drawing/2010/main"/>
            </a:ext>
          </a:extLst>
        </p:spPr>
      </p:pic>
      <p:pic>
        <p:nvPicPr>
          <p:cNvPr id="2050" name="Picture 2"/>
          <p:cNvPicPr>
            <a:picLocks noChangeAspect="1" noChangeArrowheads="1"/>
          </p:cNvPicPr>
          <p:nvPr userDrawn="1"/>
        </p:nvPicPr>
        <p:blipFill>
          <a:blip r:embed="rId7">
            <a:extLst>
              <a:ext uri="{28A0092B-C50C-407E-A947-70E740481C1C}">
                <a14:useLocalDpi xmlns:a14="http://schemas.microsoft.com/office/drawing/2010/main" val="0"/>
              </a:ext>
            </a:extLst>
          </a:blip>
          <a:srcRect/>
          <a:stretch>
            <a:fillRect/>
          </a:stretch>
        </p:blipFill>
        <p:spPr bwMode="auto">
          <a:xfrm>
            <a:off x="8929163" y="5676899"/>
            <a:ext cx="881587" cy="7408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p:cNvPicPr>
            <a:picLocks noChangeAspect="1" noChangeArrowheads="1"/>
          </p:cNvPicPr>
          <p:nvPr userDrawn="1"/>
        </p:nvPicPr>
        <p:blipFill>
          <a:blip r:embed="rId8">
            <a:extLst>
              <a:ext uri="{28A0092B-C50C-407E-A947-70E740481C1C}">
                <a14:useLocalDpi xmlns:a14="http://schemas.microsoft.com/office/drawing/2010/main" val="0"/>
              </a:ext>
            </a:extLst>
          </a:blip>
          <a:srcRect/>
          <a:stretch>
            <a:fillRect/>
          </a:stretch>
        </p:blipFill>
        <p:spPr bwMode="auto">
          <a:xfrm>
            <a:off x="10196369" y="5676900"/>
            <a:ext cx="1833706" cy="7408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7" name="Immagine 6" descr="C:\Users\mwang\AppData\Local\Microsoft\Windows\INetCache\Content.MSO\9D79A3F.tmp"/>
          <p:cNvPicPr/>
          <p:nvPr userDrawn="1"/>
        </p:nvPicPr>
        <p:blipFill>
          <a:blip r:embed="rId9">
            <a:extLst>
              <a:ext uri="{28A0092B-C50C-407E-A947-70E740481C1C}">
                <a14:useLocalDpi xmlns:a14="http://schemas.microsoft.com/office/drawing/2010/main" val="0"/>
              </a:ext>
            </a:extLst>
          </a:blip>
          <a:srcRect/>
          <a:stretch>
            <a:fillRect/>
          </a:stretch>
        </p:blipFill>
        <p:spPr bwMode="auto">
          <a:xfrm>
            <a:off x="9677400" y="4505325"/>
            <a:ext cx="2095500" cy="733425"/>
          </a:xfrm>
          <a:prstGeom prst="rect">
            <a:avLst/>
          </a:prstGeom>
          <a:noFill/>
          <a:ln>
            <a:noFill/>
          </a:ln>
        </p:spPr>
      </p:pic>
    </p:spTree>
    <p:extLst>
      <p:ext uri="{BB962C8B-B14F-4D97-AF65-F5344CB8AC3E}">
        <p14:creationId xmlns:p14="http://schemas.microsoft.com/office/powerpoint/2010/main" val="8606524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und Inhalt-1">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de-DE" dirty="0"/>
              <a:t>Titelmasterformat durch Klicken bearbeiten</a:t>
            </a:r>
            <a:endParaRPr lang="en-US" dirty="0"/>
          </a:p>
        </p:txBody>
      </p:sp>
      <p:sp>
        <p:nvSpPr>
          <p:cNvPr id="3" name="Content Placeholder 2"/>
          <p:cNvSpPr>
            <a:spLocks noGrp="1"/>
          </p:cNvSpPr>
          <p:nvPr>
            <p:ph idx="1"/>
          </p:nvPr>
        </p:nvSpPr>
        <p:spPr/>
        <p:txBody>
          <a:bodyPr/>
          <a:lstStyle/>
          <a:p>
            <a:pPr lvl="0"/>
            <a:r>
              <a:rPr lang="de-DE" dirty="0"/>
              <a:t>Formatvorlagen des Textmasters bearbeiten</a:t>
            </a:r>
          </a:p>
          <a:p>
            <a:pPr lvl="1"/>
            <a:r>
              <a:rPr lang="de-DE" dirty="0"/>
              <a:t>Zweite Ebene</a:t>
            </a:r>
          </a:p>
          <a:p>
            <a:pPr lvl="2"/>
            <a:r>
              <a:rPr lang="de-DE" dirty="0"/>
              <a:t>Dritte Ebene</a:t>
            </a:r>
          </a:p>
          <a:p>
            <a:pPr lvl="3"/>
            <a:r>
              <a:rPr lang="de-DE" dirty="0"/>
              <a:t>Vierte Ebene</a:t>
            </a:r>
          </a:p>
          <a:p>
            <a:pPr lvl="4"/>
            <a:r>
              <a:rPr lang="de-DE" dirty="0"/>
              <a:t>Fünfte Ebene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8170951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Titelmasterformat durch Klicken bearbeiten</a:t>
            </a:r>
            <a:endParaRPr lang="en-US" dirty="0"/>
          </a:p>
        </p:txBody>
      </p:sp>
      <p:sp>
        <p:nvSpPr>
          <p:cNvPr id="3" name="Content Placeholder 2"/>
          <p:cNvSpPr>
            <a:spLocks noGrp="1"/>
          </p:cNvSpPr>
          <p:nvPr>
            <p:ph sz="half" idx="1"/>
          </p:nvPr>
        </p:nvSpPr>
        <p:spPr>
          <a:xfrm>
            <a:off x="677334" y="1707508"/>
            <a:ext cx="4184035" cy="3880772"/>
          </a:xfrm>
        </p:spPr>
        <p:txBody>
          <a:bodyPr/>
          <a:lstStyle/>
          <a:p>
            <a:pPr lvl="0"/>
            <a:r>
              <a:rPr lang="de-DE" dirty="0"/>
              <a:t>Formatvorlagen des Textmasters bearbeiten</a:t>
            </a:r>
          </a:p>
          <a:p>
            <a:pPr lvl="1"/>
            <a:r>
              <a:rPr lang="de-DE" dirty="0"/>
              <a:t>Zweite Ebene</a:t>
            </a:r>
          </a:p>
          <a:p>
            <a:pPr lvl="2"/>
            <a:r>
              <a:rPr lang="de-DE" dirty="0"/>
              <a:t>Dritte Ebene</a:t>
            </a:r>
          </a:p>
          <a:p>
            <a:pPr lvl="3"/>
            <a:r>
              <a:rPr lang="de-DE" dirty="0"/>
              <a:t>Vierte Ebene</a:t>
            </a:r>
          </a:p>
          <a:p>
            <a:pPr lvl="4"/>
            <a:r>
              <a:rPr lang="de-DE" dirty="0"/>
              <a:t>Fünfte Ebene</a:t>
            </a:r>
            <a:endParaRPr lang="en-US" dirty="0"/>
          </a:p>
        </p:txBody>
      </p:sp>
      <p:sp>
        <p:nvSpPr>
          <p:cNvPr id="4" name="Content Placeholder 3"/>
          <p:cNvSpPr>
            <a:spLocks noGrp="1"/>
          </p:cNvSpPr>
          <p:nvPr>
            <p:ph sz="half" idx="2"/>
          </p:nvPr>
        </p:nvSpPr>
        <p:spPr>
          <a:xfrm>
            <a:off x="5089968" y="1707508"/>
            <a:ext cx="4184034" cy="3880773"/>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12/1/2020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extLst>
      <p:ext uri="{BB962C8B-B14F-4D97-AF65-F5344CB8AC3E}">
        <p14:creationId xmlns:p14="http://schemas.microsoft.com/office/powerpoint/2010/main" val="42820865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Kontakt-1">
    <p:spTree>
      <p:nvGrpSpPr>
        <p:cNvPr id="1" name=""/>
        <p:cNvGrpSpPr/>
        <p:nvPr/>
      </p:nvGrpSpPr>
      <p:grpSpPr>
        <a:xfrm>
          <a:off x="0" y="0"/>
          <a:ext cx="0" cy="0"/>
          <a:chOff x="0" y="0"/>
          <a:chExt cx="0" cy="0"/>
        </a:xfrm>
      </p:grpSpPr>
      <p:sp>
        <p:nvSpPr>
          <p:cNvPr id="8" name="Text Placeholder 3"/>
          <p:cNvSpPr>
            <a:spLocks noGrp="1"/>
          </p:cNvSpPr>
          <p:nvPr>
            <p:ph type="body" sz="half" idx="2"/>
          </p:nvPr>
        </p:nvSpPr>
        <p:spPr>
          <a:xfrm>
            <a:off x="774153" y="2669492"/>
            <a:ext cx="3854528" cy="2584449"/>
          </a:xfrm>
        </p:spPr>
        <p:txBody>
          <a:bodyPr>
            <a:normAutofit/>
          </a:bodyPr>
          <a:lstStyle>
            <a:lvl1pPr marL="0" indent="0">
              <a:buNone/>
              <a:defRPr sz="2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de-DE" dirty="0"/>
              <a:t>Formatvorlagen des Textmasters bearbeiten</a:t>
            </a:r>
          </a:p>
        </p:txBody>
      </p:sp>
      <p:sp>
        <p:nvSpPr>
          <p:cNvPr id="2" name="Title 1"/>
          <p:cNvSpPr>
            <a:spLocks noGrp="1"/>
          </p:cNvSpPr>
          <p:nvPr>
            <p:ph type="title" hasCustomPrompt="1"/>
          </p:nvPr>
        </p:nvSpPr>
        <p:spPr>
          <a:xfrm>
            <a:off x="774153" y="1384150"/>
            <a:ext cx="4475578" cy="1122381"/>
          </a:xfrm>
        </p:spPr>
        <p:txBody>
          <a:bodyPr anchor="ctr">
            <a:normAutofit/>
          </a:bodyPr>
          <a:lstStyle>
            <a:lvl1pPr algn="l">
              <a:defRPr sz="4400" b="0" cap="none"/>
            </a:lvl1pPr>
          </a:lstStyle>
          <a:p>
            <a:r>
              <a:rPr lang="de-DE" dirty="0"/>
              <a:t>KONTAKT</a:t>
            </a:r>
            <a:endParaRPr lang="en-US" dirty="0"/>
          </a:p>
        </p:txBody>
      </p:sp>
      <p:pic>
        <p:nvPicPr>
          <p:cNvPr id="5" name="Grafik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74153" y="501189"/>
            <a:ext cx="2734151" cy="720000"/>
          </a:xfrm>
          <a:prstGeom prst="rect">
            <a:avLst/>
          </a:prstGeom>
        </p:spPr>
      </p:pic>
      <p:pic>
        <p:nvPicPr>
          <p:cNvPr id="3074" name="Picture 2"/>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8788400" y="219075"/>
            <a:ext cx="3262313" cy="6419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178299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Titel und Inhalt-2">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de-DE" dirty="0"/>
              <a:t>Titelmasterformat durch Klicken bearbeiten</a:t>
            </a:r>
            <a:endParaRPr lang="en-US" dirty="0"/>
          </a:p>
        </p:txBody>
      </p:sp>
      <p:sp>
        <p:nvSpPr>
          <p:cNvPr id="3" name="Content Placeholder 2"/>
          <p:cNvSpPr>
            <a:spLocks noGrp="1"/>
          </p:cNvSpPr>
          <p:nvPr>
            <p:ph idx="1"/>
          </p:nvPr>
        </p:nvSpPr>
        <p:spPr/>
        <p:txBody>
          <a:bodyPr/>
          <a:lstStyle/>
          <a:p>
            <a:pPr lvl="0"/>
            <a:r>
              <a:rPr lang="de-DE" dirty="0"/>
              <a:t>Formatvorlagen des Textmasters bearbeiten</a:t>
            </a:r>
          </a:p>
          <a:p>
            <a:pPr lvl="1"/>
            <a:r>
              <a:rPr lang="de-DE" dirty="0"/>
              <a:t>Zweite Ebene</a:t>
            </a:r>
          </a:p>
          <a:p>
            <a:pPr lvl="2"/>
            <a:r>
              <a:rPr lang="de-DE" dirty="0"/>
              <a:t>Dritte Ebene</a:t>
            </a:r>
          </a:p>
          <a:p>
            <a:pPr lvl="3"/>
            <a:r>
              <a:rPr lang="de-DE" dirty="0"/>
              <a:t>Vierte Ebene</a:t>
            </a:r>
          </a:p>
          <a:p>
            <a:pPr lvl="4"/>
            <a:r>
              <a:rPr lang="de-DE" dirty="0"/>
              <a:t>Fünfte Ebene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pic>
        <p:nvPicPr>
          <p:cNvPr id="10" name="Grafik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880230" y="-11325"/>
            <a:ext cx="1366200" cy="910800"/>
          </a:xfrm>
          <a:prstGeom prst="rect">
            <a:avLst/>
          </a:prstGeom>
        </p:spPr>
      </p:pic>
    </p:spTree>
    <p:extLst>
      <p:ext uri="{BB962C8B-B14F-4D97-AF65-F5344CB8AC3E}">
        <p14:creationId xmlns:p14="http://schemas.microsoft.com/office/powerpoint/2010/main" val="8190882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image" Target="../media/image4.jpeg"/><Relationship Id="rId4" Type="http://schemas.openxmlformats.org/officeDocument/2006/relationships/slideLayout" Target="../slideLayouts/slideLayout4.xml"/><Relationship Id="rId9" Type="http://schemas.openxmlformats.org/officeDocument/2006/relationships/image" Target="../media/image3.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96383" y="223837"/>
            <a:ext cx="10047817" cy="1038225"/>
          </a:xfrm>
          <a:prstGeom prst="rect">
            <a:avLst/>
          </a:prstGeom>
        </p:spPr>
        <p:txBody>
          <a:bodyPr vert="horz" lIns="91440" tIns="45720" rIns="91440" bIns="45720" rtlCol="0" anchor="t">
            <a:normAutofit/>
          </a:bodyPr>
          <a:lstStyle/>
          <a:p>
            <a:r>
              <a:rPr lang="de-DE" dirty="0"/>
              <a:t>Titelmasterformat durch Klicken bearbeiten</a:t>
            </a:r>
            <a:endParaRPr lang="en-US" dirty="0"/>
          </a:p>
        </p:txBody>
      </p:sp>
      <p:sp>
        <p:nvSpPr>
          <p:cNvPr id="3" name="Text Placeholder 2"/>
          <p:cNvSpPr>
            <a:spLocks noGrp="1"/>
          </p:cNvSpPr>
          <p:nvPr>
            <p:ph type="body" idx="1"/>
          </p:nvPr>
        </p:nvSpPr>
        <p:spPr>
          <a:xfrm>
            <a:off x="677334" y="1451620"/>
            <a:ext cx="10066866" cy="4482455"/>
          </a:xfrm>
          <a:prstGeom prst="rect">
            <a:avLst/>
          </a:prstGeom>
        </p:spPr>
        <p:txBody>
          <a:bodyPr vert="horz" lIns="91440" tIns="45720" rIns="91440" bIns="45720" rtlCol="0">
            <a:normAutofit/>
          </a:bodyPr>
          <a:lstStyle/>
          <a:p>
            <a:pPr lvl="0"/>
            <a:r>
              <a:rPr lang="de-DE" dirty="0"/>
              <a:t>Formatvorlagen des Textmasters bearbeiten</a:t>
            </a:r>
          </a:p>
          <a:p>
            <a:pPr lvl="1"/>
            <a:r>
              <a:rPr lang="de-DE" dirty="0"/>
              <a:t>Zweite Ebene</a:t>
            </a:r>
          </a:p>
          <a:p>
            <a:pPr lvl="2"/>
            <a:r>
              <a:rPr lang="de-DE" dirty="0"/>
              <a:t>Dritte Ebene</a:t>
            </a:r>
          </a:p>
          <a:p>
            <a:pPr lvl="3"/>
            <a:r>
              <a:rPr lang="de-DE" dirty="0"/>
              <a:t>Vierte Ebene</a:t>
            </a:r>
          </a:p>
          <a:p>
            <a:pPr lvl="4"/>
            <a:r>
              <a:rPr lang="de-DE" dirty="0"/>
              <a:t>Fünfte Ebene</a:t>
            </a:r>
            <a:endParaRPr lang="en-US" dirty="0"/>
          </a:p>
        </p:txBody>
      </p:sp>
      <p:sp>
        <p:nvSpPr>
          <p:cNvPr id="4" name="Date Placeholder 3"/>
          <p:cNvSpPr>
            <a:spLocks noGrp="1"/>
          </p:cNvSpPr>
          <p:nvPr>
            <p:ph type="dt" sz="half" idx="2"/>
          </p:nvPr>
        </p:nvSpPr>
        <p:spPr>
          <a:xfrm>
            <a:off x="4995333" y="6492875"/>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12/1/2020</a:t>
            </a:fld>
            <a:endParaRPr lang="en-US" dirty="0"/>
          </a:p>
        </p:txBody>
      </p:sp>
      <p:sp>
        <p:nvSpPr>
          <p:cNvPr id="5" name="Footer Placeholder 4"/>
          <p:cNvSpPr>
            <a:spLocks noGrp="1"/>
          </p:cNvSpPr>
          <p:nvPr>
            <p:ph type="ftr" sz="quarter" idx="3"/>
          </p:nvPr>
        </p:nvSpPr>
        <p:spPr>
          <a:xfrm>
            <a:off x="0" y="6492875"/>
            <a:ext cx="4924425" cy="365125"/>
          </a:xfrm>
          <a:prstGeom prst="rect">
            <a:avLst/>
          </a:prstGeom>
        </p:spPr>
        <p:txBody>
          <a:bodyPr vert="horz" lIns="91440" tIns="45720" rIns="91440" bIns="45720" rtlCol="0" anchor="ctr"/>
          <a:lstStyle>
            <a:lvl1pPr algn="l">
              <a:defRPr sz="900">
                <a:solidFill>
                  <a:schemeClr val="tx1">
                    <a:tint val="75000"/>
                  </a:schemeClr>
                </a:solidFill>
                <a:latin typeface="Calibri" panose="020F0502020204030204" pitchFamily="34" charset="0"/>
                <a:cs typeface="Calibri" panose="020F0502020204030204" pitchFamily="34" charset="0"/>
              </a:defRPr>
            </a:lvl1pPr>
          </a:lstStyle>
          <a:p>
            <a:endParaRPr lang="en-US" dirty="0"/>
          </a:p>
        </p:txBody>
      </p:sp>
      <p:sp>
        <p:nvSpPr>
          <p:cNvPr id="6" name="Slide Number Placeholder 5"/>
          <p:cNvSpPr>
            <a:spLocks noGrp="1"/>
          </p:cNvSpPr>
          <p:nvPr>
            <p:ph type="sldNum" sz="quarter" idx="4"/>
          </p:nvPr>
        </p:nvSpPr>
        <p:spPr>
          <a:xfrm>
            <a:off x="5952238" y="6492875"/>
            <a:ext cx="683339" cy="365125"/>
          </a:xfrm>
          <a:prstGeom prst="rect">
            <a:avLst/>
          </a:prstGeom>
        </p:spPr>
        <p:txBody>
          <a:bodyPr vert="horz" lIns="91440" tIns="45720" rIns="91440" bIns="45720" rtlCol="0" anchor="ctr"/>
          <a:lstStyle>
            <a:lvl1pPr algn="r">
              <a:defRPr sz="900">
                <a:solidFill>
                  <a:srgbClr val="007934"/>
                </a:solidFill>
                <a:latin typeface="Calibri" panose="020F0502020204030204" pitchFamily="34" charset="0"/>
                <a:cs typeface="Calibri" panose="020F0502020204030204" pitchFamily="34" charset="0"/>
              </a:defRPr>
            </a:lvl1pPr>
          </a:lstStyle>
          <a:p>
            <a:fld id="{D57F1E4F-1CFF-5643-939E-217C01CDF565}" type="slidenum">
              <a:rPr lang="en-US" smtClean="0"/>
              <a:pPr/>
              <a:t>‹#›</a:t>
            </a:fld>
            <a:endParaRPr lang="en-US" dirty="0"/>
          </a:p>
        </p:txBody>
      </p:sp>
      <p:pic>
        <p:nvPicPr>
          <p:cNvPr id="7" name="Grafik 6"/>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11072154" y="0"/>
            <a:ext cx="1114425" cy="742950"/>
          </a:xfrm>
          <a:prstGeom prst="rect">
            <a:avLst/>
          </a:prstGeom>
        </p:spPr>
      </p:pic>
      <p:pic>
        <p:nvPicPr>
          <p:cNvPr id="1026" name="Picture 2"/>
          <p:cNvPicPr>
            <a:picLocks noChangeAspect="1" noChangeArrowheads="1"/>
          </p:cNvPicPr>
          <p:nvPr userDrawn="1"/>
        </p:nvPicPr>
        <p:blipFill>
          <a:blip r:embed="rId8">
            <a:extLst>
              <a:ext uri="{28A0092B-C50C-407E-A947-70E740481C1C}">
                <a14:useLocalDpi xmlns:a14="http://schemas.microsoft.com/office/drawing/2010/main" val="0"/>
              </a:ext>
            </a:extLst>
          </a:blip>
          <a:srcRect/>
          <a:stretch>
            <a:fillRect/>
          </a:stretch>
        </p:blipFill>
        <p:spPr bwMode="auto">
          <a:xfrm>
            <a:off x="10201275" y="6419298"/>
            <a:ext cx="1990725" cy="4387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userDrawn="1"/>
        </p:nvPicPr>
        <p:blipFill>
          <a:blip r:embed="rId9">
            <a:extLst>
              <a:ext uri="{28A0092B-C50C-407E-A947-70E740481C1C}">
                <a14:useLocalDpi xmlns:a14="http://schemas.microsoft.com/office/drawing/2010/main" val="0"/>
              </a:ext>
            </a:extLst>
          </a:blip>
          <a:srcRect/>
          <a:stretch>
            <a:fillRect/>
          </a:stretch>
        </p:blipFill>
        <p:spPr bwMode="auto">
          <a:xfrm>
            <a:off x="8712867" y="6419297"/>
            <a:ext cx="1488408" cy="4387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2" name="Picture 10"/>
          <p:cNvPicPr/>
          <p:nvPr userDrawn="1"/>
        </p:nvPicPr>
        <p:blipFill rotWithShape="1">
          <a:blip r:embed="rId10" cstate="print">
            <a:extLst>
              <a:ext uri="{28A0092B-C50C-407E-A947-70E740481C1C}">
                <a14:useLocalDpi xmlns:a14="http://schemas.microsoft.com/office/drawing/2010/main" val="0"/>
              </a:ext>
            </a:extLst>
          </a:blip>
          <a:srcRect t="14151" b="12881"/>
          <a:stretch/>
        </p:blipFill>
        <p:spPr bwMode="auto">
          <a:xfrm>
            <a:off x="6753224" y="6419297"/>
            <a:ext cx="1931067" cy="438701"/>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54243259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4" r:id="rId3"/>
    <p:sldLayoutId id="2147483665" r:id="rId4"/>
    <p:sldLayoutId id="2147483663" r:id="rId5"/>
  </p:sldLayoutIdLst>
  <p:txStyles>
    <p:titleStyle>
      <a:lvl1pPr algn="l" defTabSz="457200" rtl="0" eaLnBrk="1" latinLnBrk="0" hangingPunct="1">
        <a:spcBef>
          <a:spcPct val="0"/>
        </a:spcBef>
        <a:buNone/>
        <a:defRPr sz="3600" kern="1200">
          <a:solidFill>
            <a:srgbClr val="007934"/>
          </a:solidFill>
          <a:latin typeface="+mj-lt"/>
          <a:ea typeface="+mj-ea"/>
          <a:cs typeface="Calibri" panose="020F0502020204030204" pitchFamily="34" charset="0"/>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lnSpc>
          <a:spcPct val="100000"/>
        </a:lnSpc>
        <a:spcBef>
          <a:spcPts val="1000"/>
        </a:spcBef>
        <a:spcAft>
          <a:spcPts val="0"/>
        </a:spcAft>
        <a:buClr>
          <a:srgbClr val="34B233"/>
        </a:buClr>
        <a:buSzPct val="80000"/>
        <a:buFont typeface="Wingdings 3" charset="2"/>
        <a:buChar char=""/>
        <a:defRPr sz="2800" kern="1200">
          <a:solidFill>
            <a:schemeClr val="tx1">
              <a:lumMod val="75000"/>
              <a:lumOff val="25000"/>
            </a:schemeClr>
          </a:solidFill>
          <a:latin typeface="+mn-lt"/>
          <a:ea typeface="+mn-ea"/>
          <a:cs typeface="Calibri" panose="020F0502020204030204" pitchFamily="34" charset="0"/>
        </a:defRPr>
      </a:lvl1pPr>
      <a:lvl2pPr marL="742950" indent="-285750" algn="l" defTabSz="457200" rtl="0" eaLnBrk="1" latinLnBrk="0" hangingPunct="1">
        <a:lnSpc>
          <a:spcPct val="100000"/>
        </a:lnSpc>
        <a:spcBef>
          <a:spcPts val="1000"/>
        </a:spcBef>
        <a:spcAft>
          <a:spcPts val="0"/>
        </a:spcAft>
        <a:buClr>
          <a:srgbClr val="34B233"/>
        </a:buClr>
        <a:buSzPct val="80000"/>
        <a:buFont typeface="Wingdings 3" charset="2"/>
        <a:buChar char=""/>
        <a:defRPr sz="2400" kern="1200">
          <a:solidFill>
            <a:schemeClr val="tx1">
              <a:lumMod val="75000"/>
              <a:lumOff val="25000"/>
            </a:schemeClr>
          </a:solidFill>
          <a:latin typeface="+mn-lt"/>
          <a:ea typeface="+mn-ea"/>
          <a:cs typeface="Calibri" panose="020F0502020204030204" pitchFamily="34" charset="0"/>
        </a:defRPr>
      </a:lvl2pPr>
      <a:lvl3pPr marL="1143000" indent="-228600" algn="l" defTabSz="457200" rtl="0" eaLnBrk="1" latinLnBrk="0" hangingPunct="1">
        <a:lnSpc>
          <a:spcPct val="100000"/>
        </a:lnSpc>
        <a:spcBef>
          <a:spcPts val="1000"/>
        </a:spcBef>
        <a:spcAft>
          <a:spcPts val="0"/>
        </a:spcAft>
        <a:buClr>
          <a:srgbClr val="34B233"/>
        </a:buClr>
        <a:buSzPct val="80000"/>
        <a:buFont typeface="Wingdings 3" charset="2"/>
        <a:buChar char=""/>
        <a:defRPr sz="2000" kern="1200">
          <a:solidFill>
            <a:schemeClr val="tx1">
              <a:lumMod val="75000"/>
              <a:lumOff val="25000"/>
            </a:schemeClr>
          </a:solidFill>
          <a:latin typeface="+mn-lt"/>
          <a:ea typeface="+mn-ea"/>
          <a:cs typeface="Calibri" panose="020F0502020204030204" pitchFamily="34" charset="0"/>
        </a:defRPr>
      </a:lvl3pPr>
      <a:lvl4pPr marL="1600200" indent="-228600" algn="l" defTabSz="457200" rtl="0" eaLnBrk="1" latinLnBrk="0" hangingPunct="1">
        <a:lnSpc>
          <a:spcPct val="100000"/>
        </a:lnSpc>
        <a:spcBef>
          <a:spcPts val="1000"/>
        </a:spcBef>
        <a:spcAft>
          <a:spcPts val="0"/>
        </a:spcAft>
        <a:buClr>
          <a:srgbClr val="34B233"/>
        </a:buClr>
        <a:buSzPct val="80000"/>
        <a:buFont typeface="Wingdings 3" charset="2"/>
        <a:buChar char=""/>
        <a:defRPr sz="1600" kern="1200">
          <a:solidFill>
            <a:schemeClr val="tx1">
              <a:lumMod val="75000"/>
              <a:lumOff val="25000"/>
            </a:schemeClr>
          </a:solidFill>
          <a:latin typeface="+mn-lt"/>
          <a:ea typeface="+mn-ea"/>
          <a:cs typeface="Calibri" panose="020F0502020204030204" pitchFamily="34" charset="0"/>
        </a:defRPr>
      </a:lvl4pPr>
      <a:lvl5pPr marL="2057400" indent="-228600" algn="l" defTabSz="457200" rtl="0" eaLnBrk="1" latinLnBrk="0" hangingPunct="1">
        <a:lnSpc>
          <a:spcPct val="100000"/>
        </a:lnSpc>
        <a:spcBef>
          <a:spcPts val="1000"/>
        </a:spcBef>
        <a:spcAft>
          <a:spcPts val="0"/>
        </a:spcAft>
        <a:buClr>
          <a:srgbClr val="34B233"/>
        </a:buClr>
        <a:buSzPct val="80000"/>
        <a:buFont typeface="Wingdings 3" charset="2"/>
        <a:buChar char=""/>
        <a:defRPr sz="1600" kern="1200">
          <a:solidFill>
            <a:schemeClr val="tx1">
              <a:lumMod val="75000"/>
              <a:lumOff val="25000"/>
            </a:schemeClr>
          </a:solidFill>
          <a:latin typeface="+mn-lt"/>
          <a:ea typeface="+mn-ea"/>
          <a:cs typeface="Calibri" panose="020F0502020204030204" pitchFamily="34" charset="0"/>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de-AT" sz="4000" dirty="0" err="1"/>
              <a:t>Significance</a:t>
            </a:r>
            <a:r>
              <a:rPr lang="de-AT" sz="4000" dirty="0"/>
              <a:t> </a:t>
            </a:r>
            <a:r>
              <a:rPr lang="de-AT" sz="4000" dirty="0" err="1"/>
              <a:t>of</a:t>
            </a:r>
            <a:r>
              <a:rPr lang="de-AT" sz="4000" dirty="0"/>
              <a:t> Standards in Clinical </a:t>
            </a:r>
            <a:r>
              <a:rPr lang="de-AT" sz="4000" dirty="0" err="1"/>
              <a:t>Collaborations</a:t>
            </a:r>
            <a:endParaRPr lang="en-US" dirty="0"/>
          </a:p>
        </p:txBody>
      </p:sp>
      <p:sp>
        <p:nvSpPr>
          <p:cNvPr id="3" name="Untertitel 2"/>
          <p:cNvSpPr>
            <a:spLocks noGrp="1"/>
          </p:cNvSpPr>
          <p:nvPr>
            <p:ph type="subTitle" idx="1"/>
          </p:nvPr>
        </p:nvSpPr>
        <p:spPr/>
        <p:txBody>
          <a:bodyPr/>
          <a:lstStyle/>
          <a:p>
            <a:r>
              <a:rPr lang="de-DE" dirty="0"/>
              <a:t>Peter M. Abuja</a:t>
            </a:r>
            <a:endParaRPr lang="en-US" dirty="0"/>
          </a:p>
          <a:p>
            <a:endParaRPr lang="en-US" dirty="0"/>
          </a:p>
        </p:txBody>
      </p:sp>
    </p:spTree>
    <p:extLst>
      <p:ext uri="{BB962C8B-B14F-4D97-AF65-F5344CB8AC3E}">
        <p14:creationId xmlns:p14="http://schemas.microsoft.com/office/powerpoint/2010/main" val="36829068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title"/>
          </p:nvPr>
        </p:nvSpPr>
        <p:spPr/>
        <p:txBody>
          <a:bodyPr/>
          <a:lstStyle/>
          <a:p>
            <a:r>
              <a:rPr lang="en-US" dirty="0"/>
              <a:t>Thank you!</a:t>
            </a:r>
          </a:p>
        </p:txBody>
      </p:sp>
      <p:sp>
        <p:nvSpPr>
          <p:cNvPr id="4" name="Textplatzhalter 3"/>
          <p:cNvSpPr>
            <a:spLocks noGrp="1"/>
          </p:cNvSpPr>
          <p:nvPr>
            <p:ph type="body" sz="half" idx="2"/>
          </p:nvPr>
        </p:nvSpPr>
        <p:spPr>
          <a:xfrm>
            <a:off x="774153" y="2669492"/>
            <a:ext cx="5426622" cy="2584449"/>
          </a:xfrm>
        </p:spPr>
        <p:txBody>
          <a:bodyPr>
            <a:normAutofit/>
          </a:bodyPr>
          <a:lstStyle/>
          <a:p>
            <a:r>
              <a:rPr lang="en-US" dirty="0"/>
              <a:t>Contact:</a:t>
            </a:r>
          </a:p>
          <a:p>
            <a:r>
              <a:rPr lang="en-US" dirty="0"/>
              <a:t>Peter M. Abuja</a:t>
            </a:r>
          </a:p>
          <a:p>
            <a:r>
              <a:rPr lang="en-US" dirty="0"/>
              <a:t>Medical University of Graz, Austria</a:t>
            </a:r>
          </a:p>
          <a:p>
            <a:r>
              <a:rPr lang="en-US" dirty="0"/>
              <a:t>Peter.abuja@medunigraz.at</a:t>
            </a:r>
          </a:p>
          <a:p>
            <a:endParaRPr lang="de-DE" dirty="0"/>
          </a:p>
        </p:txBody>
      </p:sp>
    </p:spTree>
    <p:extLst>
      <p:ext uri="{BB962C8B-B14F-4D97-AF65-F5344CB8AC3E}">
        <p14:creationId xmlns:p14="http://schemas.microsoft.com/office/powerpoint/2010/main" val="17179085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dirty="0" err="1"/>
              <a:t>Why</a:t>
            </a:r>
            <a:r>
              <a:rPr lang="de-DE" dirty="0"/>
              <a:t> </a:t>
            </a:r>
            <a:r>
              <a:rPr lang="de-DE" dirty="0" err="1"/>
              <a:t>this</a:t>
            </a:r>
            <a:r>
              <a:rPr lang="de-DE" dirty="0"/>
              <a:t> </a:t>
            </a:r>
            <a:r>
              <a:rPr lang="de-DE" dirty="0" err="1"/>
              <a:t>presentation</a:t>
            </a:r>
            <a:r>
              <a:rPr lang="de-DE" dirty="0"/>
              <a:t>?</a:t>
            </a:r>
            <a:endParaRPr lang="en-US" dirty="0"/>
          </a:p>
        </p:txBody>
      </p:sp>
      <p:sp>
        <p:nvSpPr>
          <p:cNvPr id="3" name="Inhaltsplatzhalter 2"/>
          <p:cNvSpPr>
            <a:spLocks noGrp="1"/>
          </p:cNvSpPr>
          <p:nvPr>
            <p:ph idx="1"/>
          </p:nvPr>
        </p:nvSpPr>
        <p:spPr>
          <a:xfrm>
            <a:off x="314325" y="1032520"/>
            <a:ext cx="11163299" cy="5215880"/>
          </a:xfrm>
        </p:spPr>
        <p:txBody>
          <a:bodyPr>
            <a:normAutofit/>
          </a:bodyPr>
          <a:lstStyle/>
          <a:p>
            <a:pPr lvl="1">
              <a:lnSpc>
                <a:spcPct val="150000"/>
              </a:lnSpc>
            </a:pPr>
            <a:r>
              <a:rPr lang="de-AT" dirty="0" err="1"/>
              <a:t>Present</a:t>
            </a:r>
            <a:r>
              <a:rPr lang="de-AT" dirty="0"/>
              <a:t> </a:t>
            </a:r>
            <a:r>
              <a:rPr lang="de-AT" dirty="0" err="1"/>
              <a:t>status</a:t>
            </a:r>
            <a:r>
              <a:rPr lang="de-AT" dirty="0"/>
              <a:t> </a:t>
            </a:r>
            <a:r>
              <a:rPr lang="de-AT" dirty="0" err="1"/>
              <a:t>of</a:t>
            </a:r>
            <a:r>
              <a:rPr lang="de-AT" dirty="0"/>
              <a:t> </a:t>
            </a:r>
            <a:r>
              <a:rPr lang="de-AT" dirty="0" err="1"/>
              <a:t>standardization</a:t>
            </a:r>
            <a:r>
              <a:rPr lang="de-AT" dirty="0"/>
              <a:t> in sample </a:t>
            </a:r>
            <a:r>
              <a:rPr lang="de-AT" dirty="0" err="1"/>
              <a:t>procurement</a:t>
            </a:r>
            <a:r>
              <a:rPr lang="de-AT" dirty="0"/>
              <a:t> </a:t>
            </a:r>
            <a:r>
              <a:rPr lang="de-AT" dirty="0" err="1"/>
              <a:t>is</a:t>
            </a:r>
            <a:r>
              <a:rPr lang="de-AT" dirty="0"/>
              <a:t> still not </a:t>
            </a:r>
            <a:r>
              <a:rPr lang="de-AT" dirty="0" err="1"/>
              <a:t>sufficient</a:t>
            </a:r>
            <a:r>
              <a:rPr lang="de-AT" dirty="0"/>
              <a:t> in light </a:t>
            </a:r>
            <a:r>
              <a:rPr lang="de-AT" dirty="0" err="1"/>
              <a:t>of</a:t>
            </a:r>
            <a:r>
              <a:rPr lang="de-AT" dirty="0"/>
              <a:t> </a:t>
            </a:r>
            <a:r>
              <a:rPr lang="de-AT" dirty="0" err="1"/>
              <a:t>the</a:t>
            </a:r>
            <a:r>
              <a:rPr lang="de-AT" dirty="0"/>
              <a:t> ‚</a:t>
            </a:r>
            <a:r>
              <a:rPr lang="de-AT" dirty="0" err="1"/>
              <a:t>reproducibility</a:t>
            </a:r>
            <a:r>
              <a:rPr lang="de-AT" dirty="0"/>
              <a:t> </a:t>
            </a:r>
            <a:r>
              <a:rPr lang="de-AT" dirty="0" err="1"/>
              <a:t>crisis</a:t>
            </a:r>
            <a:r>
              <a:rPr lang="de-AT" dirty="0"/>
              <a:t>‘ </a:t>
            </a:r>
            <a:r>
              <a:rPr lang="de-AT" dirty="0" err="1"/>
              <a:t>and</a:t>
            </a:r>
            <a:r>
              <a:rPr lang="de-AT" dirty="0"/>
              <a:t> </a:t>
            </a:r>
            <a:r>
              <a:rPr lang="de-AT" dirty="0" err="1"/>
              <a:t>the</a:t>
            </a:r>
            <a:r>
              <a:rPr lang="de-AT" dirty="0"/>
              <a:t> IVDR </a:t>
            </a:r>
            <a:r>
              <a:rPr lang="de-AT" dirty="0" err="1"/>
              <a:t>requirements</a:t>
            </a:r>
            <a:endParaRPr lang="de-AT" dirty="0"/>
          </a:p>
          <a:p>
            <a:pPr lvl="1">
              <a:lnSpc>
                <a:spcPct val="150000"/>
              </a:lnSpc>
            </a:pPr>
            <a:r>
              <a:rPr lang="de-AT" dirty="0"/>
              <a:t>Human </a:t>
            </a:r>
            <a:r>
              <a:rPr lang="de-AT" dirty="0" err="1"/>
              <a:t>biological</a:t>
            </a:r>
            <a:r>
              <a:rPr lang="de-AT" dirty="0"/>
              <a:t> </a:t>
            </a:r>
            <a:r>
              <a:rPr lang="de-AT" dirty="0" err="1"/>
              <a:t>samples</a:t>
            </a:r>
            <a:r>
              <a:rPr lang="de-AT" dirty="0"/>
              <a:t> </a:t>
            </a:r>
            <a:r>
              <a:rPr lang="de-AT" dirty="0" err="1"/>
              <a:t>are</a:t>
            </a:r>
            <a:r>
              <a:rPr lang="de-AT" dirty="0"/>
              <a:t> </a:t>
            </a:r>
            <a:r>
              <a:rPr lang="de-AT" dirty="0" err="1"/>
              <a:t>mainly</a:t>
            </a:r>
            <a:r>
              <a:rPr lang="de-AT" dirty="0"/>
              <a:t> </a:t>
            </a:r>
            <a:r>
              <a:rPr lang="de-AT" dirty="0" err="1"/>
              <a:t>obtained</a:t>
            </a:r>
            <a:r>
              <a:rPr lang="de-AT" dirty="0"/>
              <a:t> </a:t>
            </a:r>
            <a:r>
              <a:rPr lang="de-AT" dirty="0" err="1"/>
              <a:t>through</a:t>
            </a:r>
            <a:r>
              <a:rPr lang="de-AT" dirty="0"/>
              <a:t> </a:t>
            </a:r>
            <a:r>
              <a:rPr lang="de-AT" dirty="0" err="1"/>
              <a:t>routine</a:t>
            </a:r>
            <a:r>
              <a:rPr lang="de-AT" dirty="0"/>
              <a:t> </a:t>
            </a:r>
            <a:r>
              <a:rPr lang="de-AT" dirty="0" err="1"/>
              <a:t>healthcare</a:t>
            </a:r>
            <a:endParaRPr lang="de-AT" dirty="0"/>
          </a:p>
          <a:p>
            <a:pPr lvl="1">
              <a:lnSpc>
                <a:spcPct val="150000"/>
              </a:lnSpc>
            </a:pPr>
            <a:r>
              <a:rPr lang="de-AT" dirty="0" err="1"/>
              <a:t>There</a:t>
            </a:r>
            <a:r>
              <a:rPr lang="de-AT" dirty="0"/>
              <a:t> </a:t>
            </a:r>
            <a:r>
              <a:rPr lang="de-AT" dirty="0" err="1"/>
              <a:t>is</a:t>
            </a:r>
            <a:r>
              <a:rPr lang="de-AT" dirty="0"/>
              <a:t> still </a:t>
            </a:r>
            <a:r>
              <a:rPr lang="de-AT" dirty="0" err="1"/>
              <a:t>reluctance</a:t>
            </a:r>
            <a:r>
              <a:rPr lang="de-AT" dirty="0"/>
              <a:t> </a:t>
            </a:r>
            <a:r>
              <a:rPr lang="de-AT" dirty="0" err="1"/>
              <a:t>of</a:t>
            </a:r>
            <a:r>
              <a:rPr lang="de-AT" dirty="0"/>
              <a:t> </a:t>
            </a:r>
            <a:r>
              <a:rPr lang="de-AT" dirty="0" err="1"/>
              <a:t>physicians</a:t>
            </a:r>
            <a:r>
              <a:rPr lang="de-AT" dirty="0"/>
              <a:t> </a:t>
            </a:r>
            <a:r>
              <a:rPr lang="de-AT" dirty="0" err="1"/>
              <a:t>to</a:t>
            </a:r>
            <a:r>
              <a:rPr lang="de-AT" dirty="0"/>
              <a:t> </a:t>
            </a:r>
            <a:r>
              <a:rPr lang="de-AT" dirty="0" err="1"/>
              <a:t>introduce</a:t>
            </a:r>
            <a:r>
              <a:rPr lang="de-AT" dirty="0"/>
              <a:t> </a:t>
            </a:r>
            <a:r>
              <a:rPr lang="de-AT" dirty="0" err="1"/>
              <a:t>and</a:t>
            </a:r>
            <a:r>
              <a:rPr lang="de-AT" dirty="0"/>
              <a:t> </a:t>
            </a:r>
            <a:r>
              <a:rPr lang="de-AT" dirty="0" err="1"/>
              <a:t>strictly</a:t>
            </a:r>
            <a:r>
              <a:rPr lang="de-AT" dirty="0"/>
              <a:t> follow </a:t>
            </a:r>
            <a:r>
              <a:rPr lang="de-AT" dirty="0" err="1"/>
              <a:t>standardized</a:t>
            </a:r>
            <a:r>
              <a:rPr lang="de-AT" dirty="0"/>
              <a:t> sample </a:t>
            </a:r>
            <a:r>
              <a:rPr lang="de-AT" dirty="0" err="1"/>
              <a:t>procurement</a:t>
            </a:r>
            <a:r>
              <a:rPr lang="de-AT" dirty="0"/>
              <a:t> </a:t>
            </a:r>
            <a:r>
              <a:rPr lang="de-AT" dirty="0" err="1"/>
              <a:t>workflows</a:t>
            </a:r>
            <a:endParaRPr lang="de-AT" dirty="0"/>
          </a:p>
          <a:p>
            <a:pPr lvl="2">
              <a:lnSpc>
                <a:spcPct val="150000"/>
              </a:lnSpc>
            </a:pPr>
            <a:r>
              <a:rPr lang="de-AT" dirty="0"/>
              <a:t>Habits, lack </a:t>
            </a:r>
            <a:r>
              <a:rPr lang="de-AT" dirty="0" err="1"/>
              <a:t>of</a:t>
            </a:r>
            <a:r>
              <a:rPr lang="de-AT" dirty="0"/>
              <a:t> </a:t>
            </a:r>
            <a:r>
              <a:rPr lang="de-AT" dirty="0" err="1"/>
              <a:t>knowledge</a:t>
            </a:r>
            <a:r>
              <a:rPr lang="de-AT" dirty="0"/>
              <a:t>/</a:t>
            </a:r>
            <a:r>
              <a:rPr lang="de-AT" dirty="0" err="1"/>
              <a:t>understanding</a:t>
            </a:r>
            <a:r>
              <a:rPr lang="de-AT" dirty="0"/>
              <a:t> </a:t>
            </a:r>
            <a:r>
              <a:rPr lang="de-AT" dirty="0" err="1"/>
              <a:t>of</a:t>
            </a:r>
            <a:r>
              <a:rPr lang="de-AT" dirty="0"/>
              <a:t> </a:t>
            </a:r>
            <a:r>
              <a:rPr lang="de-AT" dirty="0" err="1"/>
              <a:t>adverse</a:t>
            </a:r>
            <a:r>
              <a:rPr lang="de-AT" dirty="0"/>
              <a:t> </a:t>
            </a:r>
            <a:r>
              <a:rPr lang="de-AT" dirty="0" err="1"/>
              <a:t>consequences</a:t>
            </a:r>
            <a:endParaRPr lang="de-AT" dirty="0"/>
          </a:p>
          <a:p>
            <a:pPr lvl="1">
              <a:lnSpc>
                <a:spcPct val="150000"/>
              </a:lnSpc>
            </a:pPr>
            <a:r>
              <a:rPr lang="de-AT" dirty="0"/>
              <a:t>This </a:t>
            </a:r>
            <a:r>
              <a:rPr lang="de-AT" dirty="0" err="1"/>
              <a:t>presentation</a:t>
            </a:r>
            <a:r>
              <a:rPr lang="de-AT" dirty="0"/>
              <a:t> </a:t>
            </a:r>
            <a:r>
              <a:rPr lang="de-AT" dirty="0" err="1"/>
              <a:t>intends</a:t>
            </a:r>
            <a:r>
              <a:rPr lang="de-AT" dirty="0"/>
              <a:t> </a:t>
            </a:r>
            <a:r>
              <a:rPr lang="de-AT" dirty="0" err="1"/>
              <a:t>to</a:t>
            </a:r>
            <a:r>
              <a:rPr lang="de-AT" dirty="0"/>
              <a:t> </a:t>
            </a:r>
            <a:r>
              <a:rPr lang="de-AT" dirty="0" err="1"/>
              <a:t>support</a:t>
            </a:r>
            <a:r>
              <a:rPr lang="de-AT" dirty="0"/>
              <a:t> </a:t>
            </a:r>
            <a:r>
              <a:rPr lang="de-AT" dirty="0" err="1"/>
              <a:t>you</a:t>
            </a:r>
            <a:r>
              <a:rPr lang="de-AT" dirty="0"/>
              <a:t> in </a:t>
            </a:r>
            <a:r>
              <a:rPr lang="de-AT" dirty="0" err="1"/>
              <a:t>convincing</a:t>
            </a:r>
            <a:r>
              <a:rPr lang="de-AT" dirty="0"/>
              <a:t> </a:t>
            </a:r>
            <a:r>
              <a:rPr lang="de-AT" dirty="0" err="1"/>
              <a:t>clinical</a:t>
            </a:r>
            <a:r>
              <a:rPr lang="de-AT" dirty="0"/>
              <a:t> </a:t>
            </a:r>
            <a:r>
              <a:rPr lang="de-AT" dirty="0" err="1"/>
              <a:t>partners</a:t>
            </a:r>
            <a:r>
              <a:rPr lang="de-AT" dirty="0"/>
              <a:t> </a:t>
            </a:r>
            <a:r>
              <a:rPr lang="de-AT" dirty="0" err="1"/>
              <a:t>to</a:t>
            </a:r>
            <a:r>
              <a:rPr lang="de-AT" dirty="0"/>
              <a:t> </a:t>
            </a:r>
            <a:r>
              <a:rPr lang="de-AT" dirty="0" err="1"/>
              <a:t>perform</a:t>
            </a:r>
            <a:r>
              <a:rPr lang="de-AT" dirty="0"/>
              <a:t> </a:t>
            </a:r>
            <a:r>
              <a:rPr lang="de-AT" dirty="0" err="1"/>
              <a:t>standardized</a:t>
            </a:r>
            <a:r>
              <a:rPr lang="de-AT" dirty="0"/>
              <a:t> sample </a:t>
            </a:r>
            <a:r>
              <a:rPr lang="de-AT" dirty="0" err="1"/>
              <a:t>procurement</a:t>
            </a:r>
            <a:endParaRPr lang="de-AT" dirty="0"/>
          </a:p>
          <a:p>
            <a:pPr lvl="1">
              <a:lnSpc>
                <a:spcPct val="150000"/>
              </a:lnSpc>
            </a:pPr>
            <a:endParaRPr lang="en-US" dirty="0"/>
          </a:p>
        </p:txBody>
      </p:sp>
    </p:spTree>
    <p:extLst>
      <p:ext uri="{BB962C8B-B14F-4D97-AF65-F5344CB8AC3E}">
        <p14:creationId xmlns:p14="http://schemas.microsoft.com/office/powerpoint/2010/main" val="30038432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The (not </a:t>
            </a:r>
            <a:r>
              <a:rPr lang="de-DE" dirty="0" err="1"/>
              <a:t>yet</a:t>
            </a:r>
            <a:r>
              <a:rPr lang="de-DE" dirty="0"/>
              <a:t>) </a:t>
            </a:r>
            <a:r>
              <a:rPr lang="de-DE" dirty="0" err="1"/>
              <a:t>past</a:t>
            </a:r>
            <a:r>
              <a:rPr lang="de-DE" dirty="0"/>
              <a:t> </a:t>
            </a:r>
            <a:r>
              <a:rPr lang="de-DE" dirty="0" err="1"/>
              <a:t>status</a:t>
            </a:r>
            <a:r>
              <a:rPr lang="de-DE" dirty="0"/>
              <a:t>	</a:t>
            </a:r>
          </a:p>
        </p:txBody>
      </p:sp>
      <p:sp>
        <p:nvSpPr>
          <p:cNvPr id="3" name="Inhaltsplatzhalter 2"/>
          <p:cNvSpPr>
            <a:spLocks noGrp="1"/>
          </p:cNvSpPr>
          <p:nvPr>
            <p:ph idx="1"/>
          </p:nvPr>
        </p:nvSpPr>
        <p:spPr>
          <a:xfrm>
            <a:off x="390525" y="832493"/>
            <a:ext cx="11191875" cy="5501631"/>
          </a:xfrm>
        </p:spPr>
        <p:txBody>
          <a:bodyPr>
            <a:noAutofit/>
          </a:bodyPr>
          <a:lstStyle/>
          <a:p>
            <a:pPr algn="just">
              <a:lnSpc>
                <a:spcPct val="170000"/>
              </a:lnSpc>
            </a:pPr>
            <a:r>
              <a:rPr lang="de-DE" sz="2000" dirty="0"/>
              <a:t>Samples </a:t>
            </a:r>
            <a:r>
              <a:rPr lang="de-DE" sz="2000" dirty="0" err="1"/>
              <a:t>are</a:t>
            </a:r>
            <a:r>
              <a:rPr lang="de-DE" sz="2000" dirty="0"/>
              <a:t> still </a:t>
            </a:r>
            <a:r>
              <a:rPr lang="de-DE" sz="2000" dirty="0" err="1"/>
              <a:t>produced</a:t>
            </a:r>
            <a:r>
              <a:rPr lang="de-DE" sz="2000" dirty="0"/>
              <a:t> in </a:t>
            </a:r>
            <a:r>
              <a:rPr lang="de-DE" sz="2000" dirty="0" err="1"/>
              <a:t>healthcare</a:t>
            </a:r>
            <a:r>
              <a:rPr lang="de-DE" sz="2000" dirty="0"/>
              <a:t> </a:t>
            </a:r>
            <a:r>
              <a:rPr lang="de-DE" sz="2000" dirty="0" err="1"/>
              <a:t>routine</a:t>
            </a:r>
            <a:r>
              <a:rPr lang="de-DE" sz="2000" dirty="0"/>
              <a:t> </a:t>
            </a:r>
            <a:r>
              <a:rPr lang="de-DE" sz="2000" dirty="0" err="1"/>
              <a:t>without</a:t>
            </a:r>
            <a:r>
              <a:rPr lang="de-DE" sz="2000" dirty="0"/>
              <a:t> </a:t>
            </a:r>
            <a:r>
              <a:rPr lang="de-DE" sz="2000" dirty="0" err="1"/>
              <a:t>standardized</a:t>
            </a:r>
            <a:r>
              <a:rPr lang="de-DE" sz="2000" dirty="0"/>
              <a:t> </a:t>
            </a:r>
            <a:r>
              <a:rPr lang="de-DE" sz="2000" dirty="0" err="1"/>
              <a:t>documentation</a:t>
            </a:r>
            <a:r>
              <a:rPr lang="de-DE" sz="2000" dirty="0"/>
              <a:t> </a:t>
            </a:r>
            <a:r>
              <a:rPr lang="de-DE" sz="2000" dirty="0" err="1"/>
              <a:t>of</a:t>
            </a:r>
            <a:r>
              <a:rPr lang="de-DE" sz="2000" dirty="0"/>
              <a:t> </a:t>
            </a:r>
            <a:r>
              <a:rPr lang="de-DE" sz="2000" dirty="0" err="1"/>
              <a:t>the</a:t>
            </a:r>
            <a:r>
              <a:rPr lang="de-DE" sz="2000" dirty="0"/>
              <a:t> </a:t>
            </a:r>
            <a:r>
              <a:rPr lang="de-DE" sz="2000" dirty="0" err="1"/>
              <a:t>procedures</a:t>
            </a:r>
            <a:r>
              <a:rPr lang="de-DE" sz="2000" dirty="0"/>
              <a:t> </a:t>
            </a:r>
            <a:r>
              <a:rPr lang="de-DE" sz="2000" dirty="0" err="1"/>
              <a:t>used</a:t>
            </a:r>
            <a:r>
              <a:rPr lang="de-DE" sz="2000" dirty="0"/>
              <a:t> </a:t>
            </a:r>
          </a:p>
          <a:p>
            <a:pPr lvl="1" algn="just">
              <a:lnSpc>
                <a:spcPct val="170000"/>
              </a:lnSpc>
            </a:pPr>
            <a:r>
              <a:rPr lang="de-DE" sz="1400" dirty="0">
                <a:sym typeface="Wingdings" panose="05000000000000000000" pitchFamily="2" charset="2"/>
              </a:rPr>
              <a:t> </a:t>
            </a:r>
            <a:r>
              <a:rPr lang="de-DE" sz="1400" dirty="0" err="1">
                <a:sym typeface="Wingdings" panose="05000000000000000000" pitchFamily="2" charset="2"/>
              </a:rPr>
              <a:t>no</a:t>
            </a:r>
            <a:r>
              <a:rPr lang="de-DE" sz="1400" dirty="0">
                <a:sym typeface="Wingdings" panose="05000000000000000000" pitchFamily="2" charset="2"/>
              </a:rPr>
              <a:t> </a:t>
            </a:r>
            <a:r>
              <a:rPr lang="de-DE" sz="1400" dirty="0" err="1">
                <a:sym typeface="Wingdings" panose="05000000000000000000" pitchFamily="2" charset="2"/>
              </a:rPr>
              <a:t>accountability</a:t>
            </a:r>
            <a:r>
              <a:rPr lang="de-DE" sz="1400" dirty="0">
                <a:sym typeface="Wingdings" panose="05000000000000000000" pitchFamily="2" charset="2"/>
              </a:rPr>
              <a:t> </a:t>
            </a:r>
            <a:r>
              <a:rPr lang="de-DE" sz="1400" dirty="0" err="1">
                <a:sym typeface="Wingdings" panose="05000000000000000000" pitchFamily="2" charset="2"/>
              </a:rPr>
              <a:t>for</a:t>
            </a:r>
            <a:r>
              <a:rPr lang="de-DE" sz="1400" dirty="0">
                <a:sym typeface="Wingdings" panose="05000000000000000000" pitchFamily="2" charset="2"/>
              </a:rPr>
              <a:t> fitness-</a:t>
            </a:r>
            <a:r>
              <a:rPr lang="de-DE" sz="1400" dirty="0" err="1">
                <a:sym typeface="Wingdings" panose="05000000000000000000" pitchFamily="2" charset="2"/>
              </a:rPr>
              <a:t>for</a:t>
            </a:r>
            <a:r>
              <a:rPr lang="de-DE" sz="1400" dirty="0">
                <a:sym typeface="Wingdings" panose="05000000000000000000" pitchFamily="2" charset="2"/>
              </a:rPr>
              <a:t>-</a:t>
            </a:r>
            <a:r>
              <a:rPr lang="de-DE" sz="1400" dirty="0" err="1">
                <a:sym typeface="Wingdings" panose="05000000000000000000" pitchFamily="2" charset="2"/>
              </a:rPr>
              <a:t>purpose</a:t>
            </a:r>
            <a:endParaRPr lang="de-DE" sz="1400" dirty="0">
              <a:sym typeface="Wingdings" panose="05000000000000000000" pitchFamily="2" charset="2"/>
            </a:endParaRPr>
          </a:p>
          <a:p>
            <a:pPr algn="just">
              <a:lnSpc>
                <a:spcPct val="170000"/>
              </a:lnSpc>
            </a:pPr>
            <a:r>
              <a:rPr lang="de-DE" sz="2000" dirty="0">
                <a:sym typeface="Wingdings" panose="05000000000000000000" pitchFamily="2" charset="2"/>
              </a:rPr>
              <a:t>Samples </a:t>
            </a:r>
            <a:r>
              <a:rPr lang="de-DE" sz="2000" dirty="0" err="1">
                <a:sym typeface="Wingdings" panose="05000000000000000000" pitchFamily="2" charset="2"/>
              </a:rPr>
              <a:t>are</a:t>
            </a:r>
            <a:r>
              <a:rPr lang="de-DE" sz="2000" dirty="0">
                <a:sym typeface="Wingdings" panose="05000000000000000000" pitchFamily="2" charset="2"/>
              </a:rPr>
              <a:t> </a:t>
            </a:r>
            <a:r>
              <a:rPr lang="de-DE" sz="2000" dirty="0" err="1">
                <a:sym typeface="Wingdings" panose="05000000000000000000" pitchFamily="2" charset="2"/>
              </a:rPr>
              <a:t>produced</a:t>
            </a:r>
            <a:r>
              <a:rPr lang="de-DE" sz="2000" dirty="0">
                <a:sym typeface="Wingdings" panose="05000000000000000000" pitchFamily="2" charset="2"/>
              </a:rPr>
              <a:t> </a:t>
            </a:r>
            <a:r>
              <a:rPr lang="de-DE" sz="2000" dirty="0" err="1">
                <a:sym typeface="Wingdings" panose="05000000000000000000" pitchFamily="2" charset="2"/>
              </a:rPr>
              <a:t>by</a:t>
            </a:r>
            <a:r>
              <a:rPr lang="de-DE" sz="2000" dirty="0">
                <a:sym typeface="Wingdings" panose="05000000000000000000" pitchFamily="2" charset="2"/>
              </a:rPr>
              <a:t> </a:t>
            </a:r>
            <a:r>
              <a:rPr lang="de-DE" sz="2000" dirty="0" err="1">
                <a:sym typeface="Wingdings" panose="05000000000000000000" pitchFamily="2" charset="2"/>
              </a:rPr>
              <a:t>procedures</a:t>
            </a:r>
            <a:r>
              <a:rPr lang="de-DE" sz="2000" dirty="0">
                <a:sym typeface="Wingdings" panose="05000000000000000000" pitchFamily="2" charset="2"/>
              </a:rPr>
              <a:t> </a:t>
            </a:r>
            <a:r>
              <a:rPr lang="de-DE" sz="2000" dirty="0" err="1">
                <a:sym typeface="Wingdings" panose="05000000000000000000" pitchFamily="2" charset="2"/>
              </a:rPr>
              <a:t>that</a:t>
            </a:r>
            <a:r>
              <a:rPr lang="de-DE" sz="2000" dirty="0">
                <a:sym typeface="Wingdings" panose="05000000000000000000" pitchFamily="2" charset="2"/>
              </a:rPr>
              <a:t> </a:t>
            </a:r>
            <a:r>
              <a:rPr lang="de-DE" sz="2000" dirty="0" err="1">
                <a:sym typeface="Wingdings" panose="05000000000000000000" pitchFamily="2" charset="2"/>
              </a:rPr>
              <a:t>are</a:t>
            </a:r>
            <a:r>
              <a:rPr lang="de-DE" sz="2000" dirty="0">
                <a:sym typeface="Wingdings" panose="05000000000000000000" pitchFamily="2" charset="2"/>
              </a:rPr>
              <a:t> </a:t>
            </a:r>
            <a:r>
              <a:rPr lang="de-DE" sz="2000" dirty="0" err="1">
                <a:sym typeface="Wingdings" panose="05000000000000000000" pitchFamily="2" charset="2"/>
              </a:rPr>
              <a:t>even</a:t>
            </a:r>
            <a:r>
              <a:rPr lang="de-DE" sz="2000" dirty="0">
                <a:sym typeface="Wingdings" panose="05000000000000000000" pitchFamily="2" charset="2"/>
              </a:rPr>
              <a:t> in </a:t>
            </a:r>
            <a:r>
              <a:rPr lang="de-DE" sz="2000" dirty="0" err="1">
                <a:sym typeface="Wingdings" panose="05000000000000000000" pitchFamily="2" charset="2"/>
              </a:rPr>
              <a:t>contrast</a:t>
            </a:r>
            <a:r>
              <a:rPr lang="de-DE" sz="2000" dirty="0">
                <a:sym typeface="Wingdings" panose="05000000000000000000" pitchFamily="2" charset="2"/>
              </a:rPr>
              <a:t> </a:t>
            </a:r>
            <a:r>
              <a:rPr lang="de-DE" sz="2000" dirty="0" err="1">
                <a:sym typeface="Wingdings" panose="05000000000000000000" pitchFamily="2" charset="2"/>
              </a:rPr>
              <a:t>to</a:t>
            </a:r>
            <a:r>
              <a:rPr lang="de-DE" sz="2000" dirty="0">
                <a:sym typeface="Wingdings" panose="05000000000000000000" pitchFamily="2" charset="2"/>
              </a:rPr>
              <a:t> </a:t>
            </a:r>
            <a:r>
              <a:rPr lang="de-DE" sz="2000" dirty="0" err="1">
                <a:sym typeface="Wingdings" panose="05000000000000000000" pitchFamily="2" charset="2"/>
              </a:rPr>
              <a:t>best</a:t>
            </a:r>
            <a:r>
              <a:rPr lang="de-DE" sz="2000" dirty="0">
                <a:sym typeface="Wingdings" panose="05000000000000000000" pitchFamily="2" charset="2"/>
              </a:rPr>
              <a:t> </a:t>
            </a:r>
            <a:r>
              <a:rPr lang="de-DE" sz="2000" dirty="0" err="1">
                <a:sym typeface="Wingdings" panose="05000000000000000000" pitchFamily="2" charset="2"/>
              </a:rPr>
              <a:t>practice</a:t>
            </a:r>
            <a:r>
              <a:rPr lang="de-DE" sz="2000" dirty="0">
                <a:sym typeface="Wingdings" panose="05000000000000000000" pitchFamily="2" charset="2"/>
              </a:rPr>
              <a:t> (</a:t>
            </a:r>
            <a:r>
              <a:rPr lang="de-DE" sz="2000" dirty="0" err="1">
                <a:sym typeface="Wingdings" panose="05000000000000000000" pitchFamily="2" charset="2"/>
              </a:rPr>
              <a:t>and</a:t>
            </a:r>
            <a:r>
              <a:rPr lang="de-DE" sz="2000" dirty="0">
                <a:sym typeface="Wingdings" panose="05000000000000000000" pitchFamily="2" charset="2"/>
              </a:rPr>
              <a:t> </a:t>
            </a:r>
            <a:r>
              <a:rPr lang="de-DE" sz="2000" dirty="0" err="1">
                <a:sym typeface="Wingdings" panose="05000000000000000000" pitchFamily="2" charset="2"/>
              </a:rPr>
              <a:t>standards</a:t>
            </a:r>
            <a:r>
              <a:rPr lang="de-DE" sz="2000" dirty="0">
                <a:sym typeface="Wingdings" panose="05000000000000000000" pitchFamily="2" charset="2"/>
              </a:rPr>
              <a:t>)</a:t>
            </a:r>
          </a:p>
          <a:p>
            <a:pPr lvl="1" algn="just">
              <a:lnSpc>
                <a:spcPct val="170000"/>
              </a:lnSpc>
            </a:pPr>
            <a:r>
              <a:rPr lang="de-DE" sz="1400" dirty="0">
                <a:sym typeface="Wingdings" panose="05000000000000000000" pitchFamily="2" charset="2"/>
              </a:rPr>
              <a:t>… </a:t>
            </a:r>
            <a:r>
              <a:rPr lang="de-DE" sz="1400" dirty="0" err="1">
                <a:sym typeface="Wingdings" panose="05000000000000000000" pitchFamily="2" charset="2"/>
              </a:rPr>
              <a:t>are</a:t>
            </a:r>
            <a:r>
              <a:rPr lang="de-DE" sz="1400" dirty="0">
                <a:sym typeface="Wingdings" panose="05000000000000000000" pitchFamily="2" charset="2"/>
              </a:rPr>
              <a:t> not </a:t>
            </a:r>
            <a:r>
              <a:rPr lang="de-DE" sz="1400" dirty="0" err="1">
                <a:sym typeface="Wingdings" panose="05000000000000000000" pitchFamily="2" charset="2"/>
              </a:rPr>
              <a:t>useable</a:t>
            </a:r>
            <a:r>
              <a:rPr lang="de-DE" sz="1400" dirty="0">
                <a:sym typeface="Wingdings" panose="05000000000000000000" pitchFamily="2" charset="2"/>
              </a:rPr>
              <a:t> in </a:t>
            </a:r>
            <a:r>
              <a:rPr lang="de-DE" sz="1400" dirty="0" err="1">
                <a:sym typeface="Wingdings" panose="05000000000000000000" pitchFamily="2" charset="2"/>
              </a:rPr>
              <a:t>good</a:t>
            </a:r>
            <a:r>
              <a:rPr lang="de-DE" sz="1400" dirty="0">
                <a:sym typeface="Wingdings" panose="05000000000000000000" pitchFamily="2" charset="2"/>
              </a:rPr>
              <a:t> </a:t>
            </a:r>
            <a:r>
              <a:rPr lang="de-DE" sz="1400" dirty="0" err="1">
                <a:sym typeface="Wingdings" panose="05000000000000000000" pitchFamily="2" charset="2"/>
              </a:rPr>
              <a:t>scientific</a:t>
            </a:r>
            <a:r>
              <a:rPr lang="de-DE" sz="1400" dirty="0">
                <a:sym typeface="Wingdings" panose="05000000000000000000" pitchFamily="2" charset="2"/>
              </a:rPr>
              <a:t> </a:t>
            </a:r>
            <a:r>
              <a:rPr lang="de-DE" sz="1400" dirty="0" err="1">
                <a:sym typeface="Wingdings" panose="05000000000000000000" pitchFamily="2" charset="2"/>
              </a:rPr>
              <a:t>and</a:t>
            </a:r>
            <a:r>
              <a:rPr lang="de-DE" sz="1400" dirty="0">
                <a:sym typeface="Wingdings" panose="05000000000000000000" pitchFamily="2" charset="2"/>
              </a:rPr>
              <a:t> </a:t>
            </a:r>
            <a:r>
              <a:rPr lang="de-DE" sz="1400" dirty="0" err="1">
                <a:sym typeface="Wingdings" panose="05000000000000000000" pitchFamily="2" charset="2"/>
              </a:rPr>
              <a:t>clinical</a:t>
            </a:r>
            <a:r>
              <a:rPr lang="de-DE" sz="1400" dirty="0">
                <a:sym typeface="Wingdings" panose="05000000000000000000" pitchFamily="2" charset="2"/>
              </a:rPr>
              <a:t> </a:t>
            </a:r>
            <a:r>
              <a:rPr lang="de-DE" sz="1400" dirty="0" err="1">
                <a:sym typeface="Wingdings" panose="05000000000000000000" pitchFamily="2" charset="2"/>
              </a:rPr>
              <a:t>practice</a:t>
            </a:r>
            <a:endParaRPr lang="de-DE" sz="1400" dirty="0">
              <a:sym typeface="Wingdings" panose="05000000000000000000" pitchFamily="2" charset="2"/>
            </a:endParaRPr>
          </a:p>
          <a:p>
            <a:pPr lvl="2" algn="just">
              <a:lnSpc>
                <a:spcPct val="170000"/>
              </a:lnSpc>
            </a:pPr>
            <a:r>
              <a:rPr lang="de-DE" sz="1100" dirty="0">
                <a:sym typeface="Wingdings" panose="05000000000000000000" pitchFamily="2" charset="2"/>
              </a:rPr>
              <a:t>E.g. </a:t>
            </a:r>
            <a:r>
              <a:rPr lang="de-DE" sz="1100" dirty="0" err="1">
                <a:sym typeface="Wingdings" panose="05000000000000000000" pitchFamily="2" charset="2"/>
              </a:rPr>
              <a:t>tissue</a:t>
            </a:r>
            <a:r>
              <a:rPr lang="de-DE" sz="1100" dirty="0">
                <a:sym typeface="Wingdings" panose="05000000000000000000" pitchFamily="2" charset="2"/>
              </a:rPr>
              <a:t> </a:t>
            </a:r>
            <a:r>
              <a:rPr lang="de-DE" sz="1100" dirty="0" err="1">
                <a:sym typeface="Wingdings" panose="05000000000000000000" pitchFamily="2" charset="2"/>
              </a:rPr>
              <a:t>samples</a:t>
            </a:r>
            <a:r>
              <a:rPr lang="de-DE" sz="1100" dirty="0">
                <a:sym typeface="Wingdings" panose="05000000000000000000" pitchFamily="2" charset="2"/>
              </a:rPr>
              <a:t> </a:t>
            </a:r>
            <a:r>
              <a:rPr lang="de-DE" sz="1100" dirty="0" err="1">
                <a:sym typeface="Wingdings" panose="05000000000000000000" pitchFamily="2" charset="2"/>
              </a:rPr>
              <a:t>that</a:t>
            </a:r>
            <a:r>
              <a:rPr lang="de-DE" sz="1100" dirty="0">
                <a:sym typeface="Wingdings" panose="05000000000000000000" pitchFamily="2" charset="2"/>
              </a:rPr>
              <a:t> </a:t>
            </a:r>
            <a:r>
              <a:rPr lang="de-DE" sz="1100" dirty="0" err="1">
                <a:sym typeface="Wingdings" panose="05000000000000000000" pitchFamily="2" charset="2"/>
              </a:rPr>
              <a:t>are</a:t>
            </a:r>
            <a:r>
              <a:rPr lang="de-DE" sz="1100" dirty="0">
                <a:sym typeface="Wingdings" panose="05000000000000000000" pitchFamily="2" charset="2"/>
              </a:rPr>
              <a:t> just </a:t>
            </a:r>
            <a:r>
              <a:rPr lang="de-DE" sz="1100" dirty="0" err="1">
                <a:sym typeface="Wingdings" panose="05000000000000000000" pitchFamily="2" charset="2"/>
              </a:rPr>
              <a:t>put</a:t>
            </a:r>
            <a:r>
              <a:rPr lang="de-DE" sz="1100" dirty="0">
                <a:sym typeface="Wingdings" panose="05000000000000000000" pitchFamily="2" charset="2"/>
              </a:rPr>
              <a:t> </a:t>
            </a:r>
            <a:r>
              <a:rPr lang="de-DE" sz="1100" dirty="0" err="1">
                <a:sym typeface="Wingdings" panose="05000000000000000000" pitchFamily="2" charset="2"/>
              </a:rPr>
              <a:t>into</a:t>
            </a:r>
            <a:r>
              <a:rPr lang="de-DE" sz="1100" dirty="0">
                <a:sym typeface="Wingdings" panose="05000000000000000000" pitchFamily="2" charset="2"/>
              </a:rPr>
              <a:t> </a:t>
            </a:r>
            <a:r>
              <a:rPr lang="de-DE" sz="1100" dirty="0" err="1">
                <a:sym typeface="Wingdings" panose="05000000000000000000" pitchFamily="2" charset="2"/>
              </a:rPr>
              <a:t>the</a:t>
            </a:r>
            <a:r>
              <a:rPr lang="de-DE" sz="1100" dirty="0">
                <a:sym typeface="Wingdings" panose="05000000000000000000" pitchFamily="2" charset="2"/>
              </a:rPr>
              <a:t> </a:t>
            </a:r>
            <a:r>
              <a:rPr lang="de-DE" sz="1100" dirty="0" err="1">
                <a:sym typeface="Wingdings" panose="05000000000000000000" pitchFamily="2" charset="2"/>
              </a:rPr>
              <a:t>freezer</a:t>
            </a:r>
            <a:r>
              <a:rPr lang="de-DE" sz="1100" dirty="0">
                <a:sym typeface="Wingdings" panose="05000000000000000000" pitchFamily="2" charset="2"/>
              </a:rPr>
              <a:t> (</a:t>
            </a:r>
            <a:r>
              <a:rPr lang="de-DE" sz="1100" dirty="0" err="1">
                <a:sym typeface="Wingdings" panose="05000000000000000000" pitchFamily="2" charset="2"/>
              </a:rPr>
              <a:t>no</a:t>
            </a:r>
            <a:r>
              <a:rPr lang="de-DE" sz="1100" dirty="0">
                <a:sym typeface="Wingdings" panose="05000000000000000000" pitchFamily="2" charset="2"/>
              </a:rPr>
              <a:t> </a:t>
            </a:r>
            <a:r>
              <a:rPr lang="de-DE" sz="1100" dirty="0" err="1">
                <a:sym typeface="Wingdings" panose="05000000000000000000" pitchFamily="2" charset="2"/>
              </a:rPr>
              <a:t>snap-freezing</a:t>
            </a:r>
            <a:r>
              <a:rPr lang="de-DE" sz="1100" dirty="0">
                <a:sym typeface="Wingdings" panose="05000000000000000000" pitchFamily="2" charset="2"/>
              </a:rPr>
              <a:t>)   </a:t>
            </a:r>
            <a:r>
              <a:rPr lang="de-DE" sz="1100" dirty="0" err="1">
                <a:sym typeface="Wingdings" panose="05000000000000000000" pitchFamily="2" charset="2"/>
              </a:rPr>
              <a:t>unusable</a:t>
            </a:r>
            <a:r>
              <a:rPr lang="de-DE" sz="1100" dirty="0">
                <a:sym typeface="Wingdings" panose="05000000000000000000" pitchFamily="2" charset="2"/>
              </a:rPr>
              <a:t> </a:t>
            </a:r>
            <a:r>
              <a:rPr lang="de-DE" sz="1100" dirty="0" err="1">
                <a:sym typeface="Wingdings" panose="05000000000000000000" pitchFamily="2" charset="2"/>
              </a:rPr>
              <a:t>for</a:t>
            </a:r>
            <a:r>
              <a:rPr lang="de-DE" sz="1100" dirty="0">
                <a:sym typeface="Wingdings" panose="05000000000000000000" pitchFamily="2" charset="2"/>
              </a:rPr>
              <a:t> </a:t>
            </a:r>
            <a:r>
              <a:rPr lang="de-DE" sz="1100" dirty="0" err="1">
                <a:sym typeface="Wingdings" panose="05000000000000000000" pitchFamily="2" charset="2"/>
              </a:rPr>
              <a:t>molecular</a:t>
            </a:r>
            <a:r>
              <a:rPr lang="de-DE" sz="1100" dirty="0">
                <a:sym typeface="Wingdings" panose="05000000000000000000" pitchFamily="2" charset="2"/>
              </a:rPr>
              <a:t> </a:t>
            </a:r>
            <a:r>
              <a:rPr lang="de-DE" sz="1100" dirty="0" err="1">
                <a:sym typeface="Wingdings" panose="05000000000000000000" pitchFamily="2" charset="2"/>
              </a:rPr>
              <a:t>analyses</a:t>
            </a:r>
            <a:r>
              <a:rPr lang="de-DE" sz="1100" dirty="0">
                <a:sym typeface="Wingdings" panose="05000000000000000000" pitchFamily="2" charset="2"/>
              </a:rPr>
              <a:t> </a:t>
            </a:r>
            <a:r>
              <a:rPr lang="de-DE" sz="1100" dirty="0" err="1">
                <a:sym typeface="Wingdings" panose="05000000000000000000" pitchFamily="2" charset="2"/>
              </a:rPr>
              <a:t>and</a:t>
            </a:r>
            <a:r>
              <a:rPr lang="de-DE" sz="1100" dirty="0">
                <a:sym typeface="Wingdings" panose="05000000000000000000" pitchFamily="2" charset="2"/>
              </a:rPr>
              <a:t> </a:t>
            </a:r>
            <a:r>
              <a:rPr lang="de-DE" sz="1100" dirty="0" err="1">
                <a:sym typeface="Wingdings" panose="05000000000000000000" pitchFamily="2" charset="2"/>
              </a:rPr>
              <a:t>morphology</a:t>
            </a:r>
            <a:r>
              <a:rPr lang="de-DE" sz="1100" dirty="0">
                <a:sym typeface="Wingdings" panose="05000000000000000000" pitchFamily="2" charset="2"/>
              </a:rPr>
              <a:t> (</a:t>
            </a:r>
            <a:r>
              <a:rPr lang="de-DE" sz="1100" dirty="0" err="1">
                <a:sym typeface="Wingdings" panose="05000000000000000000" pitchFamily="2" charset="2"/>
              </a:rPr>
              <a:t>diagnosis</a:t>
            </a:r>
            <a:r>
              <a:rPr lang="de-DE" sz="1100" dirty="0">
                <a:sym typeface="Wingdings" panose="05000000000000000000" pitchFamily="2" charset="2"/>
              </a:rPr>
              <a:t>)</a:t>
            </a:r>
          </a:p>
          <a:p>
            <a:pPr lvl="2" algn="just">
              <a:lnSpc>
                <a:spcPct val="170000"/>
              </a:lnSpc>
            </a:pPr>
            <a:r>
              <a:rPr lang="de-DE" sz="1100" dirty="0">
                <a:sym typeface="Wingdings" panose="05000000000000000000" pitchFamily="2" charset="2"/>
              </a:rPr>
              <a:t>E.g. </a:t>
            </a:r>
            <a:r>
              <a:rPr lang="de-DE" sz="1100" dirty="0" err="1">
                <a:sym typeface="Wingdings" panose="05000000000000000000" pitchFamily="2" charset="2"/>
              </a:rPr>
              <a:t>serum</a:t>
            </a:r>
            <a:r>
              <a:rPr lang="de-DE" sz="1100" dirty="0">
                <a:sym typeface="Wingdings" panose="05000000000000000000" pitchFamily="2" charset="2"/>
              </a:rPr>
              <a:t> </a:t>
            </a:r>
            <a:r>
              <a:rPr lang="de-DE" sz="1100" dirty="0" err="1">
                <a:sym typeface="Wingdings" panose="05000000000000000000" pitchFamily="2" charset="2"/>
              </a:rPr>
              <a:t>or</a:t>
            </a:r>
            <a:r>
              <a:rPr lang="de-DE" sz="1100" dirty="0">
                <a:sym typeface="Wingdings" panose="05000000000000000000" pitchFamily="2" charset="2"/>
              </a:rPr>
              <a:t> </a:t>
            </a:r>
            <a:r>
              <a:rPr lang="de-DE" sz="1100" dirty="0" err="1">
                <a:sym typeface="Wingdings" panose="05000000000000000000" pitchFamily="2" charset="2"/>
              </a:rPr>
              <a:t>plasma</a:t>
            </a:r>
            <a:r>
              <a:rPr lang="de-DE" sz="1100" dirty="0">
                <a:sym typeface="Wingdings" panose="05000000000000000000" pitchFamily="2" charset="2"/>
              </a:rPr>
              <a:t> </a:t>
            </a:r>
            <a:r>
              <a:rPr lang="de-DE" sz="1100" dirty="0" err="1">
                <a:sym typeface="Wingdings" panose="05000000000000000000" pitchFamily="2" charset="2"/>
              </a:rPr>
              <a:t>samples</a:t>
            </a:r>
            <a:r>
              <a:rPr lang="de-DE" sz="1100" dirty="0">
                <a:sym typeface="Wingdings" panose="05000000000000000000" pitchFamily="2" charset="2"/>
              </a:rPr>
              <a:t> </a:t>
            </a:r>
            <a:r>
              <a:rPr lang="de-DE" sz="1100" dirty="0" err="1">
                <a:sym typeface="Wingdings" panose="05000000000000000000" pitchFamily="2" charset="2"/>
              </a:rPr>
              <a:t>that</a:t>
            </a:r>
            <a:r>
              <a:rPr lang="de-DE" sz="1100" dirty="0">
                <a:sym typeface="Wingdings" panose="05000000000000000000" pitchFamily="2" charset="2"/>
              </a:rPr>
              <a:t> </a:t>
            </a:r>
            <a:r>
              <a:rPr lang="de-DE" sz="1100" dirty="0" err="1">
                <a:sym typeface="Wingdings" panose="05000000000000000000" pitchFamily="2" charset="2"/>
              </a:rPr>
              <a:t>were</a:t>
            </a:r>
            <a:r>
              <a:rPr lang="de-DE" sz="1100" dirty="0">
                <a:sym typeface="Wingdings" panose="05000000000000000000" pitchFamily="2" charset="2"/>
              </a:rPr>
              <a:t> not </a:t>
            </a:r>
            <a:r>
              <a:rPr lang="de-DE" sz="1100" dirty="0" err="1">
                <a:sym typeface="Wingdings" panose="05000000000000000000" pitchFamily="2" charset="2"/>
              </a:rPr>
              <a:t>prepared</a:t>
            </a:r>
            <a:r>
              <a:rPr lang="de-DE" sz="1100" dirty="0">
                <a:sym typeface="Wingdings" panose="05000000000000000000" pitchFamily="2" charset="2"/>
              </a:rPr>
              <a:t> in </a:t>
            </a:r>
            <a:r>
              <a:rPr lang="de-DE" sz="1100" dirty="0" err="1">
                <a:sym typeface="Wingdings" panose="05000000000000000000" pitchFamily="2" charset="2"/>
              </a:rPr>
              <a:t>the</a:t>
            </a:r>
            <a:r>
              <a:rPr lang="de-DE" sz="1100" dirty="0">
                <a:sym typeface="Wingdings" panose="05000000000000000000" pitchFamily="2" charset="2"/>
              </a:rPr>
              <a:t> </a:t>
            </a:r>
            <a:r>
              <a:rPr lang="de-DE" sz="1100" dirty="0" err="1">
                <a:sym typeface="Wingdings" panose="05000000000000000000" pitchFamily="2" charset="2"/>
              </a:rPr>
              <a:t>correct</a:t>
            </a:r>
            <a:r>
              <a:rPr lang="de-DE" sz="1100" dirty="0">
                <a:sym typeface="Wingdings" panose="05000000000000000000" pitchFamily="2" charset="2"/>
              </a:rPr>
              <a:t> </a:t>
            </a:r>
            <a:r>
              <a:rPr lang="de-DE" sz="1100" dirty="0" err="1">
                <a:sym typeface="Wingdings" panose="05000000000000000000" pitchFamily="2" charset="2"/>
              </a:rPr>
              <a:t>way</a:t>
            </a:r>
            <a:r>
              <a:rPr lang="de-DE" sz="1100" dirty="0">
                <a:sym typeface="Wingdings" panose="05000000000000000000" pitchFamily="2" charset="2"/>
              </a:rPr>
              <a:t>  </a:t>
            </a:r>
            <a:r>
              <a:rPr lang="de-DE" sz="1100" u="sng" dirty="0" err="1">
                <a:sym typeface="Wingdings" panose="05000000000000000000" pitchFamily="2" charset="2"/>
              </a:rPr>
              <a:t>wrong</a:t>
            </a:r>
            <a:r>
              <a:rPr lang="de-DE" sz="1100" u="sng" dirty="0">
                <a:sym typeface="Wingdings" panose="05000000000000000000" pitchFamily="2" charset="2"/>
              </a:rPr>
              <a:t> </a:t>
            </a:r>
            <a:r>
              <a:rPr lang="de-DE" sz="1100" u="sng" dirty="0" err="1">
                <a:sym typeface="Wingdings" panose="05000000000000000000" pitchFamily="2" charset="2"/>
              </a:rPr>
              <a:t>diagnoses</a:t>
            </a:r>
            <a:r>
              <a:rPr lang="de-DE" sz="1100" dirty="0">
                <a:sym typeface="Wingdings" panose="05000000000000000000" pitchFamily="2" charset="2"/>
              </a:rPr>
              <a:t>, </a:t>
            </a:r>
            <a:r>
              <a:rPr lang="de-DE" sz="1100" dirty="0" err="1">
                <a:sym typeface="Wingdings" panose="05000000000000000000" pitchFamily="2" charset="2"/>
              </a:rPr>
              <a:t>useless</a:t>
            </a:r>
            <a:r>
              <a:rPr lang="de-DE" sz="1100" dirty="0">
                <a:sym typeface="Wingdings" panose="05000000000000000000" pitchFamily="2" charset="2"/>
              </a:rPr>
              <a:t> </a:t>
            </a:r>
            <a:r>
              <a:rPr lang="de-DE" sz="1100" dirty="0" err="1">
                <a:sym typeface="Wingdings" panose="05000000000000000000" pitchFamily="2" charset="2"/>
              </a:rPr>
              <a:t>for</a:t>
            </a:r>
            <a:r>
              <a:rPr lang="de-DE" sz="1100" dirty="0">
                <a:sym typeface="Wingdings" panose="05000000000000000000" pitchFamily="2" charset="2"/>
              </a:rPr>
              <a:t> R&amp;D!</a:t>
            </a:r>
          </a:p>
          <a:p>
            <a:pPr algn="just">
              <a:lnSpc>
                <a:spcPct val="170000"/>
              </a:lnSpc>
            </a:pPr>
            <a:r>
              <a:rPr lang="de-DE" sz="2000" dirty="0">
                <a:sym typeface="Wingdings" panose="05000000000000000000" pitchFamily="2" charset="2"/>
              </a:rPr>
              <a:t>… </a:t>
            </a:r>
            <a:r>
              <a:rPr lang="de-DE" sz="2000" dirty="0" err="1">
                <a:sym typeface="Wingdings" panose="05000000000000000000" pitchFamily="2" charset="2"/>
              </a:rPr>
              <a:t>and</a:t>
            </a:r>
            <a:r>
              <a:rPr lang="de-DE" sz="2000" dirty="0">
                <a:sym typeface="Wingdings" panose="05000000000000000000" pitchFamily="2" charset="2"/>
              </a:rPr>
              <a:t> </a:t>
            </a:r>
            <a:r>
              <a:rPr lang="de-DE" sz="2000" dirty="0" err="1">
                <a:sym typeface="Wingdings" panose="05000000000000000000" pitchFamily="2" charset="2"/>
              </a:rPr>
              <a:t>these</a:t>
            </a:r>
            <a:r>
              <a:rPr lang="de-DE" sz="2000" dirty="0">
                <a:sym typeface="Wingdings" panose="05000000000000000000" pitchFamily="2" charset="2"/>
              </a:rPr>
              <a:t> ‚</a:t>
            </a:r>
            <a:r>
              <a:rPr lang="de-DE" sz="2000" dirty="0" err="1">
                <a:sym typeface="Wingdings" panose="05000000000000000000" pitchFamily="2" charset="2"/>
              </a:rPr>
              <a:t>deviations</a:t>
            </a:r>
            <a:r>
              <a:rPr lang="de-DE" sz="2000" dirty="0">
                <a:sym typeface="Wingdings" panose="05000000000000000000" pitchFamily="2" charset="2"/>
              </a:rPr>
              <a:t>‘ </a:t>
            </a:r>
            <a:r>
              <a:rPr lang="de-DE" sz="2000" dirty="0" err="1">
                <a:sym typeface="Wingdings" panose="05000000000000000000" pitchFamily="2" charset="2"/>
              </a:rPr>
              <a:t>are</a:t>
            </a:r>
            <a:r>
              <a:rPr lang="de-DE" sz="2000" dirty="0">
                <a:sym typeface="Wingdings" panose="05000000000000000000" pitchFamily="2" charset="2"/>
              </a:rPr>
              <a:t> </a:t>
            </a:r>
            <a:r>
              <a:rPr lang="de-DE" sz="2000" dirty="0" err="1">
                <a:sym typeface="Wingdings" panose="05000000000000000000" pitchFamily="2" charset="2"/>
              </a:rPr>
              <a:t>often</a:t>
            </a:r>
            <a:r>
              <a:rPr lang="de-DE" sz="2000" dirty="0">
                <a:sym typeface="Wingdings" panose="05000000000000000000" pitchFamily="2" charset="2"/>
              </a:rPr>
              <a:t> (</a:t>
            </a:r>
            <a:r>
              <a:rPr lang="de-DE" sz="2000" dirty="0" err="1">
                <a:sym typeface="Wingdings" panose="05000000000000000000" pitchFamily="2" charset="2"/>
              </a:rPr>
              <a:t>see</a:t>
            </a:r>
            <a:r>
              <a:rPr lang="de-DE" sz="2000" dirty="0">
                <a:sym typeface="Wingdings" panose="05000000000000000000" pitchFamily="2" charset="2"/>
              </a:rPr>
              <a:t> 2nd </a:t>
            </a:r>
            <a:r>
              <a:rPr lang="de-DE" sz="2000" dirty="0" err="1">
                <a:sym typeface="Wingdings" panose="05000000000000000000" pitchFamily="2" charset="2"/>
              </a:rPr>
              <a:t>example</a:t>
            </a:r>
            <a:r>
              <a:rPr lang="de-DE" sz="2000" dirty="0">
                <a:sym typeface="Wingdings" panose="05000000000000000000" pitchFamily="2" charset="2"/>
              </a:rPr>
              <a:t>) not </a:t>
            </a:r>
            <a:r>
              <a:rPr lang="de-DE" sz="2000" dirty="0" err="1">
                <a:sym typeface="Wingdings" panose="05000000000000000000" pitchFamily="2" charset="2"/>
              </a:rPr>
              <a:t>even</a:t>
            </a:r>
            <a:r>
              <a:rPr lang="de-DE" sz="2000" dirty="0">
                <a:sym typeface="Wingdings" panose="05000000000000000000" pitchFamily="2" charset="2"/>
              </a:rPr>
              <a:t> </a:t>
            </a:r>
            <a:r>
              <a:rPr lang="de-DE" sz="2000" dirty="0" err="1">
                <a:sym typeface="Wingdings" panose="05000000000000000000" pitchFamily="2" charset="2"/>
              </a:rPr>
              <a:t>documented</a:t>
            </a:r>
            <a:r>
              <a:rPr lang="de-DE" sz="2000" dirty="0">
                <a:sym typeface="Wingdings" panose="05000000000000000000" pitchFamily="2" charset="2"/>
              </a:rPr>
              <a:t>, so </a:t>
            </a:r>
            <a:r>
              <a:rPr lang="de-DE" sz="2000" dirty="0" err="1">
                <a:sym typeface="Wingdings" panose="05000000000000000000" pitchFamily="2" charset="2"/>
              </a:rPr>
              <a:t>you</a:t>
            </a:r>
            <a:r>
              <a:rPr lang="de-DE" sz="2000" dirty="0">
                <a:sym typeface="Wingdings" panose="05000000000000000000" pitchFamily="2" charset="2"/>
              </a:rPr>
              <a:t> do not </a:t>
            </a:r>
            <a:r>
              <a:rPr lang="de-DE" sz="2000" dirty="0" err="1">
                <a:sym typeface="Wingdings" panose="05000000000000000000" pitchFamily="2" charset="2"/>
              </a:rPr>
              <a:t>know</a:t>
            </a:r>
            <a:r>
              <a:rPr lang="de-DE" sz="2000" dirty="0">
                <a:sym typeface="Wingdings" panose="05000000000000000000" pitchFamily="2" charset="2"/>
              </a:rPr>
              <a:t> </a:t>
            </a:r>
            <a:r>
              <a:rPr lang="de-DE" sz="2000" dirty="0" err="1">
                <a:sym typeface="Wingdings" panose="05000000000000000000" pitchFamily="2" charset="2"/>
              </a:rPr>
              <a:t>that</a:t>
            </a:r>
            <a:r>
              <a:rPr lang="de-DE" sz="2000" dirty="0">
                <a:sym typeface="Wingdings" panose="05000000000000000000" pitchFamily="2" charset="2"/>
              </a:rPr>
              <a:t> </a:t>
            </a:r>
            <a:r>
              <a:rPr lang="de-DE" sz="2000" dirty="0" err="1">
                <a:sym typeface="Wingdings" panose="05000000000000000000" pitchFamily="2" charset="2"/>
              </a:rPr>
              <a:t>they</a:t>
            </a:r>
            <a:r>
              <a:rPr lang="de-DE" sz="2000" dirty="0">
                <a:sym typeface="Wingdings" panose="05000000000000000000" pitchFamily="2" charset="2"/>
              </a:rPr>
              <a:t> will </a:t>
            </a:r>
            <a:r>
              <a:rPr lang="de-DE" sz="2000" dirty="0" err="1">
                <a:sym typeface="Wingdings" panose="05000000000000000000" pitchFamily="2" charset="2"/>
              </a:rPr>
              <a:t>lead</a:t>
            </a:r>
            <a:r>
              <a:rPr lang="de-DE" sz="2000" dirty="0">
                <a:sym typeface="Wingdings" panose="05000000000000000000" pitchFamily="2" charset="2"/>
              </a:rPr>
              <a:t> </a:t>
            </a:r>
            <a:r>
              <a:rPr lang="de-DE" sz="2000" dirty="0" err="1">
                <a:sym typeface="Wingdings" panose="05000000000000000000" pitchFamily="2" charset="2"/>
              </a:rPr>
              <a:t>to</a:t>
            </a:r>
            <a:r>
              <a:rPr lang="de-DE" sz="2000" dirty="0">
                <a:sym typeface="Wingdings" panose="05000000000000000000" pitchFamily="2" charset="2"/>
              </a:rPr>
              <a:t> </a:t>
            </a:r>
            <a:r>
              <a:rPr lang="de-DE" sz="2000" dirty="0" err="1">
                <a:sym typeface="Wingdings" panose="05000000000000000000" pitchFamily="2" charset="2"/>
              </a:rPr>
              <a:t>wrong</a:t>
            </a:r>
            <a:r>
              <a:rPr lang="de-DE" sz="2000" dirty="0">
                <a:sym typeface="Wingdings" panose="05000000000000000000" pitchFamily="2" charset="2"/>
              </a:rPr>
              <a:t> </a:t>
            </a:r>
            <a:r>
              <a:rPr lang="de-DE" sz="2000" dirty="0" err="1">
                <a:sym typeface="Wingdings" panose="05000000000000000000" pitchFamily="2" charset="2"/>
              </a:rPr>
              <a:t>results</a:t>
            </a:r>
            <a:endParaRPr lang="de-DE" sz="2000" dirty="0">
              <a:sym typeface="Wingdings" panose="05000000000000000000" pitchFamily="2" charset="2"/>
            </a:endParaRPr>
          </a:p>
        </p:txBody>
      </p:sp>
    </p:spTree>
    <p:extLst>
      <p:ext uri="{BB962C8B-B14F-4D97-AF65-F5344CB8AC3E}">
        <p14:creationId xmlns:p14="http://schemas.microsoft.com/office/powerpoint/2010/main" val="33260093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dirty="0"/>
              <a:t>The </a:t>
            </a:r>
            <a:r>
              <a:rPr lang="de-DE" dirty="0" err="1"/>
              <a:t>present</a:t>
            </a:r>
            <a:r>
              <a:rPr lang="de-DE" dirty="0"/>
              <a:t> </a:t>
            </a:r>
            <a:r>
              <a:rPr lang="de-DE" dirty="0" err="1"/>
              <a:t>status</a:t>
            </a:r>
            <a:endParaRPr lang="en-US" dirty="0"/>
          </a:p>
        </p:txBody>
      </p:sp>
      <p:sp>
        <p:nvSpPr>
          <p:cNvPr id="3" name="Inhaltsplatzhalter 2"/>
          <p:cNvSpPr>
            <a:spLocks noGrp="1"/>
          </p:cNvSpPr>
          <p:nvPr>
            <p:ph idx="1"/>
          </p:nvPr>
        </p:nvSpPr>
        <p:spPr>
          <a:xfrm>
            <a:off x="677334" y="876300"/>
            <a:ext cx="10409766" cy="5029200"/>
          </a:xfrm>
        </p:spPr>
        <p:txBody>
          <a:bodyPr>
            <a:normAutofit/>
          </a:bodyPr>
          <a:lstStyle/>
          <a:p>
            <a:pPr lvl="1" algn="just">
              <a:lnSpc>
                <a:spcPct val="150000"/>
              </a:lnSpc>
            </a:pPr>
            <a:r>
              <a:rPr lang="en-US" dirty="0"/>
              <a:t>Biobanks aim at providing samples obtained according to current ISO and CEN standards</a:t>
            </a:r>
          </a:p>
          <a:p>
            <a:pPr lvl="2" algn="just">
              <a:lnSpc>
                <a:spcPct val="150000"/>
              </a:lnSpc>
            </a:pPr>
            <a:r>
              <a:rPr lang="en-US" dirty="0"/>
              <a:t>… because others cannot be used in R&amp;D after May 26, 2022</a:t>
            </a:r>
          </a:p>
          <a:p>
            <a:pPr lvl="1" algn="just">
              <a:lnSpc>
                <a:spcPct val="150000"/>
              </a:lnSpc>
            </a:pPr>
            <a:r>
              <a:rPr lang="en-US" dirty="0"/>
              <a:t>Such samples may be obtained in collaboration between scientists and clinicians that are willing and able to implement standardized workflows</a:t>
            </a:r>
          </a:p>
          <a:p>
            <a:pPr lvl="1" algn="just">
              <a:lnSpc>
                <a:spcPct val="150000"/>
              </a:lnSpc>
            </a:pPr>
            <a:r>
              <a:rPr lang="en-US" dirty="0"/>
              <a:t>Biobanks can help in the implementation and propagation of appropriate workflows</a:t>
            </a:r>
          </a:p>
        </p:txBody>
      </p:sp>
    </p:spTree>
    <p:extLst>
      <p:ext uri="{BB962C8B-B14F-4D97-AF65-F5344CB8AC3E}">
        <p14:creationId xmlns:p14="http://schemas.microsoft.com/office/powerpoint/2010/main" val="41158921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96383" y="223838"/>
            <a:ext cx="10047817" cy="700088"/>
          </a:xfrm>
        </p:spPr>
        <p:txBody>
          <a:bodyPr>
            <a:normAutofit/>
          </a:bodyPr>
          <a:lstStyle/>
          <a:p>
            <a:r>
              <a:rPr lang="de-DE" sz="2800" dirty="0" err="1"/>
              <a:t>What</a:t>
            </a:r>
            <a:r>
              <a:rPr lang="de-DE" sz="2800" dirty="0"/>
              <a:t> </a:t>
            </a:r>
            <a:r>
              <a:rPr lang="de-DE" sz="2800" dirty="0" err="1"/>
              <a:t>is</a:t>
            </a:r>
            <a:r>
              <a:rPr lang="de-DE" sz="2800" dirty="0"/>
              <a:t> </a:t>
            </a:r>
            <a:r>
              <a:rPr lang="de-DE" sz="2800" dirty="0" err="1"/>
              <a:t>the</a:t>
            </a:r>
            <a:r>
              <a:rPr lang="de-DE" sz="2800" dirty="0"/>
              <a:t> </a:t>
            </a:r>
            <a:r>
              <a:rPr lang="de-DE" sz="2800" dirty="0" err="1"/>
              <a:t>reason</a:t>
            </a:r>
            <a:r>
              <a:rPr lang="de-DE" sz="2800" dirty="0"/>
              <a:t> </a:t>
            </a:r>
            <a:r>
              <a:rPr lang="de-DE" sz="2800" dirty="0" err="1"/>
              <a:t>for</a:t>
            </a:r>
            <a:r>
              <a:rPr lang="de-DE" sz="2800" dirty="0"/>
              <a:t> </a:t>
            </a:r>
            <a:r>
              <a:rPr lang="de-DE" sz="2800" dirty="0" err="1"/>
              <a:t>standardization</a:t>
            </a:r>
            <a:r>
              <a:rPr lang="de-DE" sz="2800" dirty="0"/>
              <a:t>?</a:t>
            </a:r>
            <a:endParaRPr lang="en-US" sz="2800" dirty="0"/>
          </a:p>
        </p:txBody>
      </p:sp>
      <p:sp>
        <p:nvSpPr>
          <p:cNvPr id="3" name="Inhaltsplatzhalter 2"/>
          <p:cNvSpPr>
            <a:spLocks noGrp="1"/>
          </p:cNvSpPr>
          <p:nvPr>
            <p:ph idx="1"/>
          </p:nvPr>
        </p:nvSpPr>
        <p:spPr>
          <a:xfrm>
            <a:off x="334434" y="876300"/>
            <a:ext cx="10905066" cy="5524500"/>
          </a:xfrm>
        </p:spPr>
        <p:txBody>
          <a:bodyPr>
            <a:normAutofit/>
          </a:bodyPr>
          <a:lstStyle/>
          <a:p>
            <a:pPr lvl="1" algn="just">
              <a:lnSpc>
                <a:spcPct val="150000"/>
              </a:lnSpc>
            </a:pPr>
            <a:r>
              <a:rPr lang="en-US" dirty="0"/>
              <a:t>Accounting for validity of analysis results as a prerequisite for data interoperability and reusability requires defined sample quality </a:t>
            </a:r>
          </a:p>
          <a:p>
            <a:pPr lvl="1" algn="just">
              <a:lnSpc>
                <a:spcPct val="150000"/>
              </a:lnSpc>
            </a:pPr>
            <a:r>
              <a:rPr lang="en-US" dirty="0"/>
              <a:t>To allow deciding on fitness-for-purpose of data, now and in the future</a:t>
            </a:r>
          </a:p>
          <a:p>
            <a:pPr lvl="2" algn="just">
              <a:lnSpc>
                <a:spcPct val="150000"/>
              </a:lnSpc>
            </a:pPr>
            <a:r>
              <a:rPr lang="en-US" dirty="0"/>
              <a:t>Document all steps that can affect the final analytical result</a:t>
            </a:r>
          </a:p>
          <a:p>
            <a:pPr lvl="2" algn="just">
              <a:lnSpc>
                <a:spcPct val="150000"/>
              </a:lnSpc>
            </a:pPr>
            <a:r>
              <a:rPr lang="en-US" dirty="0"/>
              <a:t>Evaluate all procedures used how they contribute to fitness-for-purpose</a:t>
            </a:r>
          </a:p>
          <a:p>
            <a:pPr lvl="2" algn="just">
              <a:lnSpc>
                <a:spcPct val="150000"/>
              </a:lnSpc>
            </a:pPr>
            <a:r>
              <a:rPr lang="en-US" dirty="0"/>
              <a:t>Documentation becomes metadata accompanying analytical data</a:t>
            </a:r>
          </a:p>
          <a:p>
            <a:pPr lvl="1" algn="just">
              <a:lnSpc>
                <a:spcPct val="150000"/>
              </a:lnSpc>
            </a:pPr>
            <a:r>
              <a:rPr lang="en-US" dirty="0"/>
              <a:t>Defined-quality samples </a:t>
            </a:r>
            <a:r>
              <a:rPr lang="en-US" dirty="0">
                <a:sym typeface="Wingdings" panose="05000000000000000000" pitchFamily="2" charset="2"/>
              </a:rPr>
              <a:t> reliable, high-quality data  reliable studies  better R&amp;D  more reliable diagnoses and treatment  less money wasted in R&amp;D and in healthcare</a:t>
            </a:r>
            <a:r>
              <a:rPr lang="en-US" dirty="0"/>
              <a:t>	</a:t>
            </a:r>
          </a:p>
        </p:txBody>
      </p:sp>
    </p:spTree>
    <p:extLst>
      <p:ext uri="{BB962C8B-B14F-4D97-AF65-F5344CB8AC3E}">
        <p14:creationId xmlns:p14="http://schemas.microsoft.com/office/powerpoint/2010/main" val="24699234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dirty="0" err="1"/>
              <a:t>How</a:t>
            </a:r>
            <a:r>
              <a:rPr lang="de-DE" dirty="0"/>
              <a:t> </a:t>
            </a:r>
            <a:r>
              <a:rPr lang="de-DE" dirty="0" err="1"/>
              <a:t>can</a:t>
            </a:r>
            <a:r>
              <a:rPr lang="de-DE" dirty="0"/>
              <a:t> </a:t>
            </a:r>
            <a:r>
              <a:rPr lang="de-DE" dirty="0" err="1"/>
              <a:t>we</a:t>
            </a:r>
            <a:r>
              <a:rPr lang="de-DE" dirty="0"/>
              <a:t> </a:t>
            </a:r>
            <a:r>
              <a:rPr lang="de-DE" dirty="0" err="1"/>
              <a:t>produce</a:t>
            </a:r>
            <a:r>
              <a:rPr lang="de-DE" dirty="0"/>
              <a:t> such </a:t>
            </a:r>
            <a:r>
              <a:rPr lang="de-DE" dirty="0" err="1"/>
              <a:t>samples</a:t>
            </a:r>
            <a:r>
              <a:rPr lang="de-DE" dirty="0"/>
              <a:t>?</a:t>
            </a:r>
            <a:endParaRPr lang="en-US" dirty="0"/>
          </a:p>
        </p:txBody>
      </p:sp>
      <p:sp>
        <p:nvSpPr>
          <p:cNvPr id="3" name="Inhaltsplatzhalter 2"/>
          <p:cNvSpPr>
            <a:spLocks noGrp="1"/>
          </p:cNvSpPr>
          <p:nvPr>
            <p:ph idx="1"/>
          </p:nvPr>
        </p:nvSpPr>
        <p:spPr>
          <a:xfrm>
            <a:off x="677334" y="1032520"/>
            <a:ext cx="10066866" cy="5215880"/>
          </a:xfrm>
        </p:spPr>
        <p:txBody>
          <a:bodyPr>
            <a:normAutofit fontScale="85000" lnSpcReduction="20000"/>
          </a:bodyPr>
          <a:lstStyle/>
          <a:p>
            <a:pPr algn="just">
              <a:lnSpc>
                <a:spcPct val="170000"/>
              </a:lnSpc>
            </a:pPr>
            <a:r>
              <a:rPr lang="de-AT" dirty="0"/>
              <a:t>Human </a:t>
            </a:r>
            <a:r>
              <a:rPr lang="de-AT" dirty="0" err="1"/>
              <a:t>biological</a:t>
            </a:r>
            <a:r>
              <a:rPr lang="de-AT" dirty="0"/>
              <a:t> material </a:t>
            </a:r>
            <a:r>
              <a:rPr lang="de-AT" dirty="0" err="1"/>
              <a:t>is</a:t>
            </a:r>
            <a:r>
              <a:rPr lang="de-AT" dirty="0"/>
              <a:t> </a:t>
            </a:r>
            <a:r>
              <a:rPr lang="de-AT" dirty="0" err="1"/>
              <a:t>predominantly</a:t>
            </a:r>
            <a:r>
              <a:rPr lang="de-AT" dirty="0"/>
              <a:t> </a:t>
            </a:r>
            <a:r>
              <a:rPr lang="de-AT" dirty="0" err="1"/>
              <a:t>produced</a:t>
            </a:r>
            <a:r>
              <a:rPr lang="de-AT" dirty="0"/>
              <a:t> in (</a:t>
            </a:r>
            <a:r>
              <a:rPr lang="de-AT" dirty="0" err="1"/>
              <a:t>clinical</a:t>
            </a:r>
            <a:r>
              <a:rPr lang="de-AT" dirty="0"/>
              <a:t>) </a:t>
            </a:r>
            <a:r>
              <a:rPr lang="de-AT" dirty="0" err="1"/>
              <a:t>healthcare</a:t>
            </a:r>
            <a:r>
              <a:rPr lang="de-AT" dirty="0"/>
              <a:t> – </a:t>
            </a:r>
            <a:r>
              <a:rPr lang="de-AT" dirty="0" err="1"/>
              <a:t>by</a:t>
            </a:r>
            <a:r>
              <a:rPr lang="de-AT" dirty="0"/>
              <a:t> </a:t>
            </a:r>
            <a:r>
              <a:rPr lang="de-AT" dirty="0" err="1"/>
              <a:t>physicians</a:t>
            </a:r>
            <a:r>
              <a:rPr lang="de-AT" dirty="0"/>
              <a:t> </a:t>
            </a:r>
            <a:r>
              <a:rPr lang="de-AT" dirty="0" err="1"/>
              <a:t>and</a:t>
            </a:r>
            <a:r>
              <a:rPr lang="de-AT" dirty="0"/>
              <a:t> </a:t>
            </a:r>
            <a:r>
              <a:rPr lang="de-AT" dirty="0" err="1"/>
              <a:t>other</a:t>
            </a:r>
            <a:r>
              <a:rPr lang="de-AT" dirty="0"/>
              <a:t> </a:t>
            </a:r>
            <a:r>
              <a:rPr lang="de-AT" dirty="0" err="1"/>
              <a:t>medical</a:t>
            </a:r>
            <a:r>
              <a:rPr lang="de-AT" dirty="0"/>
              <a:t> professionals</a:t>
            </a:r>
          </a:p>
          <a:p>
            <a:pPr lvl="1" algn="just">
              <a:lnSpc>
                <a:spcPct val="170000"/>
              </a:lnSpc>
            </a:pPr>
            <a:r>
              <a:rPr lang="de-AT" dirty="0" err="1"/>
              <a:t>They</a:t>
            </a:r>
            <a:r>
              <a:rPr lang="de-AT" dirty="0"/>
              <a:t> must </a:t>
            </a:r>
            <a:r>
              <a:rPr lang="de-AT" dirty="0" err="1"/>
              <a:t>be</a:t>
            </a:r>
            <a:r>
              <a:rPr lang="de-AT" dirty="0"/>
              <a:t> </a:t>
            </a:r>
            <a:r>
              <a:rPr lang="de-AT" dirty="0" err="1"/>
              <a:t>convinced</a:t>
            </a:r>
            <a:r>
              <a:rPr lang="de-AT" dirty="0"/>
              <a:t> </a:t>
            </a:r>
            <a:r>
              <a:rPr lang="de-AT" dirty="0" err="1"/>
              <a:t>that</a:t>
            </a:r>
            <a:r>
              <a:rPr lang="de-AT" dirty="0"/>
              <a:t> </a:t>
            </a:r>
            <a:r>
              <a:rPr lang="de-AT" dirty="0" err="1"/>
              <a:t>standardization</a:t>
            </a:r>
            <a:r>
              <a:rPr lang="de-AT" dirty="0"/>
              <a:t> </a:t>
            </a:r>
            <a:r>
              <a:rPr lang="de-AT" dirty="0" err="1"/>
              <a:t>of</a:t>
            </a:r>
            <a:r>
              <a:rPr lang="de-AT" dirty="0"/>
              <a:t> sample </a:t>
            </a:r>
            <a:r>
              <a:rPr lang="de-AT" dirty="0" err="1"/>
              <a:t>procurement</a:t>
            </a:r>
            <a:r>
              <a:rPr lang="de-AT" dirty="0"/>
              <a:t> </a:t>
            </a:r>
            <a:r>
              <a:rPr lang="de-AT" dirty="0" err="1"/>
              <a:t>is</a:t>
            </a:r>
            <a:r>
              <a:rPr lang="de-AT" dirty="0"/>
              <a:t> in </a:t>
            </a:r>
            <a:r>
              <a:rPr lang="de-AT" dirty="0" err="1"/>
              <a:t>line</a:t>
            </a:r>
            <a:r>
              <a:rPr lang="de-AT" dirty="0"/>
              <a:t> </a:t>
            </a:r>
            <a:r>
              <a:rPr lang="de-AT" dirty="0" err="1"/>
              <a:t>with</a:t>
            </a:r>
            <a:r>
              <a:rPr lang="de-AT" dirty="0"/>
              <a:t> </a:t>
            </a:r>
            <a:r>
              <a:rPr lang="de-AT" dirty="0" err="1"/>
              <a:t>their</a:t>
            </a:r>
            <a:r>
              <a:rPr lang="de-AT" dirty="0"/>
              <a:t> </a:t>
            </a:r>
            <a:r>
              <a:rPr lang="de-AT" dirty="0" err="1"/>
              <a:t>own</a:t>
            </a:r>
            <a:r>
              <a:rPr lang="de-AT" dirty="0"/>
              <a:t> </a:t>
            </a:r>
            <a:r>
              <a:rPr lang="de-AT" dirty="0" err="1"/>
              <a:t>priorities</a:t>
            </a:r>
            <a:r>
              <a:rPr lang="de-AT" dirty="0"/>
              <a:t> in </a:t>
            </a:r>
            <a:r>
              <a:rPr lang="de-AT" dirty="0" err="1"/>
              <a:t>healthcare</a:t>
            </a:r>
            <a:r>
              <a:rPr lang="de-AT" dirty="0"/>
              <a:t> </a:t>
            </a:r>
            <a:r>
              <a:rPr lang="de-AT" dirty="0" err="1"/>
              <a:t>processes</a:t>
            </a:r>
            <a:endParaRPr lang="de-AT" dirty="0"/>
          </a:p>
          <a:p>
            <a:pPr lvl="1" algn="just">
              <a:lnSpc>
                <a:spcPct val="170000"/>
              </a:lnSpc>
            </a:pPr>
            <a:r>
              <a:rPr lang="de-AT" dirty="0" err="1"/>
              <a:t>Reluctance</a:t>
            </a:r>
            <a:r>
              <a:rPr lang="de-AT" dirty="0"/>
              <a:t> </a:t>
            </a:r>
            <a:r>
              <a:rPr lang="de-AT" dirty="0" err="1"/>
              <a:t>to</a:t>
            </a:r>
            <a:r>
              <a:rPr lang="de-AT" dirty="0"/>
              <a:t> </a:t>
            </a:r>
            <a:r>
              <a:rPr lang="de-AT" dirty="0" err="1"/>
              <a:t>include</a:t>
            </a:r>
            <a:r>
              <a:rPr lang="de-AT" dirty="0"/>
              <a:t> </a:t>
            </a:r>
            <a:r>
              <a:rPr lang="de-AT" dirty="0" err="1"/>
              <a:t>procedures</a:t>
            </a:r>
            <a:r>
              <a:rPr lang="de-AT" dirty="0"/>
              <a:t> </a:t>
            </a:r>
            <a:r>
              <a:rPr lang="de-AT" dirty="0" err="1"/>
              <a:t>into</a:t>
            </a:r>
            <a:r>
              <a:rPr lang="de-AT" dirty="0"/>
              <a:t> </a:t>
            </a:r>
            <a:r>
              <a:rPr lang="de-AT" dirty="0" err="1"/>
              <a:t>healthcare</a:t>
            </a:r>
            <a:r>
              <a:rPr lang="de-AT" dirty="0"/>
              <a:t> </a:t>
            </a:r>
            <a:r>
              <a:rPr lang="de-AT" dirty="0" err="1"/>
              <a:t>routine</a:t>
            </a:r>
            <a:r>
              <a:rPr lang="de-AT" dirty="0"/>
              <a:t> </a:t>
            </a:r>
            <a:r>
              <a:rPr lang="de-AT" dirty="0" err="1"/>
              <a:t>that</a:t>
            </a:r>
            <a:r>
              <a:rPr lang="de-AT" dirty="0"/>
              <a:t> </a:t>
            </a:r>
            <a:r>
              <a:rPr lang="de-AT" dirty="0" err="1"/>
              <a:t>go</a:t>
            </a:r>
            <a:r>
              <a:rPr lang="de-AT" dirty="0"/>
              <a:t> </a:t>
            </a:r>
            <a:r>
              <a:rPr lang="de-AT" dirty="0" err="1"/>
              <a:t>beyond</a:t>
            </a:r>
            <a:r>
              <a:rPr lang="de-AT" dirty="0"/>
              <a:t> </a:t>
            </a:r>
            <a:r>
              <a:rPr lang="de-AT" dirty="0" err="1"/>
              <a:t>patients</a:t>
            </a:r>
            <a:r>
              <a:rPr lang="de-AT" dirty="0"/>
              <a:t>‘ </a:t>
            </a:r>
            <a:r>
              <a:rPr lang="de-AT" dirty="0" err="1"/>
              <a:t>needs</a:t>
            </a:r>
            <a:endParaRPr lang="de-AT" dirty="0"/>
          </a:p>
          <a:p>
            <a:pPr lvl="2" algn="just">
              <a:lnSpc>
                <a:spcPct val="170000"/>
              </a:lnSpc>
            </a:pPr>
            <a:r>
              <a:rPr lang="de-AT" dirty="0" err="1"/>
              <a:t>standardized</a:t>
            </a:r>
            <a:r>
              <a:rPr lang="de-AT" dirty="0"/>
              <a:t> sample </a:t>
            </a:r>
            <a:r>
              <a:rPr lang="de-AT" dirty="0" err="1"/>
              <a:t>procurement</a:t>
            </a:r>
            <a:r>
              <a:rPr lang="de-AT" dirty="0"/>
              <a:t> </a:t>
            </a:r>
            <a:r>
              <a:rPr lang="de-AT" dirty="0" err="1"/>
              <a:t>is</a:t>
            </a:r>
            <a:r>
              <a:rPr lang="de-AT" dirty="0"/>
              <a:t> in </a:t>
            </a:r>
            <a:r>
              <a:rPr lang="de-AT" dirty="0" err="1"/>
              <a:t>the</a:t>
            </a:r>
            <a:r>
              <a:rPr lang="de-AT" dirty="0"/>
              <a:t> </a:t>
            </a:r>
            <a:r>
              <a:rPr lang="de-AT" dirty="0" err="1"/>
              <a:t>interest</a:t>
            </a:r>
            <a:r>
              <a:rPr lang="de-AT" dirty="0"/>
              <a:t> </a:t>
            </a:r>
            <a:r>
              <a:rPr lang="de-AT" dirty="0" err="1"/>
              <a:t>of</a:t>
            </a:r>
            <a:r>
              <a:rPr lang="de-AT" dirty="0"/>
              <a:t> </a:t>
            </a:r>
            <a:r>
              <a:rPr lang="de-AT" dirty="0" err="1"/>
              <a:t>the</a:t>
            </a:r>
            <a:r>
              <a:rPr lang="de-AT" dirty="0"/>
              <a:t> </a:t>
            </a:r>
            <a:r>
              <a:rPr lang="de-AT" dirty="0" err="1"/>
              <a:t>patient</a:t>
            </a:r>
            <a:r>
              <a:rPr lang="de-AT" dirty="0"/>
              <a:t> – </a:t>
            </a:r>
            <a:r>
              <a:rPr lang="de-AT" dirty="0" err="1"/>
              <a:t>regarding</a:t>
            </a:r>
            <a:r>
              <a:rPr lang="de-AT" dirty="0"/>
              <a:t> </a:t>
            </a:r>
            <a:r>
              <a:rPr lang="de-AT" dirty="0" err="1"/>
              <a:t>law</a:t>
            </a:r>
            <a:r>
              <a:rPr lang="de-AT" dirty="0"/>
              <a:t>, </a:t>
            </a:r>
            <a:r>
              <a:rPr lang="de-AT" dirty="0" err="1"/>
              <a:t>ethics</a:t>
            </a:r>
            <a:r>
              <a:rPr lang="de-AT" dirty="0"/>
              <a:t>, </a:t>
            </a:r>
            <a:r>
              <a:rPr lang="de-AT" dirty="0" err="1"/>
              <a:t>safety</a:t>
            </a:r>
            <a:r>
              <a:rPr lang="de-AT" dirty="0"/>
              <a:t> (</a:t>
            </a:r>
            <a:r>
              <a:rPr lang="de-AT" dirty="0" err="1"/>
              <a:t>diagnoses</a:t>
            </a:r>
            <a:r>
              <a:rPr lang="de-AT" dirty="0"/>
              <a:t>, </a:t>
            </a:r>
            <a:r>
              <a:rPr lang="de-AT" dirty="0" err="1"/>
              <a:t>treatment</a:t>
            </a:r>
            <a:r>
              <a:rPr lang="de-AT" dirty="0"/>
              <a:t>), </a:t>
            </a:r>
            <a:r>
              <a:rPr lang="de-AT" dirty="0" err="1"/>
              <a:t>diagnostic</a:t>
            </a:r>
            <a:r>
              <a:rPr lang="de-AT" dirty="0"/>
              <a:t> </a:t>
            </a:r>
            <a:r>
              <a:rPr lang="de-AT" dirty="0" err="1"/>
              <a:t>and</a:t>
            </a:r>
            <a:r>
              <a:rPr lang="de-AT" dirty="0"/>
              <a:t> </a:t>
            </a:r>
            <a:r>
              <a:rPr lang="de-AT" dirty="0" err="1"/>
              <a:t>therapeutic</a:t>
            </a:r>
            <a:r>
              <a:rPr lang="de-AT" dirty="0"/>
              <a:t> R&amp;D</a:t>
            </a:r>
          </a:p>
          <a:p>
            <a:pPr lvl="2" algn="just">
              <a:lnSpc>
                <a:spcPct val="170000"/>
              </a:lnSpc>
            </a:pPr>
            <a:r>
              <a:rPr lang="en-US" dirty="0"/>
              <a:t>If well organized, standardized sample procurement does not interfere with routine healthcare procedures. </a:t>
            </a:r>
          </a:p>
        </p:txBody>
      </p:sp>
    </p:spTree>
    <p:extLst>
      <p:ext uri="{BB962C8B-B14F-4D97-AF65-F5344CB8AC3E}">
        <p14:creationId xmlns:p14="http://schemas.microsoft.com/office/powerpoint/2010/main" val="17295645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23850" y="223837"/>
            <a:ext cx="10591799" cy="1038225"/>
          </a:xfrm>
        </p:spPr>
        <p:txBody>
          <a:bodyPr>
            <a:noAutofit/>
          </a:bodyPr>
          <a:lstStyle/>
          <a:p>
            <a:r>
              <a:rPr lang="de-DE" sz="3200" dirty="0"/>
              <a:t>Arguments </a:t>
            </a:r>
            <a:r>
              <a:rPr lang="de-DE" sz="3200" dirty="0" err="1"/>
              <a:t>for</a:t>
            </a:r>
            <a:r>
              <a:rPr lang="de-DE" sz="3200" dirty="0"/>
              <a:t> </a:t>
            </a:r>
            <a:r>
              <a:rPr lang="de-DE" sz="3200" dirty="0" err="1"/>
              <a:t>standardized</a:t>
            </a:r>
            <a:r>
              <a:rPr lang="de-DE" sz="3200" dirty="0"/>
              <a:t> sample </a:t>
            </a:r>
            <a:r>
              <a:rPr lang="de-DE" sz="3200" dirty="0" err="1"/>
              <a:t>procurement</a:t>
            </a:r>
            <a:endParaRPr lang="en-US" sz="3200" dirty="0"/>
          </a:p>
        </p:txBody>
      </p:sp>
      <p:sp>
        <p:nvSpPr>
          <p:cNvPr id="3" name="Inhaltsplatzhalter 2"/>
          <p:cNvSpPr>
            <a:spLocks noGrp="1"/>
          </p:cNvSpPr>
          <p:nvPr>
            <p:ph idx="1"/>
          </p:nvPr>
        </p:nvSpPr>
        <p:spPr>
          <a:xfrm>
            <a:off x="324907" y="1032520"/>
            <a:ext cx="11419417" cy="5368280"/>
          </a:xfrm>
        </p:spPr>
        <p:txBody>
          <a:bodyPr>
            <a:normAutofit fontScale="92500" lnSpcReduction="10000"/>
          </a:bodyPr>
          <a:lstStyle/>
          <a:p>
            <a:pPr>
              <a:lnSpc>
                <a:spcPct val="150000"/>
              </a:lnSpc>
            </a:pPr>
            <a:r>
              <a:rPr lang="de-AT" dirty="0"/>
              <a:t>Human </a:t>
            </a:r>
            <a:r>
              <a:rPr lang="de-AT" dirty="0" err="1"/>
              <a:t>biological</a:t>
            </a:r>
            <a:r>
              <a:rPr lang="de-AT" dirty="0"/>
              <a:t> </a:t>
            </a:r>
            <a:r>
              <a:rPr lang="de-AT" dirty="0" err="1"/>
              <a:t>samples</a:t>
            </a:r>
            <a:r>
              <a:rPr lang="de-AT" dirty="0"/>
              <a:t> </a:t>
            </a:r>
            <a:r>
              <a:rPr lang="de-AT" dirty="0" err="1"/>
              <a:t>are</a:t>
            </a:r>
            <a:r>
              <a:rPr lang="de-AT" dirty="0"/>
              <a:t> </a:t>
            </a:r>
            <a:r>
              <a:rPr lang="de-AT" dirty="0" err="1"/>
              <a:t>valuable</a:t>
            </a:r>
            <a:r>
              <a:rPr lang="de-AT" dirty="0"/>
              <a:t> </a:t>
            </a:r>
            <a:r>
              <a:rPr lang="de-AT" dirty="0" err="1"/>
              <a:t>and</a:t>
            </a:r>
            <a:r>
              <a:rPr lang="de-AT" dirty="0"/>
              <a:t> </a:t>
            </a:r>
            <a:r>
              <a:rPr lang="de-AT" dirty="0" err="1"/>
              <a:t>expendable</a:t>
            </a:r>
            <a:endParaRPr lang="de-AT" dirty="0"/>
          </a:p>
          <a:p>
            <a:pPr lvl="1">
              <a:lnSpc>
                <a:spcPct val="150000"/>
              </a:lnSpc>
            </a:pPr>
            <a:r>
              <a:rPr lang="de-AT" dirty="0" err="1"/>
              <a:t>Many</a:t>
            </a:r>
            <a:r>
              <a:rPr lang="de-AT" dirty="0"/>
              <a:t> </a:t>
            </a:r>
            <a:r>
              <a:rPr lang="de-AT" dirty="0" err="1"/>
              <a:t>diseases</a:t>
            </a:r>
            <a:r>
              <a:rPr lang="de-AT" dirty="0"/>
              <a:t> (e.g. rare </a:t>
            </a:r>
            <a:r>
              <a:rPr lang="de-AT" dirty="0" err="1"/>
              <a:t>diseases</a:t>
            </a:r>
            <a:r>
              <a:rPr lang="de-AT" dirty="0"/>
              <a:t>) </a:t>
            </a:r>
            <a:r>
              <a:rPr lang="de-AT" dirty="0" err="1"/>
              <a:t>require</a:t>
            </a:r>
            <a:r>
              <a:rPr lang="de-AT" dirty="0"/>
              <a:t> a </a:t>
            </a:r>
            <a:r>
              <a:rPr lang="de-AT" dirty="0" err="1"/>
              <a:t>long</a:t>
            </a:r>
            <a:r>
              <a:rPr lang="de-AT" dirty="0"/>
              <a:t> time </a:t>
            </a:r>
            <a:r>
              <a:rPr lang="de-AT" dirty="0" err="1"/>
              <a:t>to</a:t>
            </a:r>
            <a:r>
              <a:rPr lang="de-AT" dirty="0"/>
              <a:t> </a:t>
            </a:r>
            <a:r>
              <a:rPr lang="de-AT" dirty="0" err="1"/>
              <a:t>collect</a:t>
            </a:r>
            <a:r>
              <a:rPr lang="de-AT" dirty="0"/>
              <a:t> </a:t>
            </a:r>
            <a:r>
              <a:rPr lang="de-AT" dirty="0" err="1"/>
              <a:t>scientifically</a:t>
            </a:r>
            <a:r>
              <a:rPr lang="de-AT" dirty="0"/>
              <a:t> </a:t>
            </a:r>
            <a:r>
              <a:rPr lang="de-AT" dirty="0" err="1"/>
              <a:t>useful</a:t>
            </a:r>
            <a:r>
              <a:rPr lang="de-AT" dirty="0"/>
              <a:t> </a:t>
            </a:r>
            <a:r>
              <a:rPr lang="de-AT" dirty="0" err="1"/>
              <a:t>cohorts</a:t>
            </a:r>
            <a:r>
              <a:rPr lang="de-AT" dirty="0"/>
              <a:t> </a:t>
            </a:r>
          </a:p>
          <a:p>
            <a:pPr lvl="2">
              <a:lnSpc>
                <a:spcPct val="150000"/>
              </a:lnSpc>
            </a:pPr>
            <a:r>
              <a:rPr lang="de-AT" dirty="0"/>
              <a:t>Not </a:t>
            </a:r>
            <a:r>
              <a:rPr lang="de-AT" dirty="0" err="1"/>
              <a:t>accounting</a:t>
            </a:r>
            <a:r>
              <a:rPr lang="de-AT" dirty="0"/>
              <a:t> </a:t>
            </a:r>
            <a:r>
              <a:rPr lang="de-AT" dirty="0" err="1"/>
              <a:t>for</a:t>
            </a:r>
            <a:r>
              <a:rPr lang="de-AT" dirty="0"/>
              <a:t> </a:t>
            </a:r>
            <a:r>
              <a:rPr lang="de-AT" dirty="0" err="1"/>
              <a:t>the</a:t>
            </a:r>
            <a:r>
              <a:rPr lang="de-AT" dirty="0"/>
              <a:t> </a:t>
            </a:r>
            <a:r>
              <a:rPr lang="de-AT" dirty="0" err="1"/>
              <a:t>quality</a:t>
            </a:r>
            <a:r>
              <a:rPr lang="de-AT" dirty="0"/>
              <a:t> </a:t>
            </a:r>
            <a:r>
              <a:rPr lang="de-AT" dirty="0" err="1"/>
              <a:t>of</a:t>
            </a:r>
            <a:r>
              <a:rPr lang="de-AT" dirty="0"/>
              <a:t> </a:t>
            </a:r>
            <a:r>
              <a:rPr lang="de-AT" dirty="0" err="1"/>
              <a:t>samples</a:t>
            </a:r>
            <a:r>
              <a:rPr lang="de-AT" dirty="0"/>
              <a:t> </a:t>
            </a:r>
            <a:r>
              <a:rPr lang="de-AT" dirty="0" err="1"/>
              <a:t>is</a:t>
            </a:r>
            <a:r>
              <a:rPr lang="de-AT" dirty="0"/>
              <a:t> not an </a:t>
            </a:r>
            <a:r>
              <a:rPr lang="de-AT" dirty="0" err="1"/>
              <a:t>option</a:t>
            </a:r>
            <a:r>
              <a:rPr lang="de-AT" dirty="0"/>
              <a:t>!</a:t>
            </a:r>
          </a:p>
          <a:p>
            <a:pPr lvl="1">
              <a:lnSpc>
                <a:spcPct val="150000"/>
              </a:lnSpc>
            </a:pPr>
            <a:r>
              <a:rPr lang="de-AT" dirty="0"/>
              <a:t>FAIR </a:t>
            </a:r>
            <a:r>
              <a:rPr lang="de-AT" dirty="0" err="1"/>
              <a:t>data</a:t>
            </a:r>
            <a:r>
              <a:rPr lang="de-AT" dirty="0"/>
              <a:t> must </a:t>
            </a:r>
            <a:r>
              <a:rPr lang="de-AT" dirty="0" err="1"/>
              <a:t>be</a:t>
            </a:r>
            <a:r>
              <a:rPr lang="de-AT" dirty="0"/>
              <a:t> </a:t>
            </a:r>
            <a:r>
              <a:rPr lang="de-AT" dirty="0" err="1"/>
              <a:t>of</a:t>
            </a:r>
            <a:r>
              <a:rPr lang="de-AT" dirty="0"/>
              <a:t> </a:t>
            </a:r>
            <a:r>
              <a:rPr lang="de-AT" dirty="0" err="1"/>
              <a:t>defined</a:t>
            </a:r>
            <a:r>
              <a:rPr lang="de-AT" dirty="0"/>
              <a:t> </a:t>
            </a:r>
            <a:r>
              <a:rPr lang="de-AT" dirty="0" err="1"/>
              <a:t>quality</a:t>
            </a:r>
            <a:r>
              <a:rPr lang="de-AT" dirty="0"/>
              <a:t> (</a:t>
            </a:r>
            <a:r>
              <a:rPr lang="de-AT" dirty="0" err="1"/>
              <a:t>highest</a:t>
            </a:r>
            <a:r>
              <a:rPr lang="de-AT" dirty="0"/>
              <a:t> </a:t>
            </a:r>
            <a:r>
              <a:rPr lang="de-AT" dirty="0" err="1"/>
              <a:t>quality</a:t>
            </a:r>
            <a:r>
              <a:rPr lang="de-AT" dirty="0"/>
              <a:t> </a:t>
            </a:r>
            <a:r>
              <a:rPr lang="de-AT" dirty="0" err="1"/>
              <a:t>presently</a:t>
            </a:r>
            <a:r>
              <a:rPr lang="de-AT" dirty="0"/>
              <a:t> </a:t>
            </a:r>
            <a:r>
              <a:rPr lang="de-AT" dirty="0" err="1"/>
              <a:t>achievable</a:t>
            </a:r>
            <a:r>
              <a:rPr lang="de-AT" dirty="0"/>
              <a:t>)</a:t>
            </a:r>
          </a:p>
          <a:p>
            <a:pPr lvl="2">
              <a:lnSpc>
                <a:spcPct val="150000"/>
              </a:lnSpc>
            </a:pPr>
            <a:r>
              <a:rPr lang="de-AT" dirty="0">
                <a:sym typeface="Wingdings" panose="05000000000000000000" pitchFamily="2" charset="2"/>
              </a:rPr>
              <a:t> </a:t>
            </a:r>
            <a:r>
              <a:rPr lang="de-AT" dirty="0" err="1">
                <a:sym typeface="Wingdings" panose="05000000000000000000" pitchFamily="2" charset="2"/>
              </a:rPr>
              <a:t>accountability</a:t>
            </a:r>
            <a:r>
              <a:rPr lang="de-AT" dirty="0">
                <a:sym typeface="Wingdings" panose="05000000000000000000" pitchFamily="2" charset="2"/>
              </a:rPr>
              <a:t> </a:t>
            </a:r>
            <a:r>
              <a:rPr lang="de-AT" dirty="0" err="1">
                <a:sym typeface="Wingdings" panose="05000000000000000000" pitchFamily="2" charset="2"/>
              </a:rPr>
              <a:t>along</a:t>
            </a:r>
            <a:r>
              <a:rPr lang="de-AT" dirty="0">
                <a:sym typeface="Wingdings" panose="05000000000000000000" pitchFamily="2" charset="2"/>
              </a:rPr>
              <a:t> </a:t>
            </a:r>
            <a:r>
              <a:rPr lang="de-AT" dirty="0" err="1">
                <a:sym typeface="Wingdings" panose="05000000000000000000" pitchFamily="2" charset="2"/>
              </a:rPr>
              <a:t>the</a:t>
            </a:r>
            <a:r>
              <a:rPr lang="de-AT" dirty="0">
                <a:sym typeface="Wingdings" panose="05000000000000000000" pitchFamily="2" charset="2"/>
              </a:rPr>
              <a:t> </a:t>
            </a:r>
            <a:r>
              <a:rPr lang="de-AT" dirty="0" err="1">
                <a:sym typeface="Wingdings" panose="05000000000000000000" pitchFamily="2" charset="2"/>
              </a:rPr>
              <a:t>pre-analytical</a:t>
            </a:r>
            <a:r>
              <a:rPr lang="de-AT" dirty="0">
                <a:sym typeface="Wingdings" panose="05000000000000000000" pitchFamily="2" charset="2"/>
              </a:rPr>
              <a:t> </a:t>
            </a:r>
            <a:r>
              <a:rPr lang="de-AT" dirty="0" err="1">
                <a:sym typeface="Wingdings" panose="05000000000000000000" pitchFamily="2" charset="2"/>
              </a:rPr>
              <a:t>and</a:t>
            </a:r>
            <a:r>
              <a:rPr lang="de-AT" dirty="0">
                <a:sym typeface="Wingdings" panose="05000000000000000000" pitchFamily="2" charset="2"/>
              </a:rPr>
              <a:t> </a:t>
            </a:r>
            <a:r>
              <a:rPr lang="de-AT" dirty="0" err="1">
                <a:sym typeface="Wingdings" panose="05000000000000000000" pitchFamily="2" charset="2"/>
              </a:rPr>
              <a:t>analytical</a:t>
            </a:r>
            <a:r>
              <a:rPr lang="de-AT" dirty="0">
                <a:sym typeface="Wingdings" panose="05000000000000000000" pitchFamily="2" charset="2"/>
              </a:rPr>
              <a:t> </a:t>
            </a:r>
            <a:r>
              <a:rPr lang="de-AT" dirty="0" err="1">
                <a:sym typeface="Wingdings" panose="05000000000000000000" pitchFamily="2" charset="2"/>
              </a:rPr>
              <a:t>workflow</a:t>
            </a:r>
            <a:endParaRPr lang="de-AT" dirty="0">
              <a:sym typeface="Wingdings" panose="05000000000000000000" pitchFamily="2" charset="2"/>
            </a:endParaRPr>
          </a:p>
          <a:p>
            <a:pPr lvl="2">
              <a:lnSpc>
                <a:spcPct val="150000"/>
              </a:lnSpc>
            </a:pPr>
            <a:r>
              <a:rPr lang="de-AT" dirty="0">
                <a:sym typeface="Wingdings" panose="05000000000000000000" pitchFamily="2" charset="2"/>
              </a:rPr>
              <a:t> </a:t>
            </a:r>
            <a:r>
              <a:rPr lang="de-AT" dirty="0" err="1">
                <a:sym typeface="Wingdings" panose="05000000000000000000" pitchFamily="2" charset="2"/>
              </a:rPr>
              <a:t>this</a:t>
            </a:r>
            <a:r>
              <a:rPr lang="de-AT" dirty="0">
                <a:sym typeface="Wingdings" panose="05000000000000000000" pitchFamily="2" charset="2"/>
              </a:rPr>
              <a:t> </a:t>
            </a:r>
            <a:r>
              <a:rPr lang="de-AT" dirty="0" err="1">
                <a:sym typeface="Wingdings" panose="05000000000000000000" pitchFamily="2" charset="2"/>
              </a:rPr>
              <a:t>should</a:t>
            </a:r>
            <a:r>
              <a:rPr lang="de-AT" dirty="0">
                <a:sym typeface="Wingdings" panose="05000000000000000000" pitchFamily="2" charset="2"/>
              </a:rPr>
              <a:t> </a:t>
            </a:r>
            <a:r>
              <a:rPr lang="de-AT" dirty="0" err="1">
                <a:sym typeface="Wingdings" panose="05000000000000000000" pitchFamily="2" charset="2"/>
              </a:rPr>
              <a:t>be</a:t>
            </a:r>
            <a:r>
              <a:rPr lang="de-AT" dirty="0">
                <a:sym typeface="Wingdings" panose="05000000000000000000" pitchFamily="2" charset="2"/>
              </a:rPr>
              <a:t> an </a:t>
            </a:r>
            <a:r>
              <a:rPr lang="de-AT" dirty="0" err="1">
                <a:sym typeface="Wingdings" panose="05000000000000000000" pitchFamily="2" charset="2"/>
              </a:rPr>
              <a:t>ethical</a:t>
            </a:r>
            <a:r>
              <a:rPr lang="de-AT" dirty="0">
                <a:sym typeface="Wingdings" panose="05000000000000000000" pitchFamily="2" charset="2"/>
              </a:rPr>
              <a:t> </a:t>
            </a:r>
            <a:r>
              <a:rPr lang="de-AT" dirty="0" err="1">
                <a:sym typeface="Wingdings" panose="05000000000000000000" pitchFamily="2" charset="2"/>
              </a:rPr>
              <a:t>principle</a:t>
            </a:r>
            <a:r>
              <a:rPr lang="de-AT" dirty="0">
                <a:sym typeface="Wingdings" panose="05000000000000000000" pitchFamily="2" charset="2"/>
              </a:rPr>
              <a:t> (</a:t>
            </a:r>
            <a:r>
              <a:rPr lang="de-AT" dirty="0" err="1">
                <a:sym typeface="Wingdings" panose="05000000000000000000" pitchFamily="2" charset="2"/>
              </a:rPr>
              <a:t>good</a:t>
            </a:r>
            <a:r>
              <a:rPr lang="de-AT" dirty="0">
                <a:sym typeface="Wingdings" panose="05000000000000000000" pitchFamily="2" charset="2"/>
              </a:rPr>
              <a:t> </a:t>
            </a:r>
            <a:r>
              <a:rPr lang="de-AT" dirty="0" err="1">
                <a:sym typeface="Wingdings" panose="05000000000000000000" pitchFamily="2" charset="2"/>
              </a:rPr>
              <a:t>scientific</a:t>
            </a:r>
            <a:r>
              <a:rPr lang="de-AT" dirty="0">
                <a:sym typeface="Wingdings" panose="05000000000000000000" pitchFamily="2" charset="2"/>
              </a:rPr>
              <a:t>/</a:t>
            </a:r>
            <a:r>
              <a:rPr lang="de-AT" dirty="0" err="1">
                <a:sym typeface="Wingdings" panose="05000000000000000000" pitchFamily="2" charset="2"/>
              </a:rPr>
              <a:t>medical</a:t>
            </a:r>
            <a:r>
              <a:rPr lang="de-AT" dirty="0">
                <a:sym typeface="Wingdings" panose="05000000000000000000" pitchFamily="2" charset="2"/>
              </a:rPr>
              <a:t> </a:t>
            </a:r>
            <a:r>
              <a:rPr lang="de-AT" dirty="0" err="1">
                <a:sym typeface="Wingdings" panose="05000000000000000000" pitchFamily="2" charset="2"/>
              </a:rPr>
              <a:t>practice</a:t>
            </a:r>
            <a:r>
              <a:rPr lang="de-AT" dirty="0">
                <a:sym typeface="Wingdings" panose="05000000000000000000" pitchFamily="2" charset="2"/>
              </a:rPr>
              <a:t>)</a:t>
            </a:r>
          </a:p>
          <a:p>
            <a:pPr>
              <a:lnSpc>
                <a:spcPct val="150000"/>
              </a:lnSpc>
            </a:pPr>
            <a:r>
              <a:rPr lang="de-AT" dirty="0">
                <a:sym typeface="Wingdings" panose="05000000000000000000" pitchFamily="2" charset="2"/>
              </a:rPr>
              <a:t>A sample </a:t>
            </a:r>
            <a:r>
              <a:rPr lang="de-AT" dirty="0" err="1">
                <a:sym typeface="Wingdings" panose="05000000000000000000" pitchFamily="2" charset="2"/>
              </a:rPr>
              <a:t>without</a:t>
            </a:r>
            <a:r>
              <a:rPr lang="de-AT" dirty="0">
                <a:sym typeface="Wingdings" panose="05000000000000000000" pitchFamily="2" charset="2"/>
              </a:rPr>
              <a:t> </a:t>
            </a:r>
            <a:r>
              <a:rPr lang="de-AT" dirty="0" err="1">
                <a:sym typeface="Wingdings" panose="05000000000000000000" pitchFamily="2" charset="2"/>
              </a:rPr>
              <a:t>sufficient</a:t>
            </a:r>
            <a:r>
              <a:rPr lang="de-AT" dirty="0">
                <a:sym typeface="Wingdings" panose="05000000000000000000" pitchFamily="2" charset="2"/>
              </a:rPr>
              <a:t> </a:t>
            </a:r>
            <a:r>
              <a:rPr lang="de-AT" dirty="0" err="1">
                <a:sym typeface="Wingdings" panose="05000000000000000000" pitchFamily="2" charset="2"/>
              </a:rPr>
              <a:t>documentation</a:t>
            </a:r>
            <a:r>
              <a:rPr lang="de-AT" dirty="0">
                <a:sym typeface="Wingdings" panose="05000000000000000000" pitchFamily="2" charset="2"/>
              </a:rPr>
              <a:t> </a:t>
            </a:r>
            <a:r>
              <a:rPr lang="de-AT" dirty="0" err="1">
                <a:sym typeface="Wingdings" panose="05000000000000000000" pitchFamily="2" charset="2"/>
              </a:rPr>
              <a:t>is</a:t>
            </a:r>
            <a:r>
              <a:rPr lang="de-AT" dirty="0">
                <a:sym typeface="Wingdings" panose="05000000000000000000" pitchFamily="2" charset="2"/>
              </a:rPr>
              <a:t> expensive </a:t>
            </a:r>
            <a:r>
              <a:rPr lang="de-AT" dirty="0" err="1">
                <a:sym typeface="Wingdings" panose="05000000000000000000" pitchFamily="2" charset="2"/>
              </a:rPr>
              <a:t>hospital</a:t>
            </a:r>
            <a:r>
              <a:rPr lang="de-AT" dirty="0">
                <a:sym typeface="Wingdings" panose="05000000000000000000" pitchFamily="2" charset="2"/>
              </a:rPr>
              <a:t> </a:t>
            </a:r>
            <a:r>
              <a:rPr lang="de-AT" dirty="0" err="1">
                <a:sym typeface="Wingdings" panose="05000000000000000000" pitchFamily="2" charset="2"/>
              </a:rPr>
              <a:t>waste</a:t>
            </a:r>
            <a:endParaRPr lang="de-AT" dirty="0">
              <a:sym typeface="Wingdings" panose="05000000000000000000" pitchFamily="2" charset="2"/>
            </a:endParaRPr>
          </a:p>
          <a:p>
            <a:pPr lvl="1">
              <a:lnSpc>
                <a:spcPct val="150000"/>
              </a:lnSpc>
            </a:pPr>
            <a:r>
              <a:rPr lang="de-AT" dirty="0" err="1">
                <a:sym typeface="Wingdings" panose="05000000000000000000" pitchFamily="2" charset="2"/>
              </a:rPr>
              <a:t>Documentation</a:t>
            </a:r>
            <a:r>
              <a:rPr lang="de-AT" dirty="0">
                <a:sym typeface="Wingdings" panose="05000000000000000000" pitchFamily="2" charset="2"/>
              </a:rPr>
              <a:t> </a:t>
            </a:r>
            <a:r>
              <a:rPr lang="de-AT" dirty="0" err="1">
                <a:sym typeface="Wingdings" panose="05000000000000000000" pitchFamily="2" charset="2"/>
              </a:rPr>
              <a:t>of</a:t>
            </a:r>
            <a:r>
              <a:rPr lang="de-AT" dirty="0">
                <a:sym typeface="Wingdings" panose="05000000000000000000" pitchFamily="2" charset="2"/>
              </a:rPr>
              <a:t> all </a:t>
            </a:r>
            <a:r>
              <a:rPr lang="de-AT" dirty="0" err="1">
                <a:sym typeface="Wingdings" panose="05000000000000000000" pitchFamily="2" charset="2"/>
              </a:rPr>
              <a:t>procedures</a:t>
            </a:r>
            <a:r>
              <a:rPr lang="de-AT" dirty="0">
                <a:sym typeface="Wingdings" panose="05000000000000000000" pitchFamily="2" charset="2"/>
              </a:rPr>
              <a:t>  </a:t>
            </a:r>
            <a:r>
              <a:rPr lang="de-AT" dirty="0" err="1">
                <a:sym typeface="Wingdings" panose="05000000000000000000" pitchFamily="2" charset="2"/>
              </a:rPr>
              <a:t>core</a:t>
            </a:r>
            <a:r>
              <a:rPr lang="de-AT" dirty="0">
                <a:sym typeface="Wingdings" panose="05000000000000000000" pitchFamily="2" charset="2"/>
              </a:rPr>
              <a:t> </a:t>
            </a:r>
            <a:r>
              <a:rPr lang="de-AT" dirty="0" err="1">
                <a:sym typeface="Wingdings" panose="05000000000000000000" pitchFamily="2" charset="2"/>
              </a:rPr>
              <a:t>of</a:t>
            </a:r>
            <a:r>
              <a:rPr lang="de-AT" dirty="0">
                <a:sym typeface="Wingdings" panose="05000000000000000000" pitchFamily="2" charset="2"/>
              </a:rPr>
              <a:t> CEN/ISO </a:t>
            </a:r>
            <a:r>
              <a:rPr lang="de-AT" dirty="0" err="1">
                <a:sym typeface="Wingdings" panose="05000000000000000000" pitchFamily="2" charset="2"/>
              </a:rPr>
              <a:t>standards</a:t>
            </a:r>
            <a:endParaRPr lang="de-AT" dirty="0"/>
          </a:p>
          <a:p>
            <a:pPr lvl="1">
              <a:lnSpc>
                <a:spcPct val="150000"/>
              </a:lnSpc>
            </a:pPr>
            <a:endParaRPr lang="en-US" dirty="0"/>
          </a:p>
        </p:txBody>
      </p:sp>
    </p:spTree>
    <p:extLst>
      <p:ext uri="{BB962C8B-B14F-4D97-AF65-F5344CB8AC3E}">
        <p14:creationId xmlns:p14="http://schemas.microsoft.com/office/powerpoint/2010/main" val="39900493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dirty="0"/>
              <a:t>Who </a:t>
            </a:r>
            <a:r>
              <a:rPr lang="de-DE" dirty="0" err="1"/>
              <a:t>should</a:t>
            </a:r>
            <a:r>
              <a:rPr lang="de-DE" dirty="0"/>
              <a:t> </a:t>
            </a:r>
            <a:r>
              <a:rPr lang="de-DE" dirty="0" err="1"/>
              <a:t>implement</a:t>
            </a:r>
            <a:r>
              <a:rPr lang="de-DE" dirty="0"/>
              <a:t> </a:t>
            </a:r>
            <a:r>
              <a:rPr lang="de-DE" dirty="0" err="1"/>
              <a:t>standardized</a:t>
            </a:r>
            <a:r>
              <a:rPr lang="de-DE" dirty="0"/>
              <a:t> </a:t>
            </a:r>
            <a:r>
              <a:rPr lang="de-DE" dirty="0" err="1"/>
              <a:t>workflows</a:t>
            </a:r>
            <a:r>
              <a:rPr lang="de-DE" dirty="0"/>
              <a:t>?</a:t>
            </a:r>
            <a:endParaRPr lang="en-US" dirty="0"/>
          </a:p>
        </p:txBody>
      </p:sp>
      <p:sp>
        <p:nvSpPr>
          <p:cNvPr id="3" name="Inhaltsplatzhalter 2"/>
          <p:cNvSpPr>
            <a:spLocks noGrp="1"/>
          </p:cNvSpPr>
          <p:nvPr>
            <p:ph idx="1"/>
          </p:nvPr>
        </p:nvSpPr>
        <p:spPr>
          <a:xfrm>
            <a:off x="677334" y="1032520"/>
            <a:ext cx="10066866" cy="5368280"/>
          </a:xfrm>
        </p:spPr>
        <p:txBody>
          <a:bodyPr>
            <a:normAutofit lnSpcReduction="10000"/>
          </a:bodyPr>
          <a:lstStyle/>
          <a:p>
            <a:pPr>
              <a:lnSpc>
                <a:spcPct val="150000"/>
              </a:lnSpc>
            </a:pPr>
            <a:r>
              <a:rPr lang="de-AT" dirty="0" err="1">
                <a:sym typeface="Wingdings" panose="05000000000000000000" pitchFamily="2" charset="2"/>
              </a:rPr>
              <a:t>Collecting</a:t>
            </a:r>
            <a:r>
              <a:rPr lang="de-AT" dirty="0">
                <a:sym typeface="Wingdings" panose="05000000000000000000" pitchFamily="2" charset="2"/>
              </a:rPr>
              <a:t> </a:t>
            </a:r>
            <a:r>
              <a:rPr lang="de-AT" dirty="0" err="1">
                <a:sym typeface="Wingdings" panose="05000000000000000000" pitchFamily="2" charset="2"/>
              </a:rPr>
              <a:t>everything</a:t>
            </a:r>
            <a:r>
              <a:rPr lang="de-AT" dirty="0">
                <a:sym typeface="Wingdings" panose="05000000000000000000" pitchFamily="2" charset="2"/>
              </a:rPr>
              <a:t> </a:t>
            </a:r>
            <a:r>
              <a:rPr lang="de-AT" dirty="0" err="1">
                <a:sym typeface="Wingdings" panose="05000000000000000000" pitchFamily="2" charset="2"/>
              </a:rPr>
              <a:t>may</a:t>
            </a:r>
            <a:r>
              <a:rPr lang="de-AT" dirty="0">
                <a:sym typeface="Wingdings" panose="05000000000000000000" pitchFamily="2" charset="2"/>
              </a:rPr>
              <a:t> not </a:t>
            </a:r>
            <a:r>
              <a:rPr lang="de-AT" dirty="0" err="1">
                <a:sym typeface="Wingdings" panose="05000000000000000000" pitchFamily="2" charset="2"/>
              </a:rPr>
              <a:t>be</a:t>
            </a:r>
            <a:r>
              <a:rPr lang="de-AT" dirty="0">
                <a:sym typeface="Wingdings" panose="05000000000000000000" pitchFamily="2" charset="2"/>
              </a:rPr>
              <a:t> </a:t>
            </a:r>
            <a:r>
              <a:rPr lang="de-AT" dirty="0" err="1">
                <a:sym typeface="Wingdings" panose="05000000000000000000" pitchFamily="2" charset="2"/>
              </a:rPr>
              <a:t>the</a:t>
            </a:r>
            <a:r>
              <a:rPr lang="de-AT" dirty="0">
                <a:sym typeface="Wingdings" panose="05000000000000000000" pitchFamily="2" charset="2"/>
              </a:rPr>
              <a:t> </a:t>
            </a:r>
            <a:r>
              <a:rPr lang="de-AT" dirty="0" err="1">
                <a:sym typeface="Wingdings" panose="05000000000000000000" pitchFamily="2" charset="2"/>
              </a:rPr>
              <a:t>best</a:t>
            </a:r>
            <a:r>
              <a:rPr lang="de-AT" dirty="0">
                <a:sym typeface="Wingdings" panose="05000000000000000000" pitchFamily="2" charset="2"/>
              </a:rPr>
              <a:t> </a:t>
            </a:r>
            <a:r>
              <a:rPr lang="de-AT" dirty="0" err="1">
                <a:sym typeface="Wingdings" panose="05000000000000000000" pitchFamily="2" charset="2"/>
              </a:rPr>
              <a:t>strategy</a:t>
            </a:r>
            <a:r>
              <a:rPr lang="de-AT" dirty="0">
                <a:sym typeface="Wingdings" panose="05000000000000000000" pitchFamily="2" charset="2"/>
              </a:rPr>
              <a:t> so …</a:t>
            </a:r>
          </a:p>
          <a:p>
            <a:pPr lvl="1">
              <a:lnSpc>
                <a:spcPct val="150000"/>
              </a:lnSpc>
            </a:pPr>
            <a:r>
              <a:rPr lang="de-AT" dirty="0">
                <a:sym typeface="Wingdings" panose="05000000000000000000" pitchFamily="2" charset="2"/>
              </a:rPr>
              <a:t>.. </a:t>
            </a:r>
            <a:r>
              <a:rPr lang="de-AT" dirty="0" err="1">
                <a:sym typeface="Wingdings" panose="05000000000000000000" pitchFamily="2" charset="2"/>
              </a:rPr>
              <a:t>let</a:t>
            </a:r>
            <a:r>
              <a:rPr lang="de-AT" dirty="0">
                <a:sym typeface="Wingdings" panose="05000000000000000000" pitchFamily="2" charset="2"/>
              </a:rPr>
              <a:t> </a:t>
            </a:r>
            <a:r>
              <a:rPr lang="de-AT" dirty="0" err="1">
                <a:sym typeface="Wingdings" panose="05000000000000000000" pitchFamily="2" charset="2"/>
              </a:rPr>
              <a:t>everyone</a:t>
            </a:r>
            <a:r>
              <a:rPr lang="de-AT" dirty="0">
                <a:sym typeface="Wingdings" panose="05000000000000000000" pitchFamily="2" charset="2"/>
              </a:rPr>
              <a:t> do </a:t>
            </a:r>
            <a:r>
              <a:rPr lang="de-AT" dirty="0" err="1">
                <a:sym typeface="Wingdings" panose="05000000000000000000" pitchFamily="2" charset="2"/>
              </a:rPr>
              <a:t>what</a:t>
            </a:r>
            <a:r>
              <a:rPr lang="de-AT" dirty="0">
                <a:sym typeface="Wingdings" panose="05000000000000000000" pitchFamily="2" charset="2"/>
              </a:rPr>
              <a:t> s/he </a:t>
            </a:r>
            <a:r>
              <a:rPr lang="de-AT" dirty="0" err="1">
                <a:sym typeface="Wingdings" panose="05000000000000000000" pitchFamily="2" charset="2"/>
              </a:rPr>
              <a:t>does</a:t>
            </a:r>
            <a:r>
              <a:rPr lang="de-AT" dirty="0">
                <a:sym typeface="Wingdings" panose="05000000000000000000" pitchFamily="2" charset="2"/>
              </a:rPr>
              <a:t> </a:t>
            </a:r>
            <a:r>
              <a:rPr lang="de-AT" dirty="0" err="1">
                <a:sym typeface="Wingdings" panose="05000000000000000000" pitchFamily="2" charset="2"/>
              </a:rPr>
              <a:t>best</a:t>
            </a:r>
            <a:r>
              <a:rPr lang="de-AT" dirty="0">
                <a:sym typeface="Wingdings" panose="05000000000000000000" pitchFamily="2" charset="2"/>
              </a:rPr>
              <a:t> …</a:t>
            </a:r>
          </a:p>
          <a:p>
            <a:pPr>
              <a:lnSpc>
                <a:spcPct val="150000"/>
              </a:lnSpc>
            </a:pPr>
            <a:r>
              <a:rPr lang="de-AT" dirty="0" err="1">
                <a:sym typeface="Wingdings" panose="05000000000000000000" pitchFamily="2" charset="2"/>
              </a:rPr>
              <a:t>Biobanks</a:t>
            </a:r>
            <a:endParaRPr lang="de-AT" dirty="0">
              <a:sym typeface="Wingdings" panose="05000000000000000000" pitchFamily="2" charset="2"/>
            </a:endParaRPr>
          </a:p>
          <a:p>
            <a:pPr lvl="1">
              <a:lnSpc>
                <a:spcPct val="150000"/>
              </a:lnSpc>
            </a:pPr>
            <a:r>
              <a:rPr lang="de-AT" dirty="0">
                <a:sym typeface="Wingdings" panose="05000000000000000000" pitchFamily="2" charset="2"/>
              </a:rPr>
              <a:t>Focus on </a:t>
            </a:r>
            <a:r>
              <a:rPr lang="de-AT" dirty="0" err="1">
                <a:sym typeface="Wingdings" panose="05000000000000000000" pitchFamily="2" charset="2"/>
              </a:rPr>
              <a:t>supporting</a:t>
            </a:r>
            <a:r>
              <a:rPr lang="de-AT" dirty="0">
                <a:sym typeface="Wingdings" panose="05000000000000000000" pitchFamily="2" charset="2"/>
              </a:rPr>
              <a:t> </a:t>
            </a:r>
            <a:r>
              <a:rPr lang="de-AT" dirty="0" err="1">
                <a:sym typeface="Wingdings" panose="05000000000000000000" pitchFamily="2" charset="2"/>
              </a:rPr>
              <a:t>and</a:t>
            </a:r>
            <a:r>
              <a:rPr lang="de-AT" dirty="0">
                <a:sym typeface="Wingdings" panose="05000000000000000000" pitchFamily="2" charset="2"/>
              </a:rPr>
              <a:t> </a:t>
            </a:r>
            <a:r>
              <a:rPr lang="de-AT" dirty="0" err="1">
                <a:sym typeface="Wingdings" panose="05000000000000000000" pitchFamily="2" charset="2"/>
              </a:rPr>
              <a:t>implementing</a:t>
            </a:r>
            <a:r>
              <a:rPr lang="de-AT" dirty="0">
                <a:sym typeface="Wingdings" panose="05000000000000000000" pitchFamily="2" charset="2"/>
              </a:rPr>
              <a:t> </a:t>
            </a:r>
            <a:r>
              <a:rPr lang="de-AT" dirty="0" err="1">
                <a:sym typeface="Wingdings" panose="05000000000000000000" pitchFamily="2" charset="2"/>
              </a:rPr>
              <a:t>standardized</a:t>
            </a:r>
            <a:r>
              <a:rPr lang="de-AT" dirty="0">
                <a:sym typeface="Wingdings" panose="05000000000000000000" pitchFamily="2" charset="2"/>
              </a:rPr>
              <a:t> </a:t>
            </a:r>
            <a:r>
              <a:rPr lang="de-AT" dirty="0" err="1">
                <a:sym typeface="Wingdings" panose="05000000000000000000" pitchFamily="2" charset="2"/>
              </a:rPr>
              <a:t>workflows</a:t>
            </a:r>
            <a:r>
              <a:rPr lang="de-AT" dirty="0">
                <a:sym typeface="Wingdings" panose="05000000000000000000" pitchFamily="2" charset="2"/>
              </a:rPr>
              <a:t> </a:t>
            </a:r>
          </a:p>
          <a:p>
            <a:pPr lvl="1">
              <a:lnSpc>
                <a:spcPct val="150000"/>
              </a:lnSpc>
            </a:pPr>
            <a:r>
              <a:rPr lang="de-AT" dirty="0" err="1">
                <a:sym typeface="Wingdings" panose="05000000000000000000" pitchFamily="2" charset="2"/>
              </a:rPr>
              <a:t>Logistic</a:t>
            </a:r>
            <a:r>
              <a:rPr lang="de-AT" dirty="0">
                <a:sym typeface="Wingdings" panose="05000000000000000000" pitchFamily="2" charset="2"/>
              </a:rPr>
              <a:t> </a:t>
            </a:r>
            <a:r>
              <a:rPr lang="de-AT" dirty="0" err="1">
                <a:sym typeface="Wingdings" panose="05000000000000000000" pitchFamily="2" charset="2"/>
              </a:rPr>
              <a:t>support</a:t>
            </a:r>
            <a:r>
              <a:rPr lang="de-AT" dirty="0">
                <a:sym typeface="Wingdings" panose="05000000000000000000" pitchFamily="2" charset="2"/>
              </a:rPr>
              <a:t> (</a:t>
            </a:r>
            <a:r>
              <a:rPr lang="de-AT" dirty="0" err="1">
                <a:sym typeface="Wingdings" panose="05000000000000000000" pitchFamily="2" charset="2"/>
              </a:rPr>
              <a:t>procedures</a:t>
            </a:r>
            <a:r>
              <a:rPr lang="de-AT" dirty="0">
                <a:sym typeface="Wingdings" panose="05000000000000000000" pitchFamily="2" charset="2"/>
              </a:rPr>
              <a:t>, </a:t>
            </a:r>
            <a:r>
              <a:rPr lang="de-AT" dirty="0" err="1">
                <a:sym typeface="Wingdings" panose="05000000000000000000" pitchFamily="2" charset="2"/>
              </a:rPr>
              <a:t>documentation</a:t>
            </a:r>
            <a:r>
              <a:rPr lang="de-AT" dirty="0">
                <a:sym typeface="Wingdings" panose="05000000000000000000" pitchFamily="2" charset="2"/>
              </a:rPr>
              <a:t>, </a:t>
            </a:r>
            <a:r>
              <a:rPr lang="de-AT" dirty="0" err="1">
                <a:sym typeface="Wingdings" panose="05000000000000000000" pitchFamily="2" charset="2"/>
              </a:rPr>
              <a:t>storage</a:t>
            </a:r>
            <a:r>
              <a:rPr lang="de-AT" dirty="0">
                <a:sym typeface="Wingdings" panose="05000000000000000000" pitchFamily="2" charset="2"/>
              </a:rPr>
              <a:t>, </a:t>
            </a:r>
            <a:r>
              <a:rPr lang="de-AT" dirty="0" err="1">
                <a:sym typeface="Wingdings" panose="05000000000000000000" pitchFamily="2" charset="2"/>
              </a:rPr>
              <a:t>training</a:t>
            </a:r>
            <a:r>
              <a:rPr lang="de-AT" dirty="0">
                <a:sym typeface="Wingdings" panose="05000000000000000000" pitchFamily="2" charset="2"/>
              </a:rPr>
              <a:t>)</a:t>
            </a:r>
          </a:p>
          <a:p>
            <a:pPr>
              <a:lnSpc>
                <a:spcPct val="150000"/>
              </a:lnSpc>
            </a:pPr>
            <a:r>
              <a:rPr lang="de-AT" dirty="0" err="1"/>
              <a:t>Scientists</a:t>
            </a:r>
            <a:r>
              <a:rPr lang="de-AT" dirty="0"/>
              <a:t>/</a:t>
            </a:r>
            <a:r>
              <a:rPr lang="de-AT" dirty="0" err="1"/>
              <a:t>clinicians</a:t>
            </a:r>
            <a:endParaRPr lang="de-AT" dirty="0"/>
          </a:p>
          <a:p>
            <a:pPr lvl="1">
              <a:lnSpc>
                <a:spcPct val="150000"/>
              </a:lnSpc>
            </a:pPr>
            <a:r>
              <a:rPr lang="de-AT" dirty="0" err="1">
                <a:sym typeface="Wingdings" panose="05000000000000000000" pitchFamily="2" charset="2"/>
              </a:rPr>
              <a:t>Collect</a:t>
            </a:r>
            <a:r>
              <a:rPr lang="de-AT" dirty="0">
                <a:sym typeface="Wingdings" panose="05000000000000000000" pitchFamily="2" charset="2"/>
              </a:rPr>
              <a:t> </a:t>
            </a:r>
            <a:r>
              <a:rPr lang="de-AT" dirty="0" err="1">
                <a:sym typeface="Wingdings" panose="05000000000000000000" pitchFamily="2" charset="2"/>
              </a:rPr>
              <a:t>the</a:t>
            </a:r>
            <a:r>
              <a:rPr lang="de-AT" dirty="0">
                <a:sym typeface="Wingdings" panose="05000000000000000000" pitchFamily="2" charset="2"/>
              </a:rPr>
              <a:t> </a:t>
            </a:r>
            <a:r>
              <a:rPr lang="de-AT" dirty="0" err="1">
                <a:sym typeface="Wingdings" panose="05000000000000000000" pitchFamily="2" charset="2"/>
              </a:rPr>
              <a:t>samples</a:t>
            </a:r>
            <a:r>
              <a:rPr lang="de-AT" dirty="0">
                <a:sym typeface="Wingdings" panose="05000000000000000000" pitchFamily="2" charset="2"/>
              </a:rPr>
              <a:t>, </a:t>
            </a:r>
            <a:r>
              <a:rPr lang="de-AT" dirty="0" err="1">
                <a:sym typeface="Wingdings" panose="05000000000000000000" pitchFamily="2" charset="2"/>
              </a:rPr>
              <a:t>data</a:t>
            </a:r>
            <a:r>
              <a:rPr lang="de-AT" dirty="0">
                <a:sym typeface="Wingdings" panose="05000000000000000000" pitchFamily="2" charset="2"/>
              </a:rPr>
              <a:t>, </a:t>
            </a:r>
            <a:r>
              <a:rPr lang="de-AT" dirty="0" err="1">
                <a:sym typeface="Wingdings" panose="05000000000000000000" pitchFamily="2" charset="2"/>
              </a:rPr>
              <a:t>knowledge</a:t>
            </a:r>
            <a:endParaRPr lang="de-AT" dirty="0">
              <a:sym typeface="Wingdings" panose="05000000000000000000" pitchFamily="2" charset="2"/>
            </a:endParaRPr>
          </a:p>
          <a:p>
            <a:pPr lvl="1">
              <a:lnSpc>
                <a:spcPct val="150000"/>
              </a:lnSpc>
            </a:pPr>
            <a:r>
              <a:rPr lang="de-AT" dirty="0">
                <a:sym typeface="Wingdings" panose="05000000000000000000" pitchFamily="2" charset="2"/>
              </a:rPr>
              <a:t>Focus on </a:t>
            </a:r>
            <a:r>
              <a:rPr lang="de-AT" dirty="0" err="1">
                <a:sym typeface="Wingdings" panose="05000000000000000000" pitchFamily="2" charset="2"/>
              </a:rPr>
              <a:t>building</a:t>
            </a:r>
            <a:r>
              <a:rPr lang="de-AT" dirty="0">
                <a:sym typeface="Wingdings" panose="05000000000000000000" pitchFamily="2" charset="2"/>
              </a:rPr>
              <a:t> </a:t>
            </a:r>
            <a:r>
              <a:rPr lang="de-AT" dirty="0" err="1">
                <a:sym typeface="Wingdings" panose="05000000000000000000" pitchFamily="2" charset="2"/>
              </a:rPr>
              <a:t>specific</a:t>
            </a:r>
            <a:r>
              <a:rPr lang="de-AT" dirty="0">
                <a:sym typeface="Wingdings" panose="05000000000000000000" pitchFamily="2" charset="2"/>
              </a:rPr>
              <a:t> </a:t>
            </a:r>
            <a:r>
              <a:rPr lang="de-AT" dirty="0" err="1">
                <a:sym typeface="Wingdings" panose="05000000000000000000" pitchFamily="2" charset="2"/>
              </a:rPr>
              <a:t>cohorts</a:t>
            </a:r>
            <a:r>
              <a:rPr lang="de-AT" dirty="0">
                <a:sym typeface="Wingdings" panose="05000000000000000000" pitchFamily="2" charset="2"/>
              </a:rPr>
              <a:t> </a:t>
            </a:r>
            <a:r>
              <a:rPr lang="de-AT" dirty="0" err="1">
                <a:sym typeface="Wingdings" panose="05000000000000000000" pitchFamily="2" charset="2"/>
              </a:rPr>
              <a:t>instead</a:t>
            </a:r>
            <a:r>
              <a:rPr lang="de-AT" dirty="0">
                <a:sym typeface="Wingdings" panose="05000000000000000000" pitchFamily="2" charset="2"/>
              </a:rPr>
              <a:t> </a:t>
            </a:r>
            <a:r>
              <a:rPr lang="de-AT" dirty="0" err="1">
                <a:sym typeface="Wingdings" panose="05000000000000000000" pitchFamily="2" charset="2"/>
              </a:rPr>
              <a:t>of</a:t>
            </a:r>
            <a:r>
              <a:rPr lang="de-AT" dirty="0">
                <a:sym typeface="Wingdings" panose="05000000000000000000" pitchFamily="2" charset="2"/>
              </a:rPr>
              <a:t> </a:t>
            </a:r>
            <a:r>
              <a:rPr lang="de-AT" dirty="0" err="1">
                <a:sym typeface="Wingdings" panose="05000000000000000000" pitchFamily="2" charset="2"/>
              </a:rPr>
              <a:t>collecting</a:t>
            </a:r>
            <a:r>
              <a:rPr lang="de-AT" dirty="0">
                <a:sym typeface="Wingdings" panose="05000000000000000000" pitchFamily="2" charset="2"/>
              </a:rPr>
              <a:t> </a:t>
            </a:r>
            <a:r>
              <a:rPr lang="de-AT" dirty="0" err="1">
                <a:sym typeface="Wingdings" panose="05000000000000000000" pitchFamily="2" charset="2"/>
              </a:rPr>
              <a:t>everything</a:t>
            </a:r>
            <a:endParaRPr lang="de-AT" dirty="0">
              <a:sym typeface="Wingdings" panose="05000000000000000000" pitchFamily="2" charset="2"/>
            </a:endParaRPr>
          </a:p>
          <a:p>
            <a:pPr lvl="1">
              <a:lnSpc>
                <a:spcPct val="150000"/>
              </a:lnSpc>
            </a:pPr>
            <a:endParaRPr lang="de-AT" dirty="0">
              <a:sym typeface="Wingdings" panose="05000000000000000000" pitchFamily="2" charset="2"/>
            </a:endParaRPr>
          </a:p>
          <a:p>
            <a:pPr lvl="1">
              <a:lnSpc>
                <a:spcPct val="150000"/>
              </a:lnSpc>
            </a:pPr>
            <a:endParaRPr lang="de-AT" dirty="0">
              <a:sym typeface="Wingdings" panose="05000000000000000000" pitchFamily="2" charset="2"/>
            </a:endParaRPr>
          </a:p>
          <a:p>
            <a:pPr lvl="1">
              <a:lnSpc>
                <a:spcPct val="150000"/>
              </a:lnSpc>
            </a:pPr>
            <a:endParaRPr lang="de-AT" dirty="0"/>
          </a:p>
          <a:p>
            <a:pPr lvl="1">
              <a:lnSpc>
                <a:spcPct val="150000"/>
              </a:lnSpc>
            </a:pPr>
            <a:endParaRPr lang="en-US" dirty="0"/>
          </a:p>
        </p:txBody>
      </p:sp>
    </p:spTree>
    <p:extLst>
      <p:ext uri="{BB962C8B-B14F-4D97-AF65-F5344CB8AC3E}">
        <p14:creationId xmlns:p14="http://schemas.microsoft.com/office/powerpoint/2010/main" val="11152405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dirty="0" err="1"/>
              <a:t>Benefits</a:t>
            </a:r>
            <a:r>
              <a:rPr lang="de-AT" dirty="0"/>
              <a:t> </a:t>
            </a:r>
            <a:r>
              <a:rPr lang="de-AT" dirty="0" err="1"/>
              <a:t>for</a:t>
            </a:r>
            <a:r>
              <a:rPr lang="de-AT" dirty="0"/>
              <a:t> …</a:t>
            </a:r>
            <a:endParaRPr lang="en-US" dirty="0"/>
          </a:p>
        </p:txBody>
      </p:sp>
      <p:sp>
        <p:nvSpPr>
          <p:cNvPr id="3" name="Inhaltsplatzhalter 2"/>
          <p:cNvSpPr>
            <a:spLocks noGrp="1"/>
          </p:cNvSpPr>
          <p:nvPr>
            <p:ph sz="half" idx="1"/>
          </p:nvPr>
        </p:nvSpPr>
        <p:spPr>
          <a:xfrm>
            <a:off x="658284" y="1031232"/>
            <a:ext cx="5018616" cy="4417067"/>
          </a:xfrm>
        </p:spPr>
        <p:txBody>
          <a:bodyPr>
            <a:noAutofit/>
          </a:bodyPr>
          <a:lstStyle/>
          <a:p>
            <a:pPr>
              <a:lnSpc>
                <a:spcPct val="170000"/>
              </a:lnSpc>
            </a:pPr>
            <a:r>
              <a:rPr lang="de-AT" sz="2000" dirty="0" err="1"/>
              <a:t>Scientists</a:t>
            </a:r>
            <a:endParaRPr lang="de-AT" sz="2000" dirty="0"/>
          </a:p>
          <a:p>
            <a:pPr lvl="1">
              <a:lnSpc>
                <a:spcPct val="170000"/>
              </a:lnSpc>
            </a:pPr>
            <a:r>
              <a:rPr lang="de-AT" sz="1600" dirty="0" err="1"/>
              <a:t>Accountability</a:t>
            </a:r>
            <a:r>
              <a:rPr lang="de-AT" sz="1600" dirty="0"/>
              <a:t> </a:t>
            </a:r>
            <a:r>
              <a:rPr lang="de-AT" sz="1600" dirty="0" err="1"/>
              <a:t>for</a:t>
            </a:r>
            <a:r>
              <a:rPr lang="de-AT" sz="1600" dirty="0"/>
              <a:t> </a:t>
            </a:r>
            <a:r>
              <a:rPr lang="de-AT" sz="1600" dirty="0" err="1"/>
              <a:t>data</a:t>
            </a:r>
            <a:r>
              <a:rPr lang="de-AT" sz="1600" dirty="0"/>
              <a:t> </a:t>
            </a:r>
            <a:r>
              <a:rPr lang="de-AT" sz="1600" dirty="0" err="1"/>
              <a:t>quality</a:t>
            </a:r>
            <a:r>
              <a:rPr lang="de-AT" sz="1600" dirty="0"/>
              <a:t> </a:t>
            </a:r>
            <a:r>
              <a:rPr lang="de-AT" sz="1600" dirty="0" err="1"/>
              <a:t>and</a:t>
            </a:r>
            <a:r>
              <a:rPr lang="de-AT" sz="1600" dirty="0"/>
              <a:t> </a:t>
            </a:r>
            <a:r>
              <a:rPr lang="de-AT" sz="1600" dirty="0" err="1"/>
              <a:t>reliability</a:t>
            </a:r>
            <a:endParaRPr lang="de-AT" sz="1600" dirty="0"/>
          </a:p>
          <a:p>
            <a:pPr lvl="1">
              <a:lnSpc>
                <a:spcPct val="170000"/>
              </a:lnSpc>
            </a:pPr>
            <a:r>
              <a:rPr lang="de-AT" sz="1600" dirty="0"/>
              <a:t>High-ranking </a:t>
            </a:r>
            <a:r>
              <a:rPr lang="de-AT" sz="1600" dirty="0" err="1"/>
              <a:t>journals</a:t>
            </a:r>
            <a:r>
              <a:rPr lang="de-AT" sz="1600" dirty="0"/>
              <a:t> will </a:t>
            </a:r>
            <a:r>
              <a:rPr lang="de-AT" sz="1600" dirty="0" err="1"/>
              <a:t>request</a:t>
            </a:r>
            <a:r>
              <a:rPr lang="de-AT" sz="1600" dirty="0"/>
              <a:t> </a:t>
            </a:r>
            <a:r>
              <a:rPr lang="de-AT" sz="1600" dirty="0" err="1"/>
              <a:t>documentation</a:t>
            </a:r>
            <a:r>
              <a:rPr lang="de-AT" sz="1600" dirty="0"/>
              <a:t>/</a:t>
            </a:r>
            <a:r>
              <a:rPr lang="de-AT" sz="1600" dirty="0" err="1"/>
              <a:t>standards</a:t>
            </a:r>
            <a:endParaRPr lang="de-AT" sz="1600" dirty="0"/>
          </a:p>
          <a:p>
            <a:pPr lvl="1">
              <a:lnSpc>
                <a:spcPct val="170000"/>
              </a:lnSpc>
            </a:pPr>
            <a:r>
              <a:rPr lang="de-AT" sz="1600" dirty="0" err="1"/>
              <a:t>Funding</a:t>
            </a:r>
            <a:r>
              <a:rPr lang="de-AT" sz="1600" dirty="0"/>
              <a:t> </a:t>
            </a:r>
            <a:r>
              <a:rPr lang="de-AT" sz="1600" dirty="0" err="1"/>
              <a:t>institutions</a:t>
            </a:r>
            <a:r>
              <a:rPr lang="de-AT" sz="1600" dirty="0"/>
              <a:t> </a:t>
            </a:r>
            <a:r>
              <a:rPr lang="de-AT" sz="1600" dirty="0" err="1"/>
              <a:t>increasingly</a:t>
            </a:r>
            <a:r>
              <a:rPr lang="de-AT" sz="1600" dirty="0"/>
              <a:t> </a:t>
            </a:r>
            <a:r>
              <a:rPr lang="de-AT" sz="1600" dirty="0" err="1"/>
              <a:t>demand</a:t>
            </a:r>
            <a:r>
              <a:rPr lang="de-AT" sz="1600" dirty="0"/>
              <a:t> </a:t>
            </a:r>
            <a:r>
              <a:rPr lang="de-AT" sz="1600" dirty="0" err="1"/>
              <a:t>use</a:t>
            </a:r>
            <a:r>
              <a:rPr lang="de-AT" sz="1600" dirty="0"/>
              <a:t> </a:t>
            </a:r>
            <a:r>
              <a:rPr lang="de-AT" sz="1600" dirty="0" err="1"/>
              <a:t>of</a:t>
            </a:r>
            <a:r>
              <a:rPr lang="de-AT" sz="1600" dirty="0"/>
              <a:t> </a:t>
            </a:r>
            <a:r>
              <a:rPr lang="de-AT" sz="1600" dirty="0" err="1"/>
              <a:t>standards</a:t>
            </a:r>
            <a:endParaRPr lang="de-AT" sz="1600" dirty="0"/>
          </a:p>
          <a:p>
            <a:pPr lvl="1">
              <a:lnSpc>
                <a:spcPct val="170000"/>
              </a:lnSpc>
            </a:pPr>
            <a:r>
              <a:rPr lang="de-AT" sz="1600" dirty="0"/>
              <a:t>Data </a:t>
            </a:r>
            <a:r>
              <a:rPr lang="de-AT" sz="1600" dirty="0" err="1"/>
              <a:t>can</a:t>
            </a:r>
            <a:r>
              <a:rPr lang="de-AT" sz="1600" dirty="0"/>
              <a:t> </a:t>
            </a:r>
            <a:r>
              <a:rPr lang="de-AT" sz="1600" dirty="0" err="1"/>
              <a:t>be</a:t>
            </a:r>
            <a:r>
              <a:rPr lang="de-AT" sz="1600" dirty="0"/>
              <a:t> </a:t>
            </a:r>
            <a:r>
              <a:rPr lang="de-AT" sz="1600" dirty="0" err="1"/>
              <a:t>reused</a:t>
            </a:r>
            <a:r>
              <a:rPr lang="de-AT" sz="1600" dirty="0"/>
              <a:t> </a:t>
            </a:r>
            <a:r>
              <a:rPr lang="de-AT" sz="1600" dirty="0" err="1"/>
              <a:t>according</a:t>
            </a:r>
            <a:r>
              <a:rPr lang="de-AT" sz="1600" dirty="0"/>
              <a:t> </a:t>
            </a:r>
            <a:r>
              <a:rPr lang="de-AT" sz="1600" dirty="0" err="1"/>
              <a:t>to</a:t>
            </a:r>
            <a:r>
              <a:rPr lang="de-AT" sz="1600" dirty="0"/>
              <a:t> FAIR </a:t>
            </a:r>
            <a:r>
              <a:rPr lang="de-AT" sz="1600" dirty="0" err="1"/>
              <a:t>principles</a:t>
            </a:r>
            <a:endParaRPr lang="en-US" sz="1600" dirty="0"/>
          </a:p>
        </p:txBody>
      </p:sp>
      <p:sp>
        <p:nvSpPr>
          <p:cNvPr id="4" name="Inhaltsplatzhalter 3"/>
          <p:cNvSpPr>
            <a:spLocks noGrp="1"/>
          </p:cNvSpPr>
          <p:nvPr>
            <p:ph sz="half" idx="2"/>
          </p:nvPr>
        </p:nvSpPr>
        <p:spPr>
          <a:xfrm>
            <a:off x="6328217" y="1050283"/>
            <a:ext cx="5282757" cy="3880773"/>
          </a:xfrm>
        </p:spPr>
        <p:txBody>
          <a:bodyPr>
            <a:noAutofit/>
          </a:bodyPr>
          <a:lstStyle/>
          <a:p>
            <a:pPr>
              <a:lnSpc>
                <a:spcPct val="170000"/>
              </a:lnSpc>
            </a:pPr>
            <a:r>
              <a:rPr lang="de-AT" sz="2000" dirty="0" err="1"/>
              <a:t>Clinicians</a:t>
            </a:r>
            <a:endParaRPr lang="de-AT" sz="2000" dirty="0"/>
          </a:p>
          <a:p>
            <a:pPr lvl="1">
              <a:lnSpc>
                <a:spcPct val="170000"/>
              </a:lnSpc>
            </a:pPr>
            <a:r>
              <a:rPr lang="de-AT" sz="1600" dirty="0">
                <a:sym typeface="Wingdings" panose="05000000000000000000" pitchFamily="2" charset="2"/>
              </a:rPr>
              <a:t> </a:t>
            </a:r>
            <a:r>
              <a:rPr lang="de-AT" sz="1600" dirty="0" err="1">
                <a:sym typeface="Wingdings" panose="05000000000000000000" pitchFamily="2" charset="2"/>
              </a:rPr>
              <a:t>see</a:t>
            </a:r>
            <a:r>
              <a:rPr lang="de-AT" sz="1600" dirty="0">
                <a:sym typeface="Wingdings" panose="05000000000000000000" pitchFamily="2" charset="2"/>
              </a:rPr>
              <a:t> </a:t>
            </a:r>
            <a:r>
              <a:rPr lang="de-AT" sz="1600" dirty="0" err="1">
                <a:sym typeface="Wingdings" panose="05000000000000000000" pitchFamily="2" charset="2"/>
              </a:rPr>
              <a:t>left</a:t>
            </a:r>
            <a:r>
              <a:rPr lang="de-AT" sz="1600" dirty="0">
                <a:sym typeface="Wingdings" panose="05000000000000000000" pitchFamily="2" charset="2"/>
              </a:rPr>
              <a:t> box</a:t>
            </a:r>
          </a:p>
          <a:p>
            <a:pPr lvl="1">
              <a:lnSpc>
                <a:spcPct val="170000"/>
              </a:lnSpc>
            </a:pPr>
            <a:r>
              <a:rPr lang="de-AT" sz="1600" dirty="0" err="1">
                <a:sym typeface="Wingdings" panose="05000000000000000000" pitchFamily="2" charset="2"/>
              </a:rPr>
              <a:t>Better</a:t>
            </a:r>
            <a:r>
              <a:rPr lang="de-AT" sz="1600" dirty="0">
                <a:sym typeface="Wingdings" panose="05000000000000000000" pitchFamily="2" charset="2"/>
              </a:rPr>
              <a:t> </a:t>
            </a:r>
            <a:r>
              <a:rPr lang="de-AT" sz="1600" dirty="0" err="1">
                <a:sym typeface="Wingdings" panose="05000000000000000000" pitchFamily="2" charset="2"/>
              </a:rPr>
              <a:t>diagnoses</a:t>
            </a:r>
            <a:r>
              <a:rPr lang="de-AT" sz="1600" dirty="0">
                <a:sym typeface="Wingdings" panose="05000000000000000000" pitchFamily="2" charset="2"/>
              </a:rPr>
              <a:t> </a:t>
            </a:r>
            <a:r>
              <a:rPr lang="de-AT" sz="1600" dirty="0" err="1">
                <a:sym typeface="Wingdings" panose="05000000000000000000" pitchFamily="2" charset="2"/>
              </a:rPr>
              <a:t>and</a:t>
            </a:r>
            <a:r>
              <a:rPr lang="de-AT" sz="1600" dirty="0">
                <a:sym typeface="Wingdings" panose="05000000000000000000" pitchFamily="2" charset="2"/>
              </a:rPr>
              <a:t> </a:t>
            </a:r>
            <a:r>
              <a:rPr lang="de-AT" sz="1600" dirty="0" err="1">
                <a:sym typeface="Wingdings" panose="05000000000000000000" pitchFamily="2" charset="2"/>
              </a:rPr>
              <a:t>diagnostics</a:t>
            </a:r>
            <a:endParaRPr lang="de-AT" sz="1600" dirty="0">
              <a:sym typeface="Wingdings" panose="05000000000000000000" pitchFamily="2" charset="2"/>
            </a:endParaRPr>
          </a:p>
          <a:p>
            <a:pPr lvl="1">
              <a:lnSpc>
                <a:spcPct val="170000"/>
              </a:lnSpc>
            </a:pPr>
            <a:r>
              <a:rPr lang="de-AT" sz="1600" dirty="0" err="1">
                <a:sym typeface="Wingdings" panose="05000000000000000000" pitchFamily="2" charset="2"/>
              </a:rPr>
              <a:t>Ethical</a:t>
            </a:r>
            <a:r>
              <a:rPr lang="de-AT" sz="1600" dirty="0">
                <a:sym typeface="Wingdings" panose="05000000000000000000" pitchFamily="2" charset="2"/>
              </a:rPr>
              <a:t> </a:t>
            </a:r>
            <a:r>
              <a:rPr lang="de-AT" sz="1600" dirty="0" err="1">
                <a:sym typeface="Wingdings" panose="05000000000000000000" pitchFamily="2" charset="2"/>
              </a:rPr>
              <a:t>reasons</a:t>
            </a:r>
            <a:endParaRPr lang="de-AT" sz="1600" dirty="0">
              <a:sym typeface="Wingdings" panose="05000000000000000000" pitchFamily="2" charset="2"/>
            </a:endParaRPr>
          </a:p>
          <a:p>
            <a:pPr>
              <a:lnSpc>
                <a:spcPct val="170000"/>
              </a:lnSpc>
            </a:pPr>
            <a:r>
              <a:rPr lang="de-AT" sz="2000" dirty="0" err="1">
                <a:sym typeface="Wingdings" panose="05000000000000000000" pitchFamily="2" charset="2"/>
              </a:rPr>
              <a:t>Biobanks</a:t>
            </a:r>
            <a:endParaRPr lang="de-AT" sz="2000" dirty="0">
              <a:sym typeface="Wingdings" panose="05000000000000000000" pitchFamily="2" charset="2"/>
            </a:endParaRPr>
          </a:p>
          <a:p>
            <a:pPr lvl="1">
              <a:lnSpc>
                <a:spcPct val="170000"/>
              </a:lnSpc>
            </a:pPr>
            <a:r>
              <a:rPr lang="de-AT" sz="1600" dirty="0" err="1">
                <a:sym typeface="Wingdings" panose="05000000000000000000" pitchFamily="2" charset="2"/>
              </a:rPr>
              <a:t>Standardized</a:t>
            </a:r>
            <a:r>
              <a:rPr lang="de-AT" sz="1600" dirty="0">
                <a:sym typeface="Wingdings" panose="05000000000000000000" pitchFamily="2" charset="2"/>
              </a:rPr>
              <a:t>, </a:t>
            </a:r>
            <a:r>
              <a:rPr lang="de-AT" sz="1600" dirty="0" err="1">
                <a:sym typeface="Wingdings" panose="05000000000000000000" pitchFamily="2" charset="2"/>
              </a:rPr>
              <a:t>more</a:t>
            </a:r>
            <a:r>
              <a:rPr lang="de-AT" sz="1600" dirty="0">
                <a:sym typeface="Wingdings" panose="05000000000000000000" pitchFamily="2" charset="2"/>
              </a:rPr>
              <a:t> </a:t>
            </a:r>
            <a:r>
              <a:rPr lang="de-AT" sz="1600" dirty="0" err="1">
                <a:sym typeface="Wingdings" panose="05000000000000000000" pitchFamily="2" charset="2"/>
              </a:rPr>
              <a:t>valuable</a:t>
            </a:r>
            <a:r>
              <a:rPr lang="de-AT" sz="1600" dirty="0">
                <a:sym typeface="Wingdings" panose="05000000000000000000" pitchFamily="2" charset="2"/>
              </a:rPr>
              <a:t> </a:t>
            </a:r>
            <a:r>
              <a:rPr lang="de-AT" sz="1600" dirty="0" err="1">
                <a:sym typeface="Wingdings" panose="05000000000000000000" pitchFamily="2" charset="2"/>
              </a:rPr>
              <a:t>cohorts</a:t>
            </a:r>
            <a:endParaRPr lang="de-AT" sz="1600" dirty="0">
              <a:sym typeface="Wingdings" panose="05000000000000000000" pitchFamily="2" charset="2"/>
            </a:endParaRPr>
          </a:p>
          <a:p>
            <a:pPr lvl="1">
              <a:lnSpc>
                <a:spcPct val="170000"/>
              </a:lnSpc>
            </a:pPr>
            <a:r>
              <a:rPr lang="de-AT" sz="1600" dirty="0">
                <a:sym typeface="Wingdings" panose="05000000000000000000" pitchFamily="2" charset="2"/>
              </a:rPr>
              <a:t>Higher </a:t>
            </a:r>
            <a:r>
              <a:rPr lang="de-AT" sz="1600" dirty="0" err="1">
                <a:sym typeface="Wingdings" panose="05000000000000000000" pitchFamily="2" charset="2"/>
              </a:rPr>
              <a:t>use</a:t>
            </a:r>
            <a:r>
              <a:rPr lang="de-AT" sz="1600" dirty="0">
                <a:sym typeface="Wingdings" panose="05000000000000000000" pitchFamily="2" charset="2"/>
              </a:rPr>
              <a:t> </a:t>
            </a:r>
            <a:r>
              <a:rPr lang="de-AT" sz="1600" dirty="0" err="1">
                <a:sym typeface="Wingdings" panose="05000000000000000000" pitchFamily="2" charset="2"/>
              </a:rPr>
              <a:t>and</a:t>
            </a:r>
            <a:r>
              <a:rPr lang="de-AT" sz="1600" dirty="0">
                <a:sym typeface="Wingdings" panose="05000000000000000000" pitchFamily="2" charset="2"/>
              </a:rPr>
              <a:t> </a:t>
            </a:r>
            <a:r>
              <a:rPr lang="de-AT" sz="1600" dirty="0" err="1">
                <a:sym typeface="Wingdings" panose="05000000000000000000" pitchFamily="2" charset="2"/>
              </a:rPr>
              <a:t>turnover</a:t>
            </a:r>
            <a:endParaRPr lang="de-AT" sz="1600" dirty="0">
              <a:sym typeface="Wingdings" panose="05000000000000000000" pitchFamily="2" charset="2"/>
            </a:endParaRPr>
          </a:p>
          <a:p>
            <a:pPr lvl="1">
              <a:lnSpc>
                <a:spcPct val="170000"/>
              </a:lnSpc>
            </a:pPr>
            <a:r>
              <a:rPr lang="de-AT" sz="1600" dirty="0">
                <a:sym typeface="Wingdings" panose="05000000000000000000" pitchFamily="2" charset="2"/>
              </a:rPr>
              <a:t>Total </a:t>
            </a:r>
            <a:r>
              <a:rPr lang="de-AT" sz="1600" dirty="0" err="1">
                <a:sym typeface="Wingdings" panose="05000000000000000000" pitchFamily="2" charset="2"/>
              </a:rPr>
              <a:t>cost</a:t>
            </a:r>
            <a:r>
              <a:rPr lang="de-AT" sz="1600" dirty="0">
                <a:sym typeface="Wingdings" panose="05000000000000000000" pitchFamily="2" charset="2"/>
              </a:rPr>
              <a:t> </a:t>
            </a:r>
            <a:r>
              <a:rPr lang="de-AT" sz="1600" dirty="0" err="1">
                <a:sym typeface="Wingdings" panose="05000000000000000000" pitchFamily="2" charset="2"/>
              </a:rPr>
              <a:t>may</a:t>
            </a:r>
            <a:r>
              <a:rPr lang="de-AT" sz="1600" dirty="0">
                <a:sym typeface="Wingdings" panose="05000000000000000000" pitchFamily="2" charset="2"/>
              </a:rPr>
              <a:t> </a:t>
            </a:r>
            <a:r>
              <a:rPr lang="de-AT" sz="1600" dirty="0" err="1">
                <a:sym typeface="Wingdings" panose="05000000000000000000" pitchFamily="2" charset="2"/>
              </a:rPr>
              <a:t>be</a:t>
            </a:r>
            <a:r>
              <a:rPr lang="de-AT" sz="1600" dirty="0">
                <a:sym typeface="Wingdings" panose="05000000000000000000" pitchFamily="2" charset="2"/>
              </a:rPr>
              <a:t> </a:t>
            </a:r>
            <a:r>
              <a:rPr lang="de-AT" sz="1600" dirty="0" err="1">
                <a:sym typeface="Wingdings" panose="05000000000000000000" pitchFamily="2" charset="2"/>
              </a:rPr>
              <a:t>lower</a:t>
            </a:r>
            <a:endParaRPr lang="de-AT" sz="1600" dirty="0">
              <a:sym typeface="Wingdings" panose="05000000000000000000" pitchFamily="2" charset="2"/>
            </a:endParaRPr>
          </a:p>
          <a:p>
            <a:pPr lvl="1">
              <a:lnSpc>
                <a:spcPct val="170000"/>
              </a:lnSpc>
            </a:pPr>
            <a:endParaRPr lang="de-AT" sz="1600" dirty="0">
              <a:sym typeface="Wingdings" panose="05000000000000000000" pitchFamily="2" charset="2"/>
            </a:endParaRPr>
          </a:p>
          <a:p>
            <a:pPr lvl="1">
              <a:lnSpc>
                <a:spcPct val="170000"/>
              </a:lnSpc>
            </a:pPr>
            <a:endParaRPr lang="en-US" sz="1600" dirty="0"/>
          </a:p>
        </p:txBody>
      </p:sp>
    </p:spTree>
    <p:extLst>
      <p:ext uri="{BB962C8B-B14F-4D97-AF65-F5344CB8AC3E}">
        <p14:creationId xmlns:p14="http://schemas.microsoft.com/office/powerpoint/2010/main" val="936746357"/>
      </p:ext>
    </p:extLst>
  </p:cSld>
  <p:clrMapOvr>
    <a:masterClrMapping/>
  </p:clrMapOvr>
</p:sld>
</file>

<file path=ppt/theme/theme1.xml><?xml version="1.0" encoding="utf-8"?>
<a:theme xmlns:a="http://schemas.openxmlformats.org/drawingml/2006/main" name="3_Facette">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Keyword xmlns="f92ec548-c5d1-4f40-b754-cf9c33bb80ac"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kument" ma:contentTypeID="0x0101000ADE1DBA7BB31F47B47CDCF03A23D083" ma:contentTypeVersion="2" ma:contentTypeDescription="Ein neues Dokument erstellen." ma:contentTypeScope="" ma:versionID="902bf1c5299abf02b14ad2c7780aa871">
  <xsd:schema xmlns:xsd="http://www.w3.org/2001/XMLSchema" xmlns:xs="http://www.w3.org/2001/XMLSchema" xmlns:p="http://schemas.microsoft.com/office/2006/metadata/properties" xmlns:ns1="http://schemas.microsoft.com/sharepoint/v3" xmlns:ns2="f92ec548-c5d1-4f40-b754-cf9c33bb80ac" targetNamespace="http://schemas.microsoft.com/office/2006/metadata/properties" ma:root="true" ma:fieldsID="78d0caf2e9ef69ce59832a1e286d239c" ns1:_="" ns2:_="">
    <xsd:import namespace="http://schemas.microsoft.com/sharepoint/v3"/>
    <xsd:import namespace="f92ec548-c5d1-4f40-b754-cf9c33bb80ac"/>
    <xsd:element name="properties">
      <xsd:complexType>
        <xsd:sequence>
          <xsd:element name="documentManagement">
            <xsd:complexType>
              <xsd:all>
                <xsd:element ref="ns1:PublishingStartDate" minOccurs="0"/>
                <xsd:element ref="ns1:PublishingExpirationDate" minOccurs="0"/>
                <xsd:element ref="ns2:SharedWithUsers" minOccurs="0"/>
                <xsd:element ref="ns2:Keywor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Geplantes Startdatum" ma:description="Geplantes Startdatum ist eine Websitespalte, die über das Feature zum Veröffentlichen erstellt wird. Es wird zur Angabe des Datums und der Uhrzeit verwendet, wann diese Seite Besuchern zum ersten Mal angezeigt wird." ma:hidden="true" ma:internalName="PublishingStartDate">
      <xsd:simpleType>
        <xsd:restriction base="dms:Unknown"/>
      </xsd:simpleType>
    </xsd:element>
    <xsd:element name="PublishingExpirationDate" ma:index="9" nillable="true" ma:displayName="Geplantes Enddatum" ma:description="Geplantes Enddatum ist eine Websitespalte, die über das Feature zum Veröffentlichen erstellt wird. Es wird zur Angabe des Datums und der Uhrzeit verwendet, wann diese Seite Besuchern nicht mehr angezeigt wird."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f92ec548-c5d1-4f40-b754-cf9c33bb80ac" elementFormDefault="qualified">
    <xsd:import namespace="http://schemas.microsoft.com/office/2006/documentManagement/types"/>
    <xsd:import namespace="http://schemas.microsoft.com/office/infopath/2007/PartnerControls"/>
    <xsd:element name="SharedWithUsers" ma:index="10" nillable="true" ma:displayName="Freigegeben für"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Keyword" ma:index="11" nillable="true" ma:displayName="Keyword" ma:internalName="Keyword">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altstyp"/>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64762ED-5E2D-40AA-B7C2-5D41C07AFE51}">
  <ds:schemaRefs>
    <ds:schemaRef ds:uri="http://schemas.microsoft.com/sharepoint/v3"/>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f92ec548-c5d1-4f40-b754-cf9c33bb80ac"/>
    <ds:schemaRef ds:uri="http://purl.org/dc/elements/1.1/"/>
    <ds:schemaRef ds:uri="http://schemas.microsoft.com/office/2006/metadata/properties"/>
    <ds:schemaRef ds:uri="http://www.w3.org/XML/1998/namespace"/>
    <ds:schemaRef ds:uri="http://purl.org/dc/dcmitype/"/>
  </ds:schemaRefs>
</ds:datastoreItem>
</file>

<file path=customXml/itemProps2.xml><?xml version="1.0" encoding="utf-8"?>
<ds:datastoreItem xmlns:ds="http://schemas.openxmlformats.org/officeDocument/2006/customXml" ds:itemID="{4E421B2F-057C-4D33-AED0-535EE224C82A}">
  <ds:schemaRefs>
    <ds:schemaRef ds:uri="http://schemas.microsoft.com/sharepoint/v3/contenttype/forms"/>
  </ds:schemaRefs>
</ds:datastoreItem>
</file>

<file path=customXml/itemProps3.xml><?xml version="1.0" encoding="utf-8"?>
<ds:datastoreItem xmlns:ds="http://schemas.openxmlformats.org/officeDocument/2006/customXml" ds:itemID="{C07C0E87-C0A8-438E-9E81-78D4E3099AE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f92ec548-c5d1-4f40-b754-cf9c33bb80a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0</TotalTime>
  <Words>723</Words>
  <Application>Microsoft Office PowerPoint</Application>
  <PresentationFormat>Widescreen</PresentationFormat>
  <Paragraphs>73</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Calibri</vt:lpstr>
      <vt:lpstr>Trebuchet MS</vt:lpstr>
      <vt:lpstr>Wingdings 3</vt:lpstr>
      <vt:lpstr>3_Facette</vt:lpstr>
      <vt:lpstr>Significance of Standards in Clinical Collaborations</vt:lpstr>
      <vt:lpstr>Why this presentation?</vt:lpstr>
      <vt:lpstr>The (not yet) past status </vt:lpstr>
      <vt:lpstr>The present status</vt:lpstr>
      <vt:lpstr>What is the reason for standardization?</vt:lpstr>
      <vt:lpstr>How can we produce such samples?</vt:lpstr>
      <vt:lpstr>Arguments for standardized sample procurement</vt:lpstr>
      <vt:lpstr>Who should implement standardized workflows?</vt:lpstr>
      <vt:lpstr>Benefits for …</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Gollner, Sylvia</dc:creator>
  <cp:lastModifiedBy>Katrin Rodenkirchen - QIAGEN</cp:lastModifiedBy>
  <cp:revision>58</cp:revision>
  <dcterms:created xsi:type="dcterms:W3CDTF">2019-09-27T07:15:26Z</dcterms:created>
  <dcterms:modified xsi:type="dcterms:W3CDTF">2020-12-01T10:26:24Z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0x0101000ADE1DBA7BB31F47B47CDCF03A23D083</vt:lpwstr>
  </property>
</Properties>
</file>