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69" r:id="rId7"/>
    <p:sldId id="267" r:id="rId8"/>
    <p:sldId id="268" r:id="rId9"/>
    <p:sldId id="266" r:id="rId10"/>
    <p:sldId id="263" r:id="rId11"/>
    <p:sldId id="265" r:id="rId12"/>
    <p:sldId id="261"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67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guide orient="horz" pos="4032"/>
        <p:guide pos="67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8.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4">
    <p:spTree>
      <p:nvGrpSpPr>
        <p:cNvPr id="1" name=""/>
        <p:cNvGrpSpPr/>
        <p:nvPr/>
      </p:nvGrpSpPr>
      <p:grpSpPr>
        <a:xfrm>
          <a:off x="0" y="0"/>
          <a:ext cx="0" cy="0"/>
          <a:chOff x="0" y="0"/>
          <a:chExt cx="0" cy="0"/>
        </a:xfrm>
      </p:grpSpPr>
      <p:sp>
        <p:nvSpPr>
          <p:cNvPr id="2" name="Title 1"/>
          <p:cNvSpPr>
            <a:spLocks noGrp="1"/>
          </p:cNvSpPr>
          <p:nvPr>
            <p:ph type="ctrTitle"/>
          </p:nvPr>
        </p:nvSpPr>
        <p:spPr>
          <a:xfrm>
            <a:off x="715434" y="568999"/>
            <a:ext cx="7799940" cy="2031325"/>
          </a:xfrm>
        </p:spPr>
        <p:txBody>
          <a:bodyPr anchor="ctr" anchorCtr="0">
            <a:normAutofit/>
          </a:bodyPr>
          <a:lstStyle>
            <a:lvl1pPr algn="l">
              <a:defRPr sz="4200" cap="all" baseline="0">
                <a:solidFill>
                  <a:srgbClr val="007934"/>
                </a:solidFill>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753534" y="2990296"/>
            <a:ext cx="7761840" cy="830997"/>
          </a:xfrm>
        </p:spPr>
        <p:txBody>
          <a:bodyPr anchor="t">
            <a:normAutofit/>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endParaRPr lang="en-US" dirty="0"/>
          </a:p>
        </p:txBody>
      </p:sp>
      <p:sp>
        <p:nvSpPr>
          <p:cNvPr id="4" name="Date Placeholder 3"/>
          <p:cNvSpPr>
            <a:spLocks noGrp="1"/>
          </p:cNvSpPr>
          <p:nvPr>
            <p:ph type="dt" sz="half" idx="10"/>
          </p:nvPr>
        </p:nvSpPr>
        <p:spPr>
          <a:xfrm>
            <a:off x="677334" y="6421440"/>
            <a:ext cx="911939" cy="365125"/>
          </a:xfrm>
        </p:spPr>
        <p:txBody>
          <a:bodyPr/>
          <a:lstStyle>
            <a:lvl1pPr algn="l">
              <a:defRPr/>
            </a:lvl1p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640748" y="6428906"/>
            <a:ext cx="683339" cy="365125"/>
          </a:xfrm>
        </p:spPr>
        <p:txBody>
          <a:bodyPr/>
          <a:lstStyle/>
          <a:p>
            <a:fld id="{D57F1E4F-1CFF-5643-939E-217C01CDF565}" type="slidenum">
              <a:rPr lang="en-US" dirty="0"/>
              <a:pPr/>
              <a:t>‹#›</a:t>
            </a:fld>
            <a:endParaRPr lang="en-US" dirty="0"/>
          </a:p>
        </p:txBody>
      </p:sp>
      <p:pic>
        <p:nvPicPr>
          <p:cNvPr id="9" name="Picture 2" descr="Resultat d'imatges de EU emblem"/>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048376"/>
            <a:ext cx="1276350" cy="809624"/>
          </a:xfrm>
          <a:prstGeom prst="rect">
            <a:avLst/>
          </a:prstGeom>
          <a:noFill/>
        </p:spPr>
      </p:pic>
      <p:sp>
        <p:nvSpPr>
          <p:cNvPr id="10" name="Text Box 2"/>
          <p:cNvSpPr txBox="1">
            <a:spLocks noChangeArrowheads="1"/>
          </p:cNvSpPr>
          <p:nvPr userDrawn="1"/>
        </p:nvSpPr>
        <p:spPr bwMode="auto">
          <a:xfrm>
            <a:off x="1304925" y="6048376"/>
            <a:ext cx="5991225" cy="82327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US" sz="1100" dirty="0">
                <a:effectLst/>
                <a:latin typeface="Calibri"/>
                <a:ea typeface="Calibri"/>
                <a:cs typeface="Times New Roman"/>
              </a:rPr>
              <a:t>This workshop has received funding from the European Union’s Horizon 2020 research and innovation </a:t>
            </a:r>
            <a:r>
              <a:rPr lang="en-US" sz="1100" dirty="0" err="1">
                <a:effectLst/>
                <a:latin typeface="Calibri"/>
                <a:ea typeface="Calibri"/>
                <a:cs typeface="Times New Roman"/>
              </a:rPr>
              <a:t>programme</a:t>
            </a:r>
            <a:r>
              <a:rPr lang="en-US" sz="1100" dirty="0">
                <a:effectLst/>
                <a:latin typeface="Calibri"/>
                <a:ea typeface="Calibri"/>
                <a:cs typeface="Times New Roman"/>
              </a:rPr>
              <a:t> under grant agreement No 824110</a:t>
            </a:r>
            <a:endParaRPr lang="en-GB" sz="1100" dirty="0">
              <a:effectLst/>
              <a:latin typeface="Calibri"/>
              <a:ea typeface="Calibri"/>
              <a:cs typeface="Times New Roman"/>
            </a:endParaRPr>
          </a:p>
        </p:txBody>
      </p:sp>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7913" y="-1"/>
            <a:ext cx="1604962" cy="1069974"/>
          </a:xfrm>
          <a:prstGeom prst="rect">
            <a:avLst/>
          </a:prstGeom>
        </p:spPr>
      </p:pic>
      <p:pic>
        <p:nvPicPr>
          <p:cNvPr id="12"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250811" y="1952625"/>
            <a:ext cx="2939110" cy="647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540892" y="2752171"/>
            <a:ext cx="2403457" cy="70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0"/>
          <p:cNvPicPr/>
          <p:nvPr userDrawn="1"/>
        </p:nvPicPr>
        <p:blipFill rotWithShape="1">
          <a:blip r:embed="rId6" cstate="print">
            <a:extLst>
              <a:ext uri="{28A0092B-C50C-407E-A947-70E740481C1C}">
                <a14:useLocalDpi xmlns:a14="http://schemas.microsoft.com/office/drawing/2010/main" val="0"/>
              </a:ext>
            </a:extLst>
          </a:blip>
          <a:srcRect t="14151" b="12881"/>
          <a:stretch/>
        </p:blipFill>
        <p:spPr bwMode="auto">
          <a:xfrm>
            <a:off x="9540892" y="3601000"/>
            <a:ext cx="2403457" cy="761450"/>
          </a:xfrm>
          <a:prstGeom prst="rect">
            <a:avLst/>
          </a:prstGeom>
          <a:ln>
            <a:noFill/>
          </a:ln>
          <a:extLst>
            <a:ext uri="{53640926-AAD7-44D8-BBD7-CCE9431645EC}">
              <a14:shadowObscured xmlns:a14="http://schemas.microsoft.com/office/drawing/2010/main"/>
            </a:ext>
          </a:extLst>
        </p:spPr>
      </p:pic>
      <p:pic>
        <p:nvPicPr>
          <p:cNvPr id="2050" name="Picture 2"/>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929163" y="5676899"/>
            <a:ext cx="881587" cy="740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196369" y="5676900"/>
            <a:ext cx="1833706" cy="740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Immagine 6" descr="C:\Users\mwang\AppData\Local\Microsoft\Windows\INetCache\Content.MSO\9D79A3F.tmp"/>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9677400" y="4505325"/>
            <a:ext cx="2095500" cy="733425"/>
          </a:xfrm>
          <a:prstGeom prst="rect">
            <a:avLst/>
          </a:prstGeom>
          <a:noFill/>
          <a:ln>
            <a:noFill/>
          </a:ln>
        </p:spPr>
      </p:pic>
    </p:spTree>
    <p:extLst>
      <p:ext uri="{BB962C8B-B14F-4D97-AF65-F5344CB8AC3E}">
        <p14:creationId xmlns:p14="http://schemas.microsoft.com/office/powerpoint/2010/main" val="86065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1">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dirty="0"/>
              <a:t>Titelmasterformat durch Klicken bearbeiten</a:t>
            </a:r>
            <a:endParaRPr lang="en-US" dirty="0"/>
          </a:p>
        </p:txBody>
      </p:sp>
      <p:sp>
        <p:nvSpPr>
          <p:cNvPr id="3" name="Content Placeholder 2"/>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1709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77334" y="1707508"/>
            <a:ext cx="4184035" cy="3880772"/>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5089968" y="1707508"/>
            <a:ext cx="4184034" cy="388077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428208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Kontakt-1">
    <p:spTree>
      <p:nvGrpSpPr>
        <p:cNvPr id="1" name=""/>
        <p:cNvGrpSpPr/>
        <p:nvPr/>
      </p:nvGrpSpPr>
      <p:grpSpPr>
        <a:xfrm>
          <a:off x="0" y="0"/>
          <a:ext cx="0" cy="0"/>
          <a:chOff x="0" y="0"/>
          <a:chExt cx="0" cy="0"/>
        </a:xfrm>
      </p:grpSpPr>
      <p:sp>
        <p:nvSpPr>
          <p:cNvPr id="8" name="Text Placeholder 3"/>
          <p:cNvSpPr>
            <a:spLocks noGrp="1"/>
          </p:cNvSpPr>
          <p:nvPr>
            <p:ph type="body" sz="half" idx="2"/>
          </p:nvPr>
        </p:nvSpPr>
        <p:spPr>
          <a:xfrm>
            <a:off x="774153" y="2669492"/>
            <a:ext cx="3854528" cy="2584449"/>
          </a:xfrm>
        </p:spPr>
        <p:txBody>
          <a:bodyPr>
            <a:normAutofit/>
          </a:bodyPr>
          <a:lstStyle>
            <a:lvl1pPr marL="0" indent="0">
              <a:buNone/>
              <a:defRPr sz="2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dirty="0"/>
              <a:t>Formatvorlagen des Textmasters bearbeiten</a:t>
            </a:r>
          </a:p>
        </p:txBody>
      </p:sp>
      <p:sp>
        <p:nvSpPr>
          <p:cNvPr id="2" name="Title 1"/>
          <p:cNvSpPr>
            <a:spLocks noGrp="1"/>
          </p:cNvSpPr>
          <p:nvPr>
            <p:ph type="title" hasCustomPrompt="1"/>
          </p:nvPr>
        </p:nvSpPr>
        <p:spPr>
          <a:xfrm>
            <a:off x="774153" y="1384150"/>
            <a:ext cx="4475578" cy="1122381"/>
          </a:xfrm>
        </p:spPr>
        <p:txBody>
          <a:bodyPr anchor="ctr">
            <a:normAutofit/>
          </a:bodyPr>
          <a:lstStyle>
            <a:lvl1pPr algn="l">
              <a:defRPr sz="4400" b="0" cap="none"/>
            </a:lvl1pPr>
          </a:lstStyle>
          <a:p>
            <a:r>
              <a:rPr lang="de-DE" dirty="0"/>
              <a:t>KONTAKT</a:t>
            </a:r>
            <a:endParaRPr lang="en-US" dirty="0"/>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153" y="501189"/>
            <a:ext cx="2734151" cy="720000"/>
          </a:xfrm>
          <a:prstGeom prst="rect">
            <a:avLst/>
          </a:prstGeom>
        </p:spPr>
      </p:pic>
      <p:pic>
        <p:nvPicPr>
          <p:cNvPr id="307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788400" y="219075"/>
            <a:ext cx="3262313" cy="641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7829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 und Inhalt-2">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dirty="0"/>
              <a:t>Titelmasterformat durch Klicken bearbeiten</a:t>
            </a:r>
            <a:endParaRPr lang="en-US" dirty="0"/>
          </a:p>
        </p:txBody>
      </p:sp>
      <p:sp>
        <p:nvSpPr>
          <p:cNvPr id="3" name="Content Placeholder 2"/>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0230" y="-11325"/>
            <a:ext cx="1366200" cy="910800"/>
          </a:xfrm>
          <a:prstGeom prst="rect">
            <a:avLst/>
          </a:prstGeom>
        </p:spPr>
      </p:pic>
    </p:spTree>
    <p:extLst>
      <p:ext uri="{BB962C8B-B14F-4D97-AF65-F5344CB8AC3E}">
        <p14:creationId xmlns:p14="http://schemas.microsoft.com/office/powerpoint/2010/main" val="819088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6383" y="223837"/>
            <a:ext cx="10047817" cy="1038225"/>
          </a:xfrm>
          <a:prstGeom prst="rect">
            <a:avLst/>
          </a:prstGeom>
        </p:spPr>
        <p:txBody>
          <a:bodyPr vert="horz" lIns="91440" tIns="45720" rIns="91440" bIns="45720" rtlCol="0" anchor="t">
            <a:normAutofit/>
          </a:bodyPr>
          <a:lstStyle/>
          <a:p>
            <a:r>
              <a:rPr lang="de-DE" dirty="0"/>
              <a:t>Titelmasterformat durch Klicken bearbeiten</a:t>
            </a:r>
            <a:endParaRPr lang="en-US" dirty="0"/>
          </a:p>
        </p:txBody>
      </p:sp>
      <p:sp>
        <p:nvSpPr>
          <p:cNvPr id="3" name="Text Placeholder 2"/>
          <p:cNvSpPr>
            <a:spLocks noGrp="1"/>
          </p:cNvSpPr>
          <p:nvPr>
            <p:ph type="body" idx="1"/>
          </p:nvPr>
        </p:nvSpPr>
        <p:spPr>
          <a:xfrm>
            <a:off x="677334" y="1451620"/>
            <a:ext cx="10066866" cy="4482455"/>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2"/>
          </p:nvPr>
        </p:nvSpPr>
        <p:spPr>
          <a:xfrm>
            <a:off x="4995333" y="6492875"/>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12/1/2020</a:t>
            </a:fld>
            <a:endParaRPr lang="en-US" dirty="0"/>
          </a:p>
        </p:txBody>
      </p:sp>
      <p:sp>
        <p:nvSpPr>
          <p:cNvPr id="5" name="Footer Placeholder 4"/>
          <p:cNvSpPr>
            <a:spLocks noGrp="1"/>
          </p:cNvSpPr>
          <p:nvPr>
            <p:ph type="ftr" sz="quarter" idx="3"/>
          </p:nvPr>
        </p:nvSpPr>
        <p:spPr>
          <a:xfrm>
            <a:off x="0" y="6492875"/>
            <a:ext cx="4924425" cy="365125"/>
          </a:xfrm>
          <a:prstGeom prst="rect">
            <a:avLst/>
          </a:prstGeom>
        </p:spPr>
        <p:txBody>
          <a:bodyPr vert="horz" lIns="91440" tIns="45720" rIns="91440" bIns="45720" rtlCol="0" anchor="ctr"/>
          <a:lstStyle>
            <a:lvl1pPr algn="l">
              <a:defRPr sz="900">
                <a:solidFill>
                  <a:schemeClr val="tx1">
                    <a:tint val="75000"/>
                  </a:schemeClr>
                </a:solidFill>
                <a:latin typeface="Calibri" panose="020F0502020204030204" pitchFamily="34" charset="0"/>
                <a:cs typeface="Calibri" panose="020F0502020204030204" pitchFamily="34" charset="0"/>
              </a:defRPr>
            </a:lvl1pPr>
          </a:lstStyle>
          <a:p>
            <a:endParaRPr lang="en-US" dirty="0"/>
          </a:p>
        </p:txBody>
      </p:sp>
      <p:sp>
        <p:nvSpPr>
          <p:cNvPr id="6" name="Slide Number Placeholder 5"/>
          <p:cNvSpPr>
            <a:spLocks noGrp="1"/>
          </p:cNvSpPr>
          <p:nvPr>
            <p:ph type="sldNum" sz="quarter" idx="4"/>
          </p:nvPr>
        </p:nvSpPr>
        <p:spPr>
          <a:xfrm>
            <a:off x="5952238" y="6492875"/>
            <a:ext cx="683339" cy="365125"/>
          </a:xfrm>
          <a:prstGeom prst="rect">
            <a:avLst/>
          </a:prstGeom>
        </p:spPr>
        <p:txBody>
          <a:bodyPr vert="horz" lIns="91440" tIns="45720" rIns="91440" bIns="45720" rtlCol="0" anchor="ctr"/>
          <a:lstStyle>
            <a:lvl1pPr algn="r">
              <a:defRPr sz="900">
                <a:solidFill>
                  <a:srgbClr val="007934"/>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pic>
        <p:nvPicPr>
          <p:cNvPr id="7" name="Grafik 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072154" y="0"/>
            <a:ext cx="1114425" cy="742950"/>
          </a:xfrm>
          <a:prstGeom prst="rect">
            <a:avLst/>
          </a:prstGeom>
        </p:spPr>
      </p:pic>
      <p:pic>
        <p:nvPicPr>
          <p:cNvPr id="1026" name="Picture 2"/>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201275" y="6419298"/>
            <a:ext cx="1990725" cy="438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712867" y="6419297"/>
            <a:ext cx="1488408" cy="43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0"/>
          <p:cNvPicPr/>
          <p:nvPr userDrawn="1"/>
        </p:nvPicPr>
        <p:blipFill rotWithShape="1">
          <a:blip r:embed="rId10" cstate="print">
            <a:extLst>
              <a:ext uri="{28A0092B-C50C-407E-A947-70E740481C1C}">
                <a14:useLocalDpi xmlns:a14="http://schemas.microsoft.com/office/drawing/2010/main" val="0"/>
              </a:ext>
            </a:extLst>
          </a:blip>
          <a:srcRect t="14151" b="12881"/>
          <a:stretch/>
        </p:blipFill>
        <p:spPr bwMode="auto">
          <a:xfrm>
            <a:off x="6753224" y="6419297"/>
            <a:ext cx="1931067" cy="4387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42432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3" r:id="rId5"/>
  </p:sldLayoutIdLst>
  <p:txStyles>
    <p:titleStyle>
      <a:lvl1pPr algn="l" defTabSz="457200" rtl="0" eaLnBrk="1" latinLnBrk="0" hangingPunct="1">
        <a:spcBef>
          <a:spcPct val="0"/>
        </a:spcBef>
        <a:buNone/>
        <a:defRPr sz="3600" kern="1200">
          <a:solidFill>
            <a:srgbClr val="007934"/>
          </a:solidFill>
          <a:latin typeface="+mj-lt"/>
          <a:ea typeface="+mj-ea"/>
          <a:cs typeface="Calibri" panose="020F050202020403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lnSpc>
          <a:spcPct val="100000"/>
        </a:lnSpc>
        <a:spcBef>
          <a:spcPts val="1000"/>
        </a:spcBef>
        <a:spcAft>
          <a:spcPts val="0"/>
        </a:spcAft>
        <a:buClr>
          <a:srgbClr val="34B233"/>
        </a:buClr>
        <a:buSzPct val="80000"/>
        <a:buFont typeface="Wingdings 3" charset="2"/>
        <a:buChar char=""/>
        <a:defRPr sz="2800" kern="1200">
          <a:solidFill>
            <a:schemeClr val="tx1">
              <a:lumMod val="75000"/>
              <a:lumOff val="25000"/>
            </a:schemeClr>
          </a:solidFill>
          <a:latin typeface="+mn-lt"/>
          <a:ea typeface="+mn-ea"/>
          <a:cs typeface="Calibri" panose="020F0502020204030204" pitchFamily="34" charset="0"/>
        </a:defRPr>
      </a:lvl1pPr>
      <a:lvl2pPr marL="742950" indent="-285750" algn="l" defTabSz="457200" rtl="0" eaLnBrk="1" latinLnBrk="0" hangingPunct="1">
        <a:lnSpc>
          <a:spcPct val="100000"/>
        </a:lnSpc>
        <a:spcBef>
          <a:spcPts val="1000"/>
        </a:spcBef>
        <a:spcAft>
          <a:spcPts val="0"/>
        </a:spcAft>
        <a:buClr>
          <a:srgbClr val="34B233"/>
        </a:buClr>
        <a:buSzPct val="80000"/>
        <a:buFont typeface="Wingdings 3" charset="2"/>
        <a:buChar char=""/>
        <a:defRPr sz="2400" kern="1200">
          <a:solidFill>
            <a:schemeClr val="tx1">
              <a:lumMod val="75000"/>
              <a:lumOff val="25000"/>
            </a:schemeClr>
          </a:solidFill>
          <a:latin typeface="+mn-lt"/>
          <a:ea typeface="+mn-ea"/>
          <a:cs typeface="Calibri" panose="020F0502020204030204" pitchFamily="34" charset="0"/>
        </a:defRPr>
      </a:lvl2pPr>
      <a:lvl3pPr marL="11430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2000" kern="1200">
          <a:solidFill>
            <a:schemeClr val="tx1">
              <a:lumMod val="75000"/>
              <a:lumOff val="25000"/>
            </a:schemeClr>
          </a:solidFill>
          <a:latin typeface="+mn-lt"/>
          <a:ea typeface="+mn-ea"/>
          <a:cs typeface="Calibri" panose="020F0502020204030204" pitchFamily="34" charset="0"/>
        </a:defRPr>
      </a:lvl3pPr>
      <a:lvl4pPr marL="16002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1600" kern="1200">
          <a:solidFill>
            <a:schemeClr val="tx1">
              <a:lumMod val="75000"/>
              <a:lumOff val="25000"/>
            </a:schemeClr>
          </a:solidFill>
          <a:latin typeface="+mn-lt"/>
          <a:ea typeface="+mn-ea"/>
          <a:cs typeface="Calibri" panose="020F0502020204030204" pitchFamily="34" charset="0"/>
        </a:defRPr>
      </a:lvl4pPr>
      <a:lvl5pPr marL="20574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1600" kern="1200">
          <a:solidFill>
            <a:schemeClr val="tx1">
              <a:lumMod val="75000"/>
              <a:lumOff val="25000"/>
            </a:schemeClr>
          </a:solidFill>
          <a:latin typeface="+mn-lt"/>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sz="4000" dirty="0" err="1"/>
              <a:t>Significance</a:t>
            </a:r>
            <a:r>
              <a:rPr lang="de-AT" sz="4000" dirty="0"/>
              <a:t> </a:t>
            </a:r>
            <a:r>
              <a:rPr lang="de-AT" sz="4000" dirty="0" err="1"/>
              <a:t>of</a:t>
            </a:r>
            <a:r>
              <a:rPr lang="de-AT" sz="4000" dirty="0"/>
              <a:t> Standards in Clinical </a:t>
            </a:r>
            <a:r>
              <a:rPr lang="de-AT" sz="4000" dirty="0" err="1"/>
              <a:t>Collaborations</a:t>
            </a:r>
            <a:endParaRPr lang="en-US" dirty="0"/>
          </a:p>
        </p:txBody>
      </p:sp>
      <p:sp>
        <p:nvSpPr>
          <p:cNvPr id="3" name="Untertitel 2"/>
          <p:cNvSpPr>
            <a:spLocks noGrp="1"/>
          </p:cNvSpPr>
          <p:nvPr>
            <p:ph type="subTitle" idx="1"/>
          </p:nvPr>
        </p:nvSpPr>
        <p:spPr/>
        <p:txBody>
          <a:bodyPr/>
          <a:lstStyle/>
          <a:p>
            <a:r>
              <a:rPr lang="de-DE" dirty="0"/>
              <a:t>Peter M. Abuja</a:t>
            </a:r>
            <a:endParaRPr lang="en-US" dirty="0"/>
          </a:p>
          <a:p>
            <a:endParaRPr lang="en-US" dirty="0"/>
          </a:p>
        </p:txBody>
      </p:sp>
    </p:spTree>
    <p:extLst>
      <p:ext uri="{BB962C8B-B14F-4D97-AF65-F5344CB8AC3E}">
        <p14:creationId xmlns:p14="http://schemas.microsoft.com/office/powerpoint/2010/main" val="368290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US" dirty="0"/>
              <a:t>Thank you!</a:t>
            </a:r>
          </a:p>
        </p:txBody>
      </p:sp>
      <p:sp>
        <p:nvSpPr>
          <p:cNvPr id="4" name="Textplatzhalter 3"/>
          <p:cNvSpPr>
            <a:spLocks noGrp="1"/>
          </p:cNvSpPr>
          <p:nvPr>
            <p:ph type="body" sz="half" idx="2"/>
          </p:nvPr>
        </p:nvSpPr>
        <p:spPr>
          <a:xfrm>
            <a:off x="774153" y="2669492"/>
            <a:ext cx="5426622" cy="2584449"/>
          </a:xfrm>
        </p:spPr>
        <p:txBody>
          <a:bodyPr>
            <a:normAutofit/>
          </a:bodyPr>
          <a:lstStyle/>
          <a:p>
            <a:r>
              <a:rPr lang="en-US" dirty="0"/>
              <a:t>Contact:</a:t>
            </a:r>
          </a:p>
          <a:p>
            <a:r>
              <a:rPr lang="en-US" dirty="0"/>
              <a:t>Peter M. Abuja</a:t>
            </a:r>
          </a:p>
          <a:p>
            <a:r>
              <a:rPr lang="en-US" dirty="0"/>
              <a:t>Medical University of Graz, Austria</a:t>
            </a:r>
          </a:p>
          <a:p>
            <a:r>
              <a:rPr lang="en-US" dirty="0"/>
              <a:t>Peter.abuja@medunigraz.at</a:t>
            </a:r>
          </a:p>
          <a:p>
            <a:endParaRPr lang="de-DE" dirty="0"/>
          </a:p>
        </p:txBody>
      </p:sp>
    </p:spTree>
    <p:extLst>
      <p:ext uri="{BB962C8B-B14F-4D97-AF65-F5344CB8AC3E}">
        <p14:creationId xmlns:p14="http://schemas.microsoft.com/office/powerpoint/2010/main" val="171790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a:t>Why</a:t>
            </a:r>
            <a:r>
              <a:rPr lang="de-DE" dirty="0"/>
              <a:t> </a:t>
            </a:r>
            <a:r>
              <a:rPr lang="de-DE" dirty="0" err="1"/>
              <a:t>this</a:t>
            </a:r>
            <a:r>
              <a:rPr lang="de-DE" dirty="0"/>
              <a:t> </a:t>
            </a:r>
            <a:r>
              <a:rPr lang="de-DE" dirty="0" err="1"/>
              <a:t>presentation</a:t>
            </a:r>
            <a:r>
              <a:rPr lang="de-DE" dirty="0"/>
              <a:t>?</a:t>
            </a:r>
            <a:endParaRPr lang="en-US" dirty="0"/>
          </a:p>
        </p:txBody>
      </p:sp>
      <p:sp>
        <p:nvSpPr>
          <p:cNvPr id="3" name="Inhaltsplatzhalter 2"/>
          <p:cNvSpPr>
            <a:spLocks noGrp="1"/>
          </p:cNvSpPr>
          <p:nvPr>
            <p:ph idx="1"/>
          </p:nvPr>
        </p:nvSpPr>
        <p:spPr>
          <a:xfrm>
            <a:off x="314325" y="1032520"/>
            <a:ext cx="11163299" cy="5215880"/>
          </a:xfrm>
        </p:spPr>
        <p:txBody>
          <a:bodyPr>
            <a:normAutofit/>
          </a:bodyPr>
          <a:lstStyle/>
          <a:p>
            <a:pPr lvl="1">
              <a:lnSpc>
                <a:spcPct val="150000"/>
              </a:lnSpc>
            </a:pPr>
            <a:r>
              <a:rPr lang="de-AT" dirty="0" err="1"/>
              <a:t>Present</a:t>
            </a:r>
            <a:r>
              <a:rPr lang="de-AT" dirty="0"/>
              <a:t> </a:t>
            </a:r>
            <a:r>
              <a:rPr lang="de-AT" dirty="0" err="1"/>
              <a:t>status</a:t>
            </a:r>
            <a:r>
              <a:rPr lang="de-AT" dirty="0"/>
              <a:t> </a:t>
            </a:r>
            <a:r>
              <a:rPr lang="de-AT" dirty="0" err="1"/>
              <a:t>of</a:t>
            </a:r>
            <a:r>
              <a:rPr lang="de-AT" dirty="0"/>
              <a:t> </a:t>
            </a:r>
            <a:r>
              <a:rPr lang="de-AT" dirty="0" err="1"/>
              <a:t>standardization</a:t>
            </a:r>
            <a:r>
              <a:rPr lang="de-AT" dirty="0"/>
              <a:t> in sample </a:t>
            </a:r>
            <a:r>
              <a:rPr lang="de-AT" dirty="0" err="1"/>
              <a:t>procurement</a:t>
            </a:r>
            <a:r>
              <a:rPr lang="de-AT" dirty="0"/>
              <a:t> </a:t>
            </a:r>
            <a:r>
              <a:rPr lang="de-AT" dirty="0" err="1"/>
              <a:t>is</a:t>
            </a:r>
            <a:r>
              <a:rPr lang="de-AT" dirty="0"/>
              <a:t> still not </a:t>
            </a:r>
            <a:r>
              <a:rPr lang="de-AT" dirty="0" err="1"/>
              <a:t>sufficient</a:t>
            </a:r>
            <a:r>
              <a:rPr lang="de-AT" dirty="0"/>
              <a:t> in light </a:t>
            </a:r>
            <a:r>
              <a:rPr lang="de-AT" dirty="0" err="1"/>
              <a:t>of</a:t>
            </a:r>
            <a:r>
              <a:rPr lang="de-AT" dirty="0"/>
              <a:t> </a:t>
            </a:r>
            <a:r>
              <a:rPr lang="de-AT" dirty="0" err="1"/>
              <a:t>the</a:t>
            </a:r>
            <a:r>
              <a:rPr lang="de-AT" dirty="0"/>
              <a:t> ‚</a:t>
            </a:r>
            <a:r>
              <a:rPr lang="de-AT" dirty="0" err="1"/>
              <a:t>reproducibility</a:t>
            </a:r>
            <a:r>
              <a:rPr lang="de-AT" dirty="0"/>
              <a:t> </a:t>
            </a:r>
            <a:r>
              <a:rPr lang="de-AT" dirty="0" err="1"/>
              <a:t>crisis</a:t>
            </a:r>
            <a:r>
              <a:rPr lang="de-AT" dirty="0"/>
              <a:t>‘ </a:t>
            </a:r>
            <a:r>
              <a:rPr lang="de-AT" dirty="0" err="1"/>
              <a:t>and</a:t>
            </a:r>
            <a:r>
              <a:rPr lang="de-AT" dirty="0"/>
              <a:t> </a:t>
            </a:r>
            <a:r>
              <a:rPr lang="de-AT" dirty="0" err="1"/>
              <a:t>the</a:t>
            </a:r>
            <a:r>
              <a:rPr lang="de-AT" dirty="0"/>
              <a:t> IVDR </a:t>
            </a:r>
            <a:r>
              <a:rPr lang="de-AT" dirty="0" err="1"/>
              <a:t>requirements</a:t>
            </a:r>
            <a:endParaRPr lang="de-AT" dirty="0"/>
          </a:p>
          <a:p>
            <a:pPr lvl="1">
              <a:lnSpc>
                <a:spcPct val="150000"/>
              </a:lnSpc>
            </a:pPr>
            <a:r>
              <a:rPr lang="de-AT" dirty="0"/>
              <a:t>Human </a:t>
            </a:r>
            <a:r>
              <a:rPr lang="de-AT" dirty="0" err="1"/>
              <a:t>biological</a:t>
            </a:r>
            <a:r>
              <a:rPr lang="de-AT" dirty="0"/>
              <a:t> </a:t>
            </a:r>
            <a:r>
              <a:rPr lang="de-AT" dirty="0" err="1"/>
              <a:t>samples</a:t>
            </a:r>
            <a:r>
              <a:rPr lang="de-AT" dirty="0"/>
              <a:t> </a:t>
            </a:r>
            <a:r>
              <a:rPr lang="de-AT" dirty="0" err="1"/>
              <a:t>are</a:t>
            </a:r>
            <a:r>
              <a:rPr lang="de-AT" dirty="0"/>
              <a:t> </a:t>
            </a:r>
            <a:r>
              <a:rPr lang="de-AT" dirty="0" err="1"/>
              <a:t>mainly</a:t>
            </a:r>
            <a:r>
              <a:rPr lang="de-AT" dirty="0"/>
              <a:t> </a:t>
            </a:r>
            <a:r>
              <a:rPr lang="de-AT" dirty="0" err="1"/>
              <a:t>obtained</a:t>
            </a:r>
            <a:r>
              <a:rPr lang="de-AT" dirty="0"/>
              <a:t> </a:t>
            </a:r>
            <a:r>
              <a:rPr lang="de-AT" dirty="0" err="1"/>
              <a:t>through</a:t>
            </a:r>
            <a:r>
              <a:rPr lang="de-AT" dirty="0"/>
              <a:t> </a:t>
            </a:r>
            <a:r>
              <a:rPr lang="de-AT" dirty="0" err="1"/>
              <a:t>routine</a:t>
            </a:r>
            <a:r>
              <a:rPr lang="de-AT" dirty="0"/>
              <a:t> </a:t>
            </a:r>
            <a:r>
              <a:rPr lang="de-AT" dirty="0" err="1"/>
              <a:t>healthcare</a:t>
            </a:r>
            <a:endParaRPr lang="de-AT" dirty="0"/>
          </a:p>
          <a:p>
            <a:pPr lvl="1">
              <a:lnSpc>
                <a:spcPct val="150000"/>
              </a:lnSpc>
            </a:pPr>
            <a:r>
              <a:rPr lang="de-AT" dirty="0" err="1"/>
              <a:t>There</a:t>
            </a:r>
            <a:r>
              <a:rPr lang="de-AT" dirty="0"/>
              <a:t> </a:t>
            </a:r>
            <a:r>
              <a:rPr lang="de-AT" dirty="0" err="1"/>
              <a:t>is</a:t>
            </a:r>
            <a:r>
              <a:rPr lang="de-AT" dirty="0"/>
              <a:t> still </a:t>
            </a:r>
            <a:r>
              <a:rPr lang="de-AT" dirty="0" err="1"/>
              <a:t>reluctance</a:t>
            </a:r>
            <a:r>
              <a:rPr lang="de-AT" dirty="0"/>
              <a:t> </a:t>
            </a:r>
            <a:r>
              <a:rPr lang="de-AT" dirty="0" err="1"/>
              <a:t>of</a:t>
            </a:r>
            <a:r>
              <a:rPr lang="de-AT" dirty="0"/>
              <a:t> </a:t>
            </a:r>
            <a:r>
              <a:rPr lang="de-AT" dirty="0" err="1"/>
              <a:t>physicians</a:t>
            </a:r>
            <a:r>
              <a:rPr lang="de-AT" dirty="0"/>
              <a:t> </a:t>
            </a:r>
            <a:r>
              <a:rPr lang="de-AT" dirty="0" err="1"/>
              <a:t>to</a:t>
            </a:r>
            <a:r>
              <a:rPr lang="de-AT" dirty="0"/>
              <a:t> </a:t>
            </a:r>
            <a:r>
              <a:rPr lang="de-AT" dirty="0" err="1"/>
              <a:t>introduce</a:t>
            </a:r>
            <a:r>
              <a:rPr lang="de-AT" dirty="0"/>
              <a:t> </a:t>
            </a:r>
            <a:r>
              <a:rPr lang="de-AT" dirty="0" err="1"/>
              <a:t>and</a:t>
            </a:r>
            <a:r>
              <a:rPr lang="de-AT" dirty="0"/>
              <a:t> </a:t>
            </a:r>
            <a:r>
              <a:rPr lang="de-AT" dirty="0" err="1"/>
              <a:t>strictly</a:t>
            </a:r>
            <a:r>
              <a:rPr lang="de-AT" dirty="0"/>
              <a:t> follow </a:t>
            </a:r>
            <a:r>
              <a:rPr lang="de-AT" dirty="0" err="1"/>
              <a:t>standardized</a:t>
            </a:r>
            <a:r>
              <a:rPr lang="de-AT" dirty="0"/>
              <a:t> sample </a:t>
            </a:r>
            <a:r>
              <a:rPr lang="de-AT" dirty="0" err="1"/>
              <a:t>procurement</a:t>
            </a:r>
            <a:r>
              <a:rPr lang="de-AT" dirty="0"/>
              <a:t> </a:t>
            </a:r>
            <a:r>
              <a:rPr lang="de-AT" dirty="0" err="1"/>
              <a:t>workflows</a:t>
            </a:r>
            <a:endParaRPr lang="de-AT" dirty="0"/>
          </a:p>
          <a:p>
            <a:pPr lvl="2">
              <a:lnSpc>
                <a:spcPct val="150000"/>
              </a:lnSpc>
            </a:pPr>
            <a:r>
              <a:rPr lang="de-AT" dirty="0"/>
              <a:t>Habits, lack </a:t>
            </a:r>
            <a:r>
              <a:rPr lang="de-AT" dirty="0" err="1"/>
              <a:t>of</a:t>
            </a:r>
            <a:r>
              <a:rPr lang="de-AT" dirty="0"/>
              <a:t> </a:t>
            </a:r>
            <a:r>
              <a:rPr lang="de-AT" dirty="0" err="1"/>
              <a:t>knowledge</a:t>
            </a:r>
            <a:r>
              <a:rPr lang="de-AT" dirty="0"/>
              <a:t>/</a:t>
            </a:r>
            <a:r>
              <a:rPr lang="de-AT" dirty="0" err="1"/>
              <a:t>understanding</a:t>
            </a:r>
            <a:r>
              <a:rPr lang="de-AT" dirty="0"/>
              <a:t> </a:t>
            </a:r>
            <a:r>
              <a:rPr lang="de-AT" dirty="0" err="1"/>
              <a:t>of</a:t>
            </a:r>
            <a:r>
              <a:rPr lang="de-AT" dirty="0"/>
              <a:t> </a:t>
            </a:r>
            <a:r>
              <a:rPr lang="de-AT" dirty="0" err="1"/>
              <a:t>adverse</a:t>
            </a:r>
            <a:r>
              <a:rPr lang="de-AT" dirty="0"/>
              <a:t> </a:t>
            </a:r>
            <a:r>
              <a:rPr lang="de-AT" dirty="0" err="1"/>
              <a:t>consequences</a:t>
            </a:r>
            <a:endParaRPr lang="de-AT" dirty="0"/>
          </a:p>
          <a:p>
            <a:pPr lvl="1">
              <a:lnSpc>
                <a:spcPct val="150000"/>
              </a:lnSpc>
            </a:pPr>
            <a:r>
              <a:rPr lang="de-AT" dirty="0"/>
              <a:t>This </a:t>
            </a:r>
            <a:r>
              <a:rPr lang="de-AT" dirty="0" err="1"/>
              <a:t>presentation</a:t>
            </a:r>
            <a:r>
              <a:rPr lang="de-AT" dirty="0"/>
              <a:t> </a:t>
            </a:r>
            <a:r>
              <a:rPr lang="de-AT" dirty="0" err="1"/>
              <a:t>intends</a:t>
            </a:r>
            <a:r>
              <a:rPr lang="de-AT" dirty="0"/>
              <a:t> </a:t>
            </a:r>
            <a:r>
              <a:rPr lang="de-AT" dirty="0" err="1"/>
              <a:t>to</a:t>
            </a:r>
            <a:r>
              <a:rPr lang="de-AT" dirty="0"/>
              <a:t> </a:t>
            </a:r>
            <a:r>
              <a:rPr lang="de-AT" dirty="0" err="1"/>
              <a:t>support</a:t>
            </a:r>
            <a:r>
              <a:rPr lang="de-AT" dirty="0"/>
              <a:t> </a:t>
            </a:r>
            <a:r>
              <a:rPr lang="de-AT" dirty="0" err="1"/>
              <a:t>you</a:t>
            </a:r>
            <a:r>
              <a:rPr lang="de-AT" dirty="0"/>
              <a:t> in </a:t>
            </a:r>
            <a:r>
              <a:rPr lang="de-AT" dirty="0" err="1"/>
              <a:t>convincing</a:t>
            </a:r>
            <a:r>
              <a:rPr lang="de-AT" dirty="0"/>
              <a:t> </a:t>
            </a:r>
            <a:r>
              <a:rPr lang="de-AT" dirty="0" err="1"/>
              <a:t>clinical</a:t>
            </a:r>
            <a:r>
              <a:rPr lang="de-AT" dirty="0"/>
              <a:t> </a:t>
            </a:r>
            <a:r>
              <a:rPr lang="de-AT" dirty="0" err="1"/>
              <a:t>partners</a:t>
            </a:r>
            <a:r>
              <a:rPr lang="de-AT" dirty="0"/>
              <a:t> </a:t>
            </a:r>
            <a:r>
              <a:rPr lang="de-AT" dirty="0" err="1"/>
              <a:t>to</a:t>
            </a:r>
            <a:r>
              <a:rPr lang="de-AT" dirty="0"/>
              <a:t> </a:t>
            </a:r>
            <a:r>
              <a:rPr lang="de-AT" dirty="0" err="1"/>
              <a:t>perform</a:t>
            </a:r>
            <a:r>
              <a:rPr lang="de-AT" dirty="0"/>
              <a:t> </a:t>
            </a:r>
            <a:r>
              <a:rPr lang="de-AT" dirty="0" err="1"/>
              <a:t>standardized</a:t>
            </a:r>
            <a:r>
              <a:rPr lang="de-AT" dirty="0"/>
              <a:t> sample </a:t>
            </a:r>
            <a:r>
              <a:rPr lang="de-AT" dirty="0" err="1"/>
              <a:t>procurement</a:t>
            </a:r>
            <a:endParaRPr lang="de-AT" dirty="0"/>
          </a:p>
          <a:p>
            <a:pPr lvl="1">
              <a:lnSpc>
                <a:spcPct val="150000"/>
              </a:lnSpc>
            </a:pPr>
            <a:endParaRPr lang="en-US" dirty="0"/>
          </a:p>
        </p:txBody>
      </p:sp>
    </p:spTree>
    <p:extLst>
      <p:ext uri="{BB962C8B-B14F-4D97-AF65-F5344CB8AC3E}">
        <p14:creationId xmlns:p14="http://schemas.microsoft.com/office/powerpoint/2010/main" val="3003843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The (not </a:t>
            </a:r>
            <a:r>
              <a:rPr lang="de-DE" dirty="0" err="1"/>
              <a:t>yet</a:t>
            </a:r>
            <a:r>
              <a:rPr lang="de-DE" dirty="0"/>
              <a:t>) </a:t>
            </a:r>
            <a:r>
              <a:rPr lang="de-DE" dirty="0" err="1"/>
              <a:t>past</a:t>
            </a:r>
            <a:r>
              <a:rPr lang="de-DE" dirty="0"/>
              <a:t> </a:t>
            </a:r>
            <a:r>
              <a:rPr lang="de-DE" dirty="0" err="1"/>
              <a:t>status</a:t>
            </a:r>
            <a:r>
              <a:rPr lang="de-DE" dirty="0"/>
              <a:t>	</a:t>
            </a:r>
          </a:p>
        </p:txBody>
      </p:sp>
      <p:sp>
        <p:nvSpPr>
          <p:cNvPr id="3" name="Inhaltsplatzhalter 2"/>
          <p:cNvSpPr>
            <a:spLocks noGrp="1"/>
          </p:cNvSpPr>
          <p:nvPr>
            <p:ph idx="1"/>
          </p:nvPr>
        </p:nvSpPr>
        <p:spPr>
          <a:xfrm>
            <a:off x="390525" y="832493"/>
            <a:ext cx="11191875" cy="5501631"/>
          </a:xfrm>
        </p:spPr>
        <p:txBody>
          <a:bodyPr>
            <a:noAutofit/>
          </a:bodyPr>
          <a:lstStyle/>
          <a:p>
            <a:pPr algn="just">
              <a:lnSpc>
                <a:spcPct val="170000"/>
              </a:lnSpc>
            </a:pPr>
            <a:r>
              <a:rPr lang="de-DE" sz="2000" dirty="0"/>
              <a:t>Samples </a:t>
            </a:r>
            <a:r>
              <a:rPr lang="de-DE" sz="2000" dirty="0" err="1"/>
              <a:t>are</a:t>
            </a:r>
            <a:r>
              <a:rPr lang="de-DE" sz="2000" dirty="0"/>
              <a:t> still </a:t>
            </a:r>
            <a:r>
              <a:rPr lang="de-DE" sz="2000" dirty="0" err="1"/>
              <a:t>produced</a:t>
            </a:r>
            <a:r>
              <a:rPr lang="de-DE" sz="2000" dirty="0"/>
              <a:t> in </a:t>
            </a:r>
            <a:r>
              <a:rPr lang="de-DE" sz="2000" dirty="0" err="1"/>
              <a:t>healthcare</a:t>
            </a:r>
            <a:r>
              <a:rPr lang="de-DE" sz="2000" dirty="0"/>
              <a:t> </a:t>
            </a:r>
            <a:r>
              <a:rPr lang="de-DE" sz="2000" dirty="0" err="1"/>
              <a:t>routine</a:t>
            </a:r>
            <a:r>
              <a:rPr lang="de-DE" sz="2000" dirty="0"/>
              <a:t> </a:t>
            </a:r>
            <a:r>
              <a:rPr lang="de-DE" sz="2000" dirty="0" err="1"/>
              <a:t>without</a:t>
            </a:r>
            <a:r>
              <a:rPr lang="de-DE" sz="2000" dirty="0"/>
              <a:t> </a:t>
            </a:r>
            <a:r>
              <a:rPr lang="de-DE" sz="2000" dirty="0" err="1"/>
              <a:t>standardized</a:t>
            </a:r>
            <a:r>
              <a:rPr lang="de-DE" sz="2000" dirty="0"/>
              <a:t> </a:t>
            </a:r>
            <a:r>
              <a:rPr lang="de-DE" sz="2000" dirty="0" err="1"/>
              <a:t>documentation</a:t>
            </a:r>
            <a:r>
              <a:rPr lang="de-DE" sz="2000" dirty="0"/>
              <a:t> </a:t>
            </a:r>
            <a:r>
              <a:rPr lang="de-DE" sz="2000" dirty="0" err="1"/>
              <a:t>of</a:t>
            </a:r>
            <a:r>
              <a:rPr lang="de-DE" sz="2000" dirty="0"/>
              <a:t> </a:t>
            </a:r>
            <a:r>
              <a:rPr lang="de-DE" sz="2000" dirty="0" err="1"/>
              <a:t>the</a:t>
            </a:r>
            <a:r>
              <a:rPr lang="de-DE" sz="2000" dirty="0"/>
              <a:t> </a:t>
            </a:r>
            <a:r>
              <a:rPr lang="de-DE" sz="2000" dirty="0" err="1"/>
              <a:t>procedures</a:t>
            </a:r>
            <a:r>
              <a:rPr lang="de-DE" sz="2000" dirty="0"/>
              <a:t> </a:t>
            </a:r>
            <a:r>
              <a:rPr lang="de-DE" sz="2000" dirty="0" err="1"/>
              <a:t>used</a:t>
            </a:r>
            <a:r>
              <a:rPr lang="de-DE" sz="2000" dirty="0"/>
              <a:t> </a:t>
            </a:r>
          </a:p>
          <a:p>
            <a:pPr lvl="1" algn="just">
              <a:lnSpc>
                <a:spcPct val="170000"/>
              </a:lnSpc>
            </a:pPr>
            <a:r>
              <a:rPr lang="de-DE" sz="1400" dirty="0">
                <a:sym typeface="Wingdings" panose="05000000000000000000" pitchFamily="2" charset="2"/>
              </a:rPr>
              <a:t> </a:t>
            </a:r>
            <a:r>
              <a:rPr lang="de-DE" sz="1400" dirty="0" err="1">
                <a:sym typeface="Wingdings" panose="05000000000000000000" pitchFamily="2" charset="2"/>
              </a:rPr>
              <a:t>no</a:t>
            </a:r>
            <a:r>
              <a:rPr lang="de-DE" sz="1400" dirty="0">
                <a:sym typeface="Wingdings" panose="05000000000000000000" pitchFamily="2" charset="2"/>
              </a:rPr>
              <a:t> </a:t>
            </a:r>
            <a:r>
              <a:rPr lang="de-DE" sz="1400" dirty="0" err="1">
                <a:sym typeface="Wingdings" panose="05000000000000000000" pitchFamily="2" charset="2"/>
              </a:rPr>
              <a:t>accountability</a:t>
            </a:r>
            <a:r>
              <a:rPr lang="de-DE" sz="1400" dirty="0">
                <a:sym typeface="Wingdings" panose="05000000000000000000" pitchFamily="2" charset="2"/>
              </a:rPr>
              <a:t> </a:t>
            </a:r>
            <a:r>
              <a:rPr lang="de-DE" sz="1400" dirty="0" err="1">
                <a:sym typeface="Wingdings" panose="05000000000000000000" pitchFamily="2" charset="2"/>
              </a:rPr>
              <a:t>for</a:t>
            </a:r>
            <a:r>
              <a:rPr lang="de-DE" sz="1400" dirty="0">
                <a:sym typeface="Wingdings" panose="05000000000000000000" pitchFamily="2" charset="2"/>
              </a:rPr>
              <a:t> fitness-</a:t>
            </a:r>
            <a:r>
              <a:rPr lang="de-DE" sz="1400" dirty="0" err="1">
                <a:sym typeface="Wingdings" panose="05000000000000000000" pitchFamily="2" charset="2"/>
              </a:rPr>
              <a:t>for</a:t>
            </a:r>
            <a:r>
              <a:rPr lang="de-DE" sz="1400" dirty="0">
                <a:sym typeface="Wingdings" panose="05000000000000000000" pitchFamily="2" charset="2"/>
              </a:rPr>
              <a:t>-</a:t>
            </a:r>
            <a:r>
              <a:rPr lang="de-DE" sz="1400" dirty="0" err="1">
                <a:sym typeface="Wingdings" panose="05000000000000000000" pitchFamily="2" charset="2"/>
              </a:rPr>
              <a:t>purpose</a:t>
            </a:r>
            <a:endParaRPr lang="de-DE" sz="1400" dirty="0">
              <a:sym typeface="Wingdings" panose="05000000000000000000" pitchFamily="2" charset="2"/>
            </a:endParaRPr>
          </a:p>
          <a:p>
            <a:pPr algn="just">
              <a:lnSpc>
                <a:spcPct val="170000"/>
              </a:lnSpc>
            </a:pPr>
            <a:r>
              <a:rPr lang="de-DE" sz="2000" dirty="0">
                <a:sym typeface="Wingdings" panose="05000000000000000000" pitchFamily="2" charset="2"/>
              </a:rPr>
              <a:t>Samples </a:t>
            </a:r>
            <a:r>
              <a:rPr lang="de-DE" sz="2000" dirty="0" err="1">
                <a:sym typeface="Wingdings" panose="05000000000000000000" pitchFamily="2" charset="2"/>
              </a:rPr>
              <a:t>are</a:t>
            </a:r>
            <a:r>
              <a:rPr lang="de-DE" sz="2000" dirty="0">
                <a:sym typeface="Wingdings" panose="05000000000000000000" pitchFamily="2" charset="2"/>
              </a:rPr>
              <a:t> </a:t>
            </a:r>
            <a:r>
              <a:rPr lang="de-DE" sz="2000" dirty="0" err="1">
                <a:sym typeface="Wingdings" panose="05000000000000000000" pitchFamily="2" charset="2"/>
              </a:rPr>
              <a:t>produced</a:t>
            </a:r>
            <a:r>
              <a:rPr lang="de-DE" sz="2000" dirty="0">
                <a:sym typeface="Wingdings" panose="05000000000000000000" pitchFamily="2" charset="2"/>
              </a:rPr>
              <a:t> </a:t>
            </a:r>
            <a:r>
              <a:rPr lang="de-DE" sz="2000" dirty="0" err="1">
                <a:sym typeface="Wingdings" panose="05000000000000000000" pitchFamily="2" charset="2"/>
              </a:rPr>
              <a:t>by</a:t>
            </a:r>
            <a:r>
              <a:rPr lang="de-DE" sz="2000" dirty="0">
                <a:sym typeface="Wingdings" panose="05000000000000000000" pitchFamily="2" charset="2"/>
              </a:rPr>
              <a:t> </a:t>
            </a:r>
            <a:r>
              <a:rPr lang="de-DE" sz="2000" dirty="0" err="1">
                <a:sym typeface="Wingdings" panose="05000000000000000000" pitchFamily="2" charset="2"/>
              </a:rPr>
              <a:t>procedures</a:t>
            </a:r>
            <a:r>
              <a:rPr lang="de-DE" sz="2000" dirty="0">
                <a:sym typeface="Wingdings" panose="05000000000000000000" pitchFamily="2" charset="2"/>
              </a:rPr>
              <a:t> </a:t>
            </a:r>
            <a:r>
              <a:rPr lang="de-DE" sz="2000" dirty="0" err="1">
                <a:sym typeface="Wingdings" panose="05000000000000000000" pitchFamily="2" charset="2"/>
              </a:rPr>
              <a:t>that</a:t>
            </a:r>
            <a:r>
              <a:rPr lang="de-DE" sz="2000" dirty="0">
                <a:sym typeface="Wingdings" panose="05000000000000000000" pitchFamily="2" charset="2"/>
              </a:rPr>
              <a:t> </a:t>
            </a:r>
            <a:r>
              <a:rPr lang="de-DE" sz="2000" dirty="0" err="1">
                <a:sym typeface="Wingdings" panose="05000000000000000000" pitchFamily="2" charset="2"/>
              </a:rPr>
              <a:t>are</a:t>
            </a:r>
            <a:r>
              <a:rPr lang="de-DE" sz="2000" dirty="0">
                <a:sym typeface="Wingdings" panose="05000000000000000000" pitchFamily="2" charset="2"/>
              </a:rPr>
              <a:t> </a:t>
            </a:r>
            <a:r>
              <a:rPr lang="de-DE" sz="2000" dirty="0" err="1">
                <a:sym typeface="Wingdings" panose="05000000000000000000" pitchFamily="2" charset="2"/>
              </a:rPr>
              <a:t>even</a:t>
            </a:r>
            <a:r>
              <a:rPr lang="de-DE" sz="2000" dirty="0">
                <a:sym typeface="Wingdings" panose="05000000000000000000" pitchFamily="2" charset="2"/>
              </a:rPr>
              <a:t> in </a:t>
            </a:r>
            <a:r>
              <a:rPr lang="de-DE" sz="2000" dirty="0" err="1">
                <a:sym typeface="Wingdings" panose="05000000000000000000" pitchFamily="2" charset="2"/>
              </a:rPr>
              <a:t>contrast</a:t>
            </a:r>
            <a:r>
              <a:rPr lang="de-DE" sz="2000" dirty="0">
                <a:sym typeface="Wingdings" panose="05000000000000000000" pitchFamily="2" charset="2"/>
              </a:rPr>
              <a:t> </a:t>
            </a:r>
            <a:r>
              <a:rPr lang="de-DE" sz="2000" dirty="0" err="1">
                <a:sym typeface="Wingdings" panose="05000000000000000000" pitchFamily="2" charset="2"/>
              </a:rPr>
              <a:t>to</a:t>
            </a:r>
            <a:r>
              <a:rPr lang="de-DE" sz="2000" dirty="0">
                <a:sym typeface="Wingdings" panose="05000000000000000000" pitchFamily="2" charset="2"/>
              </a:rPr>
              <a:t> </a:t>
            </a:r>
            <a:r>
              <a:rPr lang="de-DE" sz="2000" dirty="0" err="1">
                <a:sym typeface="Wingdings" panose="05000000000000000000" pitchFamily="2" charset="2"/>
              </a:rPr>
              <a:t>best</a:t>
            </a:r>
            <a:r>
              <a:rPr lang="de-DE" sz="2000" dirty="0">
                <a:sym typeface="Wingdings" panose="05000000000000000000" pitchFamily="2" charset="2"/>
              </a:rPr>
              <a:t> </a:t>
            </a:r>
            <a:r>
              <a:rPr lang="de-DE" sz="2000" dirty="0" err="1">
                <a:sym typeface="Wingdings" panose="05000000000000000000" pitchFamily="2" charset="2"/>
              </a:rPr>
              <a:t>practice</a:t>
            </a:r>
            <a:r>
              <a:rPr lang="de-DE" sz="2000" dirty="0">
                <a:sym typeface="Wingdings" panose="05000000000000000000" pitchFamily="2" charset="2"/>
              </a:rPr>
              <a:t> (</a:t>
            </a:r>
            <a:r>
              <a:rPr lang="de-DE" sz="2000" dirty="0" err="1">
                <a:sym typeface="Wingdings" panose="05000000000000000000" pitchFamily="2" charset="2"/>
              </a:rPr>
              <a:t>and</a:t>
            </a:r>
            <a:r>
              <a:rPr lang="de-DE" sz="2000" dirty="0">
                <a:sym typeface="Wingdings" panose="05000000000000000000" pitchFamily="2" charset="2"/>
              </a:rPr>
              <a:t> </a:t>
            </a:r>
            <a:r>
              <a:rPr lang="de-DE" sz="2000" dirty="0" err="1">
                <a:sym typeface="Wingdings" panose="05000000000000000000" pitchFamily="2" charset="2"/>
              </a:rPr>
              <a:t>standards</a:t>
            </a:r>
            <a:r>
              <a:rPr lang="de-DE" sz="2000" dirty="0">
                <a:sym typeface="Wingdings" panose="05000000000000000000" pitchFamily="2" charset="2"/>
              </a:rPr>
              <a:t>)</a:t>
            </a:r>
          </a:p>
          <a:p>
            <a:pPr lvl="1" algn="just">
              <a:lnSpc>
                <a:spcPct val="170000"/>
              </a:lnSpc>
            </a:pPr>
            <a:r>
              <a:rPr lang="de-DE" sz="1400" dirty="0">
                <a:sym typeface="Wingdings" panose="05000000000000000000" pitchFamily="2" charset="2"/>
              </a:rPr>
              <a:t>… </a:t>
            </a:r>
            <a:r>
              <a:rPr lang="de-DE" sz="1400" dirty="0" err="1">
                <a:sym typeface="Wingdings" panose="05000000000000000000" pitchFamily="2" charset="2"/>
              </a:rPr>
              <a:t>are</a:t>
            </a:r>
            <a:r>
              <a:rPr lang="de-DE" sz="1400" dirty="0">
                <a:sym typeface="Wingdings" panose="05000000000000000000" pitchFamily="2" charset="2"/>
              </a:rPr>
              <a:t> not </a:t>
            </a:r>
            <a:r>
              <a:rPr lang="de-DE" sz="1400" dirty="0" err="1">
                <a:sym typeface="Wingdings" panose="05000000000000000000" pitchFamily="2" charset="2"/>
              </a:rPr>
              <a:t>useable</a:t>
            </a:r>
            <a:r>
              <a:rPr lang="de-DE" sz="1400" dirty="0">
                <a:sym typeface="Wingdings" panose="05000000000000000000" pitchFamily="2" charset="2"/>
              </a:rPr>
              <a:t> in </a:t>
            </a:r>
            <a:r>
              <a:rPr lang="de-DE" sz="1400" dirty="0" err="1">
                <a:sym typeface="Wingdings" panose="05000000000000000000" pitchFamily="2" charset="2"/>
              </a:rPr>
              <a:t>good</a:t>
            </a:r>
            <a:r>
              <a:rPr lang="de-DE" sz="1400" dirty="0">
                <a:sym typeface="Wingdings" panose="05000000000000000000" pitchFamily="2" charset="2"/>
              </a:rPr>
              <a:t> </a:t>
            </a:r>
            <a:r>
              <a:rPr lang="de-DE" sz="1400" dirty="0" err="1">
                <a:sym typeface="Wingdings" panose="05000000000000000000" pitchFamily="2" charset="2"/>
              </a:rPr>
              <a:t>scientific</a:t>
            </a:r>
            <a:r>
              <a:rPr lang="de-DE" sz="1400" dirty="0">
                <a:sym typeface="Wingdings" panose="05000000000000000000" pitchFamily="2" charset="2"/>
              </a:rPr>
              <a:t> </a:t>
            </a:r>
            <a:r>
              <a:rPr lang="de-DE" sz="1400" dirty="0" err="1">
                <a:sym typeface="Wingdings" panose="05000000000000000000" pitchFamily="2" charset="2"/>
              </a:rPr>
              <a:t>and</a:t>
            </a:r>
            <a:r>
              <a:rPr lang="de-DE" sz="1400" dirty="0">
                <a:sym typeface="Wingdings" panose="05000000000000000000" pitchFamily="2" charset="2"/>
              </a:rPr>
              <a:t> </a:t>
            </a:r>
            <a:r>
              <a:rPr lang="de-DE" sz="1400" dirty="0" err="1">
                <a:sym typeface="Wingdings" panose="05000000000000000000" pitchFamily="2" charset="2"/>
              </a:rPr>
              <a:t>clinical</a:t>
            </a:r>
            <a:r>
              <a:rPr lang="de-DE" sz="1400" dirty="0">
                <a:sym typeface="Wingdings" panose="05000000000000000000" pitchFamily="2" charset="2"/>
              </a:rPr>
              <a:t> </a:t>
            </a:r>
            <a:r>
              <a:rPr lang="de-DE" sz="1400" dirty="0" err="1">
                <a:sym typeface="Wingdings" panose="05000000000000000000" pitchFamily="2" charset="2"/>
              </a:rPr>
              <a:t>practice</a:t>
            </a:r>
            <a:endParaRPr lang="de-DE" sz="1400" dirty="0">
              <a:sym typeface="Wingdings" panose="05000000000000000000" pitchFamily="2" charset="2"/>
            </a:endParaRPr>
          </a:p>
          <a:p>
            <a:pPr lvl="2" algn="just">
              <a:lnSpc>
                <a:spcPct val="170000"/>
              </a:lnSpc>
            </a:pPr>
            <a:r>
              <a:rPr lang="de-DE" sz="1100" dirty="0">
                <a:sym typeface="Wingdings" panose="05000000000000000000" pitchFamily="2" charset="2"/>
              </a:rPr>
              <a:t>E.g. </a:t>
            </a:r>
            <a:r>
              <a:rPr lang="de-DE" sz="1100" dirty="0" err="1">
                <a:sym typeface="Wingdings" panose="05000000000000000000" pitchFamily="2" charset="2"/>
              </a:rPr>
              <a:t>tissue</a:t>
            </a:r>
            <a:r>
              <a:rPr lang="de-DE" sz="1100" dirty="0">
                <a:sym typeface="Wingdings" panose="05000000000000000000" pitchFamily="2" charset="2"/>
              </a:rPr>
              <a:t> </a:t>
            </a:r>
            <a:r>
              <a:rPr lang="de-DE" sz="1100" dirty="0" err="1">
                <a:sym typeface="Wingdings" panose="05000000000000000000" pitchFamily="2" charset="2"/>
              </a:rPr>
              <a:t>samples</a:t>
            </a:r>
            <a:r>
              <a:rPr lang="de-DE" sz="1100" dirty="0">
                <a:sym typeface="Wingdings" panose="05000000000000000000" pitchFamily="2" charset="2"/>
              </a:rPr>
              <a:t> </a:t>
            </a:r>
            <a:r>
              <a:rPr lang="de-DE" sz="1100" dirty="0" err="1">
                <a:sym typeface="Wingdings" panose="05000000000000000000" pitchFamily="2" charset="2"/>
              </a:rPr>
              <a:t>that</a:t>
            </a:r>
            <a:r>
              <a:rPr lang="de-DE" sz="1100" dirty="0">
                <a:sym typeface="Wingdings" panose="05000000000000000000" pitchFamily="2" charset="2"/>
              </a:rPr>
              <a:t> </a:t>
            </a:r>
            <a:r>
              <a:rPr lang="de-DE" sz="1100" dirty="0" err="1">
                <a:sym typeface="Wingdings" panose="05000000000000000000" pitchFamily="2" charset="2"/>
              </a:rPr>
              <a:t>are</a:t>
            </a:r>
            <a:r>
              <a:rPr lang="de-DE" sz="1100" dirty="0">
                <a:sym typeface="Wingdings" panose="05000000000000000000" pitchFamily="2" charset="2"/>
              </a:rPr>
              <a:t> just </a:t>
            </a:r>
            <a:r>
              <a:rPr lang="de-DE" sz="1100" dirty="0" err="1">
                <a:sym typeface="Wingdings" panose="05000000000000000000" pitchFamily="2" charset="2"/>
              </a:rPr>
              <a:t>put</a:t>
            </a:r>
            <a:r>
              <a:rPr lang="de-DE" sz="1100" dirty="0">
                <a:sym typeface="Wingdings" panose="05000000000000000000" pitchFamily="2" charset="2"/>
              </a:rPr>
              <a:t> </a:t>
            </a:r>
            <a:r>
              <a:rPr lang="de-DE" sz="1100" dirty="0" err="1">
                <a:sym typeface="Wingdings" panose="05000000000000000000" pitchFamily="2" charset="2"/>
              </a:rPr>
              <a:t>into</a:t>
            </a:r>
            <a:r>
              <a:rPr lang="de-DE" sz="1100" dirty="0">
                <a:sym typeface="Wingdings" panose="05000000000000000000" pitchFamily="2" charset="2"/>
              </a:rPr>
              <a:t> </a:t>
            </a:r>
            <a:r>
              <a:rPr lang="de-DE" sz="1100" dirty="0" err="1">
                <a:sym typeface="Wingdings" panose="05000000000000000000" pitchFamily="2" charset="2"/>
              </a:rPr>
              <a:t>the</a:t>
            </a:r>
            <a:r>
              <a:rPr lang="de-DE" sz="1100" dirty="0">
                <a:sym typeface="Wingdings" panose="05000000000000000000" pitchFamily="2" charset="2"/>
              </a:rPr>
              <a:t> </a:t>
            </a:r>
            <a:r>
              <a:rPr lang="de-DE" sz="1100" dirty="0" err="1">
                <a:sym typeface="Wingdings" panose="05000000000000000000" pitchFamily="2" charset="2"/>
              </a:rPr>
              <a:t>freezer</a:t>
            </a:r>
            <a:r>
              <a:rPr lang="de-DE" sz="1100" dirty="0">
                <a:sym typeface="Wingdings" panose="05000000000000000000" pitchFamily="2" charset="2"/>
              </a:rPr>
              <a:t> (</a:t>
            </a:r>
            <a:r>
              <a:rPr lang="de-DE" sz="1100" dirty="0" err="1">
                <a:sym typeface="Wingdings" panose="05000000000000000000" pitchFamily="2" charset="2"/>
              </a:rPr>
              <a:t>no</a:t>
            </a:r>
            <a:r>
              <a:rPr lang="de-DE" sz="1100" dirty="0">
                <a:sym typeface="Wingdings" panose="05000000000000000000" pitchFamily="2" charset="2"/>
              </a:rPr>
              <a:t> </a:t>
            </a:r>
            <a:r>
              <a:rPr lang="de-DE" sz="1100" dirty="0" err="1">
                <a:sym typeface="Wingdings" panose="05000000000000000000" pitchFamily="2" charset="2"/>
              </a:rPr>
              <a:t>snap-freezing</a:t>
            </a:r>
            <a:r>
              <a:rPr lang="de-DE" sz="1100" dirty="0">
                <a:sym typeface="Wingdings" panose="05000000000000000000" pitchFamily="2" charset="2"/>
              </a:rPr>
              <a:t>)   </a:t>
            </a:r>
            <a:r>
              <a:rPr lang="de-DE" sz="1100" dirty="0" err="1">
                <a:sym typeface="Wingdings" panose="05000000000000000000" pitchFamily="2" charset="2"/>
              </a:rPr>
              <a:t>unusable</a:t>
            </a:r>
            <a:r>
              <a:rPr lang="de-DE" sz="1100" dirty="0">
                <a:sym typeface="Wingdings" panose="05000000000000000000" pitchFamily="2" charset="2"/>
              </a:rPr>
              <a:t> </a:t>
            </a:r>
            <a:r>
              <a:rPr lang="de-DE" sz="1100" dirty="0" err="1">
                <a:sym typeface="Wingdings" panose="05000000000000000000" pitchFamily="2" charset="2"/>
              </a:rPr>
              <a:t>for</a:t>
            </a:r>
            <a:r>
              <a:rPr lang="de-DE" sz="1100" dirty="0">
                <a:sym typeface="Wingdings" panose="05000000000000000000" pitchFamily="2" charset="2"/>
              </a:rPr>
              <a:t> </a:t>
            </a:r>
            <a:r>
              <a:rPr lang="de-DE" sz="1100" dirty="0" err="1">
                <a:sym typeface="Wingdings" panose="05000000000000000000" pitchFamily="2" charset="2"/>
              </a:rPr>
              <a:t>molecular</a:t>
            </a:r>
            <a:r>
              <a:rPr lang="de-DE" sz="1100" dirty="0">
                <a:sym typeface="Wingdings" panose="05000000000000000000" pitchFamily="2" charset="2"/>
              </a:rPr>
              <a:t> </a:t>
            </a:r>
            <a:r>
              <a:rPr lang="de-DE" sz="1100" dirty="0" err="1">
                <a:sym typeface="Wingdings" panose="05000000000000000000" pitchFamily="2" charset="2"/>
              </a:rPr>
              <a:t>analyses</a:t>
            </a:r>
            <a:r>
              <a:rPr lang="de-DE" sz="1100" dirty="0">
                <a:sym typeface="Wingdings" panose="05000000000000000000" pitchFamily="2" charset="2"/>
              </a:rPr>
              <a:t> </a:t>
            </a:r>
            <a:r>
              <a:rPr lang="de-DE" sz="1100" dirty="0" err="1">
                <a:sym typeface="Wingdings" panose="05000000000000000000" pitchFamily="2" charset="2"/>
              </a:rPr>
              <a:t>and</a:t>
            </a:r>
            <a:r>
              <a:rPr lang="de-DE" sz="1100" dirty="0">
                <a:sym typeface="Wingdings" panose="05000000000000000000" pitchFamily="2" charset="2"/>
              </a:rPr>
              <a:t> </a:t>
            </a:r>
            <a:r>
              <a:rPr lang="de-DE" sz="1100" dirty="0" err="1">
                <a:sym typeface="Wingdings" panose="05000000000000000000" pitchFamily="2" charset="2"/>
              </a:rPr>
              <a:t>morphology</a:t>
            </a:r>
            <a:r>
              <a:rPr lang="de-DE" sz="1100" dirty="0">
                <a:sym typeface="Wingdings" panose="05000000000000000000" pitchFamily="2" charset="2"/>
              </a:rPr>
              <a:t> (</a:t>
            </a:r>
            <a:r>
              <a:rPr lang="de-DE" sz="1100" dirty="0" err="1">
                <a:sym typeface="Wingdings" panose="05000000000000000000" pitchFamily="2" charset="2"/>
              </a:rPr>
              <a:t>diagnosis</a:t>
            </a:r>
            <a:r>
              <a:rPr lang="de-DE" sz="1100" dirty="0">
                <a:sym typeface="Wingdings" panose="05000000000000000000" pitchFamily="2" charset="2"/>
              </a:rPr>
              <a:t>)</a:t>
            </a:r>
          </a:p>
          <a:p>
            <a:pPr lvl="2" algn="just">
              <a:lnSpc>
                <a:spcPct val="170000"/>
              </a:lnSpc>
            </a:pPr>
            <a:r>
              <a:rPr lang="de-DE" sz="1100" dirty="0">
                <a:sym typeface="Wingdings" panose="05000000000000000000" pitchFamily="2" charset="2"/>
              </a:rPr>
              <a:t>E.g. </a:t>
            </a:r>
            <a:r>
              <a:rPr lang="de-DE" sz="1100" dirty="0" err="1">
                <a:sym typeface="Wingdings" panose="05000000000000000000" pitchFamily="2" charset="2"/>
              </a:rPr>
              <a:t>serum</a:t>
            </a:r>
            <a:r>
              <a:rPr lang="de-DE" sz="1100" dirty="0">
                <a:sym typeface="Wingdings" panose="05000000000000000000" pitchFamily="2" charset="2"/>
              </a:rPr>
              <a:t> </a:t>
            </a:r>
            <a:r>
              <a:rPr lang="de-DE" sz="1100" dirty="0" err="1">
                <a:sym typeface="Wingdings" panose="05000000000000000000" pitchFamily="2" charset="2"/>
              </a:rPr>
              <a:t>or</a:t>
            </a:r>
            <a:r>
              <a:rPr lang="de-DE" sz="1100" dirty="0">
                <a:sym typeface="Wingdings" panose="05000000000000000000" pitchFamily="2" charset="2"/>
              </a:rPr>
              <a:t> </a:t>
            </a:r>
            <a:r>
              <a:rPr lang="de-DE" sz="1100" dirty="0" err="1">
                <a:sym typeface="Wingdings" panose="05000000000000000000" pitchFamily="2" charset="2"/>
              </a:rPr>
              <a:t>plasma</a:t>
            </a:r>
            <a:r>
              <a:rPr lang="de-DE" sz="1100" dirty="0">
                <a:sym typeface="Wingdings" panose="05000000000000000000" pitchFamily="2" charset="2"/>
              </a:rPr>
              <a:t> </a:t>
            </a:r>
            <a:r>
              <a:rPr lang="de-DE" sz="1100" dirty="0" err="1">
                <a:sym typeface="Wingdings" panose="05000000000000000000" pitchFamily="2" charset="2"/>
              </a:rPr>
              <a:t>samples</a:t>
            </a:r>
            <a:r>
              <a:rPr lang="de-DE" sz="1100" dirty="0">
                <a:sym typeface="Wingdings" panose="05000000000000000000" pitchFamily="2" charset="2"/>
              </a:rPr>
              <a:t> </a:t>
            </a:r>
            <a:r>
              <a:rPr lang="de-DE" sz="1100" dirty="0" err="1">
                <a:sym typeface="Wingdings" panose="05000000000000000000" pitchFamily="2" charset="2"/>
              </a:rPr>
              <a:t>that</a:t>
            </a:r>
            <a:r>
              <a:rPr lang="de-DE" sz="1100" dirty="0">
                <a:sym typeface="Wingdings" panose="05000000000000000000" pitchFamily="2" charset="2"/>
              </a:rPr>
              <a:t> </a:t>
            </a:r>
            <a:r>
              <a:rPr lang="de-DE" sz="1100" dirty="0" err="1">
                <a:sym typeface="Wingdings" panose="05000000000000000000" pitchFamily="2" charset="2"/>
              </a:rPr>
              <a:t>were</a:t>
            </a:r>
            <a:r>
              <a:rPr lang="de-DE" sz="1100" dirty="0">
                <a:sym typeface="Wingdings" panose="05000000000000000000" pitchFamily="2" charset="2"/>
              </a:rPr>
              <a:t> not </a:t>
            </a:r>
            <a:r>
              <a:rPr lang="de-DE" sz="1100" dirty="0" err="1">
                <a:sym typeface="Wingdings" panose="05000000000000000000" pitchFamily="2" charset="2"/>
              </a:rPr>
              <a:t>prepared</a:t>
            </a:r>
            <a:r>
              <a:rPr lang="de-DE" sz="1100" dirty="0">
                <a:sym typeface="Wingdings" panose="05000000000000000000" pitchFamily="2" charset="2"/>
              </a:rPr>
              <a:t> in </a:t>
            </a:r>
            <a:r>
              <a:rPr lang="de-DE" sz="1100" dirty="0" err="1">
                <a:sym typeface="Wingdings" panose="05000000000000000000" pitchFamily="2" charset="2"/>
              </a:rPr>
              <a:t>the</a:t>
            </a:r>
            <a:r>
              <a:rPr lang="de-DE" sz="1100" dirty="0">
                <a:sym typeface="Wingdings" panose="05000000000000000000" pitchFamily="2" charset="2"/>
              </a:rPr>
              <a:t> </a:t>
            </a:r>
            <a:r>
              <a:rPr lang="de-DE" sz="1100" dirty="0" err="1">
                <a:sym typeface="Wingdings" panose="05000000000000000000" pitchFamily="2" charset="2"/>
              </a:rPr>
              <a:t>correct</a:t>
            </a:r>
            <a:r>
              <a:rPr lang="de-DE" sz="1100" dirty="0">
                <a:sym typeface="Wingdings" panose="05000000000000000000" pitchFamily="2" charset="2"/>
              </a:rPr>
              <a:t> </a:t>
            </a:r>
            <a:r>
              <a:rPr lang="de-DE" sz="1100" dirty="0" err="1">
                <a:sym typeface="Wingdings" panose="05000000000000000000" pitchFamily="2" charset="2"/>
              </a:rPr>
              <a:t>way</a:t>
            </a:r>
            <a:r>
              <a:rPr lang="de-DE" sz="1100" dirty="0">
                <a:sym typeface="Wingdings" panose="05000000000000000000" pitchFamily="2" charset="2"/>
              </a:rPr>
              <a:t>  </a:t>
            </a:r>
            <a:r>
              <a:rPr lang="de-DE" sz="1100" u="sng" dirty="0" err="1">
                <a:sym typeface="Wingdings" panose="05000000000000000000" pitchFamily="2" charset="2"/>
              </a:rPr>
              <a:t>wrong</a:t>
            </a:r>
            <a:r>
              <a:rPr lang="de-DE" sz="1100" u="sng" dirty="0">
                <a:sym typeface="Wingdings" panose="05000000000000000000" pitchFamily="2" charset="2"/>
              </a:rPr>
              <a:t> </a:t>
            </a:r>
            <a:r>
              <a:rPr lang="de-DE" sz="1100" u="sng" dirty="0" err="1">
                <a:sym typeface="Wingdings" panose="05000000000000000000" pitchFamily="2" charset="2"/>
              </a:rPr>
              <a:t>diagnoses</a:t>
            </a:r>
            <a:r>
              <a:rPr lang="de-DE" sz="1100" dirty="0">
                <a:sym typeface="Wingdings" panose="05000000000000000000" pitchFamily="2" charset="2"/>
              </a:rPr>
              <a:t>, </a:t>
            </a:r>
            <a:r>
              <a:rPr lang="de-DE" sz="1100" dirty="0" err="1">
                <a:sym typeface="Wingdings" panose="05000000000000000000" pitchFamily="2" charset="2"/>
              </a:rPr>
              <a:t>useless</a:t>
            </a:r>
            <a:r>
              <a:rPr lang="de-DE" sz="1100" dirty="0">
                <a:sym typeface="Wingdings" panose="05000000000000000000" pitchFamily="2" charset="2"/>
              </a:rPr>
              <a:t> </a:t>
            </a:r>
            <a:r>
              <a:rPr lang="de-DE" sz="1100" dirty="0" err="1">
                <a:sym typeface="Wingdings" panose="05000000000000000000" pitchFamily="2" charset="2"/>
              </a:rPr>
              <a:t>for</a:t>
            </a:r>
            <a:r>
              <a:rPr lang="de-DE" sz="1100" dirty="0">
                <a:sym typeface="Wingdings" panose="05000000000000000000" pitchFamily="2" charset="2"/>
              </a:rPr>
              <a:t> R&amp;D!</a:t>
            </a:r>
          </a:p>
          <a:p>
            <a:pPr algn="just">
              <a:lnSpc>
                <a:spcPct val="170000"/>
              </a:lnSpc>
            </a:pPr>
            <a:r>
              <a:rPr lang="de-DE" sz="2000" dirty="0">
                <a:sym typeface="Wingdings" panose="05000000000000000000" pitchFamily="2" charset="2"/>
              </a:rPr>
              <a:t>… </a:t>
            </a:r>
            <a:r>
              <a:rPr lang="de-DE" sz="2000" dirty="0" err="1">
                <a:sym typeface="Wingdings" panose="05000000000000000000" pitchFamily="2" charset="2"/>
              </a:rPr>
              <a:t>and</a:t>
            </a:r>
            <a:r>
              <a:rPr lang="de-DE" sz="2000" dirty="0">
                <a:sym typeface="Wingdings" panose="05000000000000000000" pitchFamily="2" charset="2"/>
              </a:rPr>
              <a:t> </a:t>
            </a:r>
            <a:r>
              <a:rPr lang="de-DE" sz="2000" dirty="0" err="1">
                <a:sym typeface="Wingdings" panose="05000000000000000000" pitchFamily="2" charset="2"/>
              </a:rPr>
              <a:t>these</a:t>
            </a:r>
            <a:r>
              <a:rPr lang="de-DE" sz="2000" dirty="0">
                <a:sym typeface="Wingdings" panose="05000000000000000000" pitchFamily="2" charset="2"/>
              </a:rPr>
              <a:t> ‚</a:t>
            </a:r>
            <a:r>
              <a:rPr lang="de-DE" sz="2000" dirty="0" err="1">
                <a:sym typeface="Wingdings" panose="05000000000000000000" pitchFamily="2" charset="2"/>
              </a:rPr>
              <a:t>deviations</a:t>
            </a:r>
            <a:r>
              <a:rPr lang="de-DE" sz="2000" dirty="0">
                <a:sym typeface="Wingdings" panose="05000000000000000000" pitchFamily="2" charset="2"/>
              </a:rPr>
              <a:t>‘ </a:t>
            </a:r>
            <a:r>
              <a:rPr lang="de-DE" sz="2000" dirty="0" err="1">
                <a:sym typeface="Wingdings" panose="05000000000000000000" pitchFamily="2" charset="2"/>
              </a:rPr>
              <a:t>are</a:t>
            </a:r>
            <a:r>
              <a:rPr lang="de-DE" sz="2000" dirty="0">
                <a:sym typeface="Wingdings" panose="05000000000000000000" pitchFamily="2" charset="2"/>
              </a:rPr>
              <a:t> </a:t>
            </a:r>
            <a:r>
              <a:rPr lang="de-DE" sz="2000" dirty="0" err="1">
                <a:sym typeface="Wingdings" panose="05000000000000000000" pitchFamily="2" charset="2"/>
              </a:rPr>
              <a:t>often</a:t>
            </a:r>
            <a:r>
              <a:rPr lang="de-DE" sz="2000" dirty="0">
                <a:sym typeface="Wingdings" panose="05000000000000000000" pitchFamily="2" charset="2"/>
              </a:rPr>
              <a:t> (</a:t>
            </a:r>
            <a:r>
              <a:rPr lang="de-DE" sz="2000" dirty="0" err="1">
                <a:sym typeface="Wingdings" panose="05000000000000000000" pitchFamily="2" charset="2"/>
              </a:rPr>
              <a:t>see</a:t>
            </a:r>
            <a:r>
              <a:rPr lang="de-DE" sz="2000" dirty="0">
                <a:sym typeface="Wingdings" panose="05000000000000000000" pitchFamily="2" charset="2"/>
              </a:rPr>
              <a:t> 2nd </a:t>
            </a:r>
            <a:r>
              <a:rPr lang="de-DE" sz="2000" dirty="0" err="1">
                <a:sym typeface="Wingdings" panose="05000000000000000000" pitchFamily="2" charset="2"/>
              </a:rPr>
              <a:t>example</a:t>
            </a:r>
            <a:r>
              <a:rPr lang="de-DE" sz="2000" dirty="0">
                <a:sym typeface="Wingdings" panose="05000000000000000000" pitchFamily="2" charset="2"/>
              </a:rPr>
              <a:t>) not </a:t>
            </a:r>
            <a:r>
              <a:rPr lang="de-DE" sz="2000" dirty="0" err="1">
                <a:sym typeface="Wingdings" panose="05000000000000000000" pitchFamily="2" charset="2"/>
              </a:rPr>
              <a:t>even</a:t>
            </a:r>
            <a:r>
              <a:rPr lang="de-DE" sz="2000" dirty="0">
                <a:sym typeface="Wingdings" panose="05000000000000000000" pitchFamily="2" charset="2"/>
              </a:rPr>
              <a:t> </a:t>
            </a:r>
            <a:r>
              <a:rPr lang="de-DE" sz="2000" dirty="0" err="1">
                <a:sym typeface="Wingdings" panose="05000000000000000000" pitchFamily="2" charset="2"/>
              </a:rPr>
              <a:t>documented</a:t>
            </a:r>
            <a:r>
              <a:rPr lang="de-DE" sz="2000" dirty="0">
                <a:sym typeface="Wingdings" panose="05000000000000000000" pitchFamily="2" charset="2"/>
              </a:rPr>
              <a:t>, so </a:t>
            </a:r>
            <a:r>
              <a:rPr lang="de-DE" sz="2000" dirty="0" err="1">
                <a:sym typeface="Wingdings" panose="05000000000000000000" pitchFamily="2" charset="2"/>
              </a:rPr>
              <a:t>you</a:t>
            </a:r>
            <a:r>
              <a:rPr lang="de-DE" sz="2000" dirty="0">
                <a:sym typeface="Wingdings" panose="05000000000000000000" pitchFamily="2" charset="2"/>
              </a:rPr>
              <a:t> do not </a:t>
            </a:r>
            <a:r>
              <a:rPr lang="de-DE" sz="2000" dirty="0" err="1">
                <a:sym typeface="Wingdings" panose="05000000000000000000" pitchFamily="2" charset="2"/>
              </a:rPr>
              <a:t>know</a:t>
            </a:r>
            <a:r>
              <a:rPr lang="de-DE" sz="2000" dirty="0">
                <a:sym typeface="Wingdings" panose="05000000000000000000" pitchFamily="2" charset="2"/>
              </a:rPr>
              <a:t> </a:t>
            </a:r>
            <a:r>
              <a:rPr lang="de-DE" sz="2000" dirty="0" err="1">
                <a:sym typeface="Wingdings" panose="05000000000000000000" pitchFamily="2" charset="2"/>
              </a:rPr>
              <a:t>that</a:t>
            </a:r>
            <a:r>
              <a:rPr lang="de-DE" sz="2000" dirty="0">
                <a:sym typeface="Wingdings" panose="05000000000000000000" pitchFamily="2" charset="2"/>
              </a:rPr>
              <a:t> </a:t>
            </a:r>
            <a:r>
              <a:rPr lang="de-DE" sz="2000" dirty="0" err="1">
                <a:sym typeface="Wingdings" panose="05000000000000000000" pitchFamily="2" charset="2"/>
              </a:rPr>
              <a:t>they</a:t>
            </a:r>
            <a:r>
              <a:rPr lang="de-DE" sz="2000" dirty="0">
                <a:sym typeface="Wingdings" panose="05000000000000000000" pitchFamily="2" charset="2"/>
              </a:rPr>
              <a:t> will </a:t>
            </a:r>
            <a:r>
              <a:rPr lang="de-DE" sz="2000" dirty="0" err="1">
                <a:sym typeface="Wingdings" panose="05000000000000000000" pitchFamily="2" charset="2"/>
              </a:rPr>
              <a:t>lead</a:t>
            </a:r>
            <a:r>
              <a:rPr lang="de-DE" sz="2000" dirty="0">
                <a:sym typeface="Wingdings" panose="05000000000000000000" pitchFamily="2" charset="2"/>
              </a:rPr>
              <a:t> </a:t>
            </a:r>
            <a:r>
              <a:rPr lang="de-DE" sz="2000" dirty="0" err="1">
                <a:sym typeface="Wingdings" panose="05000000000000000000" pitchFamily="2" charset="2"/>
              </a:rPr>
              <a:t>to</a:t>
            </a:r>
            <a:r>
              <a:rPr lang="de-DE" sz="2000" dirty="0">
                <a:sym typeface="Wingdings" panose="05000000000000000000" pitchFamily="2" charset="2"/>
              </a:rPr>
              <a:t> </a:t>
            </a:r>
            <a:r>
              <a:rPr lang="de-DE" sz="2000" dirty="0" err="1">
                <a:sym typeface="Wingdings" panose="05000000000000000000" pitchFamily="2" charset="2"/>
              </a:rPr>
              <a:t>wrong</a:t>
            </a:r>
            <a:r>
              <a:rPr lang="de-DE" sz="2000" dirty="0">
                <a:sym typeface="Wingdings" panose="05000000000000000000" pitchFamily="2" charset="2"/>
              </a:rPr>
              <a:t> </a:t>
            </a:r>
            <a:r>
              <a:rPr lang="de-DE" sz="2000" dirty="0" err="1">
                <a:sym typeface="Wingdings" panose="05000000000000000000" pitchFamily="2" charset="2"/>
              </a:rPr>
              <a:t>results</a:t>
            </a:r>
            <a:endParaRPr lang="de-DE" sz="2000" dirty="0">
              <a:sym typeface="Wingdings" panose="05000000000000000000" pitchFamily="2" charset="2"/>
            </a:endParaRPr>
          </a:p>
        </p:txBody>
      </p:sp>
    </p:spTree>
    <p:extLst>
      <p:ext uri="{BB962C8B-B14F-4D97-AF65-F5344CB8AC3E}">
        <p14:creationId xmlns:p14="http://schemas.microsoft.com/office/powerpoint/2010/main" val="3326009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The </a:t>
            </a:r>
            <a:r>
              <a:rPr lang="de-DE" dirty="0" err="1"/>
              <a:t>present</a:t>
            </a:r>
            <a:r>
              <a:rPr lang="de-DE" dirty="0"/>
              <a:t> </a:t>
            </a:r>
            <a:r>
              <a:rPr lang="de-DE" dirty="0" err="1"/>
              <a:t>status</a:t>
            </a:r>
            <a:endParaRPr lang="en-US" dirty="0"/>
          </a:p>
        </p:txBody>
      </p:sp>
      <p:sp>
        <p:nvSpPr>
          <p:cNvPr id="3" name="Inhaltsplatzhalter 2"/>
          <p:cNvSpPr>
            <a:spLocks noGrp="1"/>
          </p:cNvSpPr>
          <p:nvPr>
            <p:ph idx="1"/>
          </p:nvPr>
        </p:nvSpPr>
        <p:spPr>
          <a:xfrm>
            <a:off x="677334" y="876300"/>
            <a:ext cx="10409766" cy="5029200"/>
          </a:xfrm>
        </p:spPr>
        <p:txBody>
          <a:bodyPr>
            <a:normAutofit/>
          </a:bodyPr>
          <a:lstStyle/>
          <a:p>
            <a:pPr lvl="1" algn="just">
              <a:lnSpc>
                <a:spcPct val="150000"/>
              </a:lnSpc>
            </a:pPr>
            <a:r>
              <a:rPr lang="en-US" dirty="0"/>
              <a:t>Biobanks aim at providing samples obtained according to current ISO and CEN standards</a:t>
            </a:r>
          </a:p>
          <a:p>
            <a:pPr lvl="2" algn="just">
              <a:lnSpc>
                <a:spcPct val="150000"/>
              </a:lnSpc>
            </a:pPr>
            <a:r>
              <a:rPr lang="en-US" dirty="0"/>
              <a:t>… because others cannot be used in R&amp;D after May 26, 2022</a:t>
            </a:r>
          </a:p>
          <a:p>
            <a:pPr lvl="1" algn="just">
              <a:lnSpc>
                <a:spcPct val="150000"/>
              </a:lnSpc>
            </a:pPr>
            <a:r>
              <a:rPr lang="en-US" dirty="0"/>
              <a:t>Such samples may be obtained in collaboration between scientists and clinicians that are willing and able to implement standardized workflows</a:t>
            </a:r>
          </a:p>
          <a:p>
            <a:pPr lvl="1" algn="just">
              <a:lnSpc>
                <a:spcPct val="150000"/>
              </a:lnSpc>
            </a:pPr>
            <a:r>
              <a:rPr lang="en-US" dirty="0"/>
              <a:t>Biobanks can help in the implementation and propagation of appropriate workflows</a:t>
            </a:r>
          </a:p>
        </p:txBody>
      </p:sp>
    </p:spTree>
    <p:extLst>
      <p:ext uri="{BB962C8B-B14F-4D97-AF65-F5344CB8AC3E}">
        <p14:creationId xmlns:p14="http://schemas.microsoft.com/office/powerpoint/2010/main" val="4115892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6383" y="223838"/>
            <a:ext cx="10047817" cy="700088"/>
          </a:xfrm>
        </p:spPr>
        <p:txBody>
          <a:bodyPr>
            <a:normAutofit/>
          </a:bodyPr>
          <a:lstStyle/>
          <a:p>
            <a:r>
              <a:rPr lang="de-DE" sz="2800" dirty="0" err="1"/>
              <a:t>What</a:t>
            </a:r>
            <a:r>
              <a:rPr lang="de-DE" sz="2800" dirty="0"/>
              <a:t> </a:t>
            </a:r>
            <a:r>
              <a:rPr lang="de-DE" sz="2800" dirty="0" err="1"/>
              <a:t>is</a:t>
            </a:r>
            <a:r>
              <a:rPr lang="de-DE" sz="2800" dirty="0"/>
              <a:t> </a:t>
            </a:r>
            <a:r>
              <a:rPr lang="de-DE" sz="2800" dirty="0" err="1"/>
              <a:t>the</a:t>
            </a:r>
            <a:r>
              <a:rPr lang="de-DE" sz="2800" dirty="0"/>
              <a:t> </a:t>
            </a:r>
            <a:r>
              <a:rPr lang="de-DE" sz="2800" dirty="0" err="1"/>
              <a:t>reason</a:t>
            </a:r>
            <a:r>
              <a:rPr lang="de-DE" sz="2800" dirty="0"/>
              <a:t> </a:t>
            </a:r>
            <a:r>
              <a:rPr lang="de-DE" sz="2800" dirty="0" err="1"/>
              <a:t>for</a:t>
            </a:r>
            <a:r>
              <a:rPr lang="de-DE" sz="2800" dirty="0"/>
              <a:t> </a:t>
            </a:r>
            <a:r>
              <a:rPr lang="de-DE" sz="2800" dirty="0" err="1"/>
              <a:t>standardization</a:t>
            </a:r>
            <a:r>
              <a:rPr lang="de-DE" sz="2800" dirty="0"/>
              <a:t>?</a:t>
            </a:r>
            <a:endParaRPr lang="en-US" sz="2800" dirty="0"/>
          </a:p>
        </p:txBody>
      </p:sp>
      <p:sp>
        <p:nvSpPr>
          <p:cNvPr id="3" name="Inhaltsplatzhalter 2"/>
          <p:cNvSpPr>
            <a:spLocks noGrp="1"/>
          </p:cNvSpPr>
          <p:nvPr>
            <p:ph idx="1"/>
          </p:nvPr>
        </p:nvSpPr>
        <p:spPr>
          <a:xfrm>
            <a:off x="334434" y="876300"/>
            <a:ext cx="10905066" cy="5524500"/>
          </a:xfrm>
        </p:spPr>
        <p:txBody>
          <a:bodyPr>
            <a:normAutofit/>
          </a:bodyPr>
          <a:lstStyle/>
          <a:p>
            <a:pPr lvl="1" algn="just">
              <a:lnSpc>
                <a:spcPct val="150000"/>
              </a:lnSpc>
            </a:pPr>
            <a:r>
              <a:rPr lang="en-US" dirty="0"/>
              <a:t>Accounting for validity of analysis results as a prerequisite for data interoperability and reusability requires defined sample quality </a:t>
            </a:r>
          </a:p>
          <a:p>
            <a:pPr lvl="1" algn="just">
              <a:lnSpc>
                <a:spcPct val="150000"/>
              </a:lnSpc>
            </a:pPr>
            <a:r>
              <a:rPr lang="en-US" dirty="0"/>
              <a:t>To allow deciding on fitness-for-purpose of data, now and in the future</a:t>
            </a:r>
          </a:p>
          <a:p>
            <a:pPr lvl="2" algn="just">
              <a:lnSpc>
                <a:spcPct val="150000"/>
              </a:lnSpc>
            </a:pPr>
            <a:r>
              <a:rPr lang="en-US" dirty="0"/>
              <a:t>Document all steps that can affect the final analytical result</a:t>
            </a:r>
          </a:p>
          <a:p>
            <a:pPr lvl="2" algn="just">
              <a:lnSpc>
                <a:spcPct val="150000"/>
              </a:lnSpc>
            </a:pPr>
            <a:r>
              <a:rPr lang="en-US" dirty="0"/>
              <a:t>Evaluate all procedures used how they contribute to fitness-for-purpose</a:t>
            </a:r>
          </a:p>
          <a:p>
            <a:pPr lvl="2" algn="just">
              <a:lnSpc>
                <a:spcPct val="150000"/>
              </a:lnSpc>
            </a:pPr>
            <a:r>
              <a:rPr lang="en-US" dirty="0"/>
              <a:t>Documentation becomes metadata accompanying analytical data</a:t>
            </a:r>
          </a:p>
          <a:p>
            <a:pPr lvl="1" algn="just">
              <a:lnSpc>
                <a:spcPct val="150000"/>
              </a:lnSpc>
            </a:pPr>
            <a:r>
              <a:rPr lang="en-US" dirty="0"/>
              <a:t>Defined-quality samples </a:t>
            </a:r>
            <a:r>
              <a:rPr lang="en-US" dirty="0">
                <a:sym typeface="Wingdings" panose="05000000000000000000" pitchFamily="2" charset="2"/>
              </a:rPr>
              <a:t> reliable, high-quality data  reliable studies  better R&amp;D  more reliable diagnoses and treatment  less money wasted in R&amp;D and in healthcare</a:t>
            </a:r>
            <a:r>
              <a:rPr lang="en-US" dirty="0"/>
              <a:t>	</a:t>
            </a:r>
          </a:p>
        </p:txBody>
      </p:sp>
    </p:spTree>
    <p:extLst>
      <p:ext uri="{BB962C8B-B14F-4D97-AF65-F5344CB8AC3E}">
        <p14:creationId xmlns:p14="http://schemas.microsoft.com/office/powerpoint/2010/main" val="2469923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a:t>How</a:t>
            </a:r>
            <a:r>
              <a:rPr lang="de-DE" dirty="0"/>
              <a:t> </a:t>
            </a:r>
            <a:r>
              <a:rPr lang="de-DE" dirty="0" err="1"/>
              <a:t>can</a:t>
            </a:r>
            <a:r>
              <a:rPr lang="de-DE" dirty="0"/>
              <a:t> </a:t>
            </a:r>
            <a:r>
              <a:rPr lang="de-DE" dirty="0" err="1"/>
              <a:t>we</a:t>
            </a:r>
            <a:r>
              <a:rPr lang="de-DE" dirty="0"/>
              <a:t> </a:t>
            </a:r>
            <a:r>
              <a:rPr lang="de-DE" dirty="0" err="1"/>
              <a:t>produce</a:t>
            </a:r>
            <a:r>
              <a:rPr lang="de-DE" dirty="0"/>
              <a:t> such </a:t>
            </a:r>
            <a:r>
              <a:rPr lang="de-DE" dirty="0" err="1"/>
              <a:t>samples</a:t>
            </a:r>
            <a:r>
              <a:rPr lang="de-DE" dirty="0"/>
              <a:t>?</a:t>
            </a:r>
            <a:endParaRPr lang="en-US" dirty="0"/>
          </a:p>
        </p:txBody>
      </p:sp>
      <p:sp>
        <p:nvSpPr>
          <p:cNvPr id="3" name="Inhaltsplatzhalter 2"/>
          <p:cNvSpPr>
            <a:spLocks noGrp="1"/>
          </p:cNvSpPr>
          <p:nvPr>
            <p:ph idx="1"/>
          </p:nvPr>
        </p:nvSpPr>
        <p:spPr>
          <a:xfrm>
            <a:off x="677334" y="1032520"/>
            <a:ext cx="10066866" cy="5215880"/>
          </a:xfrm>
        </p:spPr>
        <p:txBody>
          <a:bodyPr>
            <a:normAutofit fontScale="85000" lnSpcReduction="20000"/>
          </a:bodyPr>
          <a:lstStyle/>
          <a:p>
            <a:pPr algn="just">
              <a:lnSpc>
                <a:spcPct val="170000"/>
              </a:lnSpc>
            </a:pPr>
            <a:r>
              <a:rPr lang="de-AT" dirty="0"/>
              <a:t>Human </a:t>
            </a:r>
            <a:r>
              <a:rPr lang="de-AT" dirty="0" err="1"/>
              <a:t>biological</a:t>
            </a:r>
            <a:r>
              <a:rPr lang="de-AT" dirty="0"/>
              <a:t> material </a:t>
            </a:r>
            <a:r>
              <a:rPr lang="de-AT" dirty="0" err="1"/>
              <a:t>is</a:t>
            </a:r>
            <a:r>
              <a:rPr lang="de-AT" dirty="0"/>
              <a:t> </a:t>
            </a:r>
            <a:r>
              <a:rPr lang="de-AT" dirty="0" err="1"/>
              <a:t>predominantly</a:t>
            </a:r>
            <a:r>
              <a:rPr lang="de-AT" dirty="0"/>
              <a:t> </a:t>
            </a:r>
            <a:r>
              <a:rPr lang="de-AT" dirty="0" err="1"/>
              <a:t>produced</a:t>
            </a:r>
            <a:r>
              <a:rPr lang="de-AT" dirty="0"/>
              <a:t> in (</a:t>
            </a:r>
            <a:r>
              <a:rPr lang="de-AT" dirty="0" err="1"/>
              <a:t>clinical</a:t>
            </a:r>
            <a:r>
              <a:rPr lang="de-AT" dirty="0"/>
              <a:t>) </a:t>
            </a:r>
            <a:r>
              <a:rPr lang="de-AT" dirty="0" err="1"/>
              <a:t>healthcare</a:t>
            </a:r>
            <a:r>
              <a:rPr lang="de-AT" dirty="0"/>
              <a:t> – </a:t>
            </a:r>
            <a:r>
              <a:rPr lang="de-AT" dirty="0" err="1"/>
              <a:t>by</a:t>
            </a:r>
            <a:r>
              <a:rPr lang="de-AT" dirty="0"/>
              <a:t> </a:t>
            </a:r>
            <a:r>
              <a:rPr lang="de-AT" dirty="0" err="1"/>
              <a:t>physicians</a:t>
            </a:r>
            <a:r>
              <a:rPr lang="de-AT" dirty="0"/>
              <a:t> </a:t>
            </a:r>
            <a:r>
              <a:rPr lang="de-AT" dirty="0" err="1"/>
              <a:t>and</a:t>
            </a:r>
            <a:r>
              <a:rPr lang="de-AT" dirty="0"/>
              <a:t> </a:t>
            </a:r>
            <a:r>
              <a:rPr lang="de-AT" dirty="0" err="1"/>
              <a:t>other</a:t>
            </a:r>
            <a:r>
              <a:rPr lang="de-AT" dirty="0"/>
              <a:t> </a:t>
            </a:r>
            <a:r>
              <a:rPr lang="de-AT" dirty="0" err="1"/>
              <a:t>medical</a:t>
            </a:r>
            <a:r>
              <a:rPr lang="de-AT" dirty="0"/>
              <a:t> professionals</a:t>
            </a:r>
          </a:p>
          <a:p>
            <a:pPr lvl="1" algn="just">
              <a:lnSpc>
                <a:spcPct val="170000"/>
              </a:lnSpc>
            </a:pPr>
            <a:r>
              <a:rPr lang="de-AT" dirty="0" err="1"/>
              <a:t>They</a:t>
            </a:r>
            <a:r>
              <a:rPr lang="de-AT" dirty="0"/>
              <a:t> must </a:t>
            </a:r>
            <a:r>
              <a:rPr lang="de-AT" dirty="0" err="1"/>
              <a:t>be</a:t>
            </a:r>
            <a:r>
              <a:rPr lang="de-AT" dirty="0"/>
              <a:t> </a:t>
            </a:r>
            <a:r>
              <a:rPr lang="de-AT" dirty="0" err="1"/>
              <a:t>convinced</a:t>
            </a:r>
            <a:r>
              <a:rPr lang="de-AT" dirty="0"/>
              <a:t> </a:t>
            </a:r>
            <a:r>
              <a:rPr lang="de-AT" dirty="0" err="1"/>
              <a:t>that</a:t>
            </a:r>
            <a:r>
              <a:rPr lang="de-AT" dirty="0"/>
              <a:t> </a:t>
            </a:r>
            <a:r>
              <a:rPr lang="de-AT" dirty="0" err="1"/>
              <a:t>standardization</a:t>
            </a:r>
            <a:r>
              <a:rPr lang="de-AT" dirty="0"/>
              <a:t> </a:t>
            </a:r>
            <a:r>
              <a:rPr lang="de-AT" dirty="0" err="1"/>
              <a:t>of</a:t>
            </a:r>
            <a:r>
              <a:rPr lang="de-AT" dirty="0"/>
              <a:t> sample </a:t>
            </a:r>
            <a:r>
              <a:rPr lang="de-AT" dirty="0" err="1"/>
              <a:t>procurement</a:t>
            </a:r>
            <a:r>
              <a:rPr lang="de-AT" dirty="0"/>
              <a:t> </a:t>
            </a:r>
            <a:r>
              <a:rPr lang="de-AT" dirty="0" err="1"/>
              <a:t>is</a:t>
            </a:r>
            <a:r>
              <a:rPr lang="de-AT" dirty="0"/>
              <a:t> in </a:t>
            </a:r>
            <a:r>
              <a:rPr lang="de-AT" dirty="0" err="1"/>
              <a:t>line</a:t>
            </a:r>
            <a:r>
              <a:rPr lang="de-AT" dirty="0"/>
              <a:t> </a:t>
            </a:r>
            <a:r>
              <a:rPr lang="de-AT" dirty="0" err="1"/>
              <a:t>with</a:t>
            </a:r>
            <a:r>
              <a:rPr lang="de-AT" dirty="0"/>
              <a:t> </a:t>
            </a:r>
            <a:r>
              <a:rPr lang="de-AT" dirty="0" err="1"/>
              <a:t>their</a:t>
            </a:r>
            <a:r>
              <a:rPr lang="de-AT" dirty="0"/>
              <a:t> </a:t>
            </a:r>
            <a:r>
              <a:rPr lang="de-AT" dirty="0" err="1"/>
              <a:t>own</a:t>
            </a:r>
            <a:r>
              <a:rPr lang="de-AT" dirty="0"/>
              <a:t> </a:t>
            </a:r>
            <a:r>
              <a:rPr lang="de-AT" dirty="0" err="1"/>
              <a:t>priorities</a:t>
            </a:r>
            <a:r>
              <a:rPr lang="de-AT" dirty="0"/>
              <a:t> in </a:t>
            </a:r>
            <a:r>
              <a:rPr lang="de-AT" dirty="0" err="1"/>
              <a:t>healthcare</a:t>
            </a:r>
            <a:r>
              <a:rPr lang="de-AT" dirty="0"/>
              <a:t> </a:t>
            </a:r>
            <a:r>
              <a:rPr lang="de-AT" dirty="0" err="1"/>
              <a:t>processes</a:t>
            </a:r>
            <a:endParaRPr lang="de-AT" dirty="0"/>
          </a:p>
          <a:p>
            <a:pPr lvl="1" algn="just">
              <a:lnSpc>
                <a:spcPct val="170000"/>
              </a:lnSpc>
            </a:pPr>
            <a:r>
              <a:rPr lang="de-AT" dirty="0" err="1"/>
              <a:t>Reluctance</a:t>
            </a:r>
            <a:r>
              <a:rPr lang="de-AT" dirty="0"/>
              <a:t> </a:t>
            </a:r>
            <a:r>
              <a:rPr lang="de-AT" dirty="0" err="1"/>
              <a:t>to</a:t>
            </a:r>
            <a:r>
              <a:rPr lang="de-AT" dirty="0"/>
              <a:t> </a:t>
            </a:r>
            <a:r>
              <a:rPr lang="de-AT" dirty="0" err="1"/>
              <a:t>include</a:t>
            </a:r>
            <a:r>
              <a:rPr lang="de-AT" dirty="0"/>
              <a:t> </a:t>
            </a:r>
            <a:r>
              <a:rPr lang="de-AT" dirty="0" err="1"/>
              <a:t>procedures</a:t>
            </a:r>
            <a:r>
              <a:rPr lang="de-AT" dirty="0"/>
              <a:t> </a:t>
            </a:r>
            <a:r>
              <a:rPr lang="de-AT" dirty="0" err="1"/>
              <a:t>into</a:t>
            </a:r>
            <a:r>
              <a:rPr lang="de-AT" dirty="0"/>
              <a:t> </a:t>
            </a:r>
            <a:r>
              <a:rPr lang="de-AT" dirty="0" err="1"/>
              <a:t>healthcare</a:t>
            </a:r>
            <a:r>
              <a:rPr lang="de-AT" dirty="0"/>
              <a:t> </a:t>
            </a:r>
            <a:r>
              <a:rPr lang="de-AT" dirty="0" err="1"/>
              <a:t>routine</a:t>
            </a:r>
            <a:r>
              <a:rPr lang="de-AT" dirty="0"/>
              <a:t> </a:t>
            </a:r>
            <a:r>
              <a:rPr lang="de-AT" dirty="0" err="1"/>
              <a:t>that</a:t>
            </a:r>
            <a:r>
              <a:rPr lang="de-AT" dirty="0"/>
              <a:t> </a:t>
            </a:r>
            <a:r>
              <a:rPr lang="de-AT" dirty="0" err="1"/>
              <a:t>go</a:t>
            </a:r>
            <a:r>
              <a:rPr lang="de-AT" dirty="0"/>
              <a:t> </a:t>
            </a:r>
            <a:r>
              <a:rPr lang="de-AT" dirty="0" err="1"/>
              <a:t>beyond</a:t>
            </a:r>
            <a:r>
              <a:rPr lang="de-AT" dirty="0"/>
              <a:t> </a:t>
            </a:r>
            <a:r>
              <a:rPr lang="de-AT" dirty="0" err="1"/>
              <a:t>patients</a:t>
            </a:r>
            <a:r>
              <a:rPr lang="de-AT" dirty="0"/>
              <a:t>‘ </a:t>
            </a:r>
            <a:r>
              <a:rPr lang="de-AT" dirty="0" err="1"/>
              <a:t>needs</a:t>
            </a:r>
            <a:endParaRPr lang="de-AT" dirty="0"/>
          </a:p>
          <a:p>
            <a:pPr lvl="2" algn="just">
              <a:lnSpc>
                <a:spcPct val="170000"/>
              </a:lnSpc>
            </a:pPr>
            <a:r>
              <a:rPr lang="de-AT" dirty="0" err="1"/>
              <a:t>standardized</a:t>
            </a:r>
            <a:r>
              <a:rPr lang="de-AT" dirty="0"/>
              <a:t> sample </a:t>
            </a:r>
            <a:r>
              <a:rPr lang="de-AT" dirty="0" err="1"/>
              <a:t>procurement</a:t>
            </a:r>
            <a:r>
              <a:rPr lang="de-AT" dirty="0"/>
              <a:t> </a:t>
            </a:r>
            <a:r>
              <a:rPr lang="de-AT" dirty="0" err="1"/>
              <a:t>is</a:t>
            </a:r>
            <a:r>
              <a:rPr lang="de-AT" dirty="0"/>
              <a:t> in </a:t>
            </a:r>
            <a:r>
              <a:rPr lang="de-AT" dirty="0" err="1"/>
              <a:t>the</a:t>
            </a:r>
            <a:r>
              <a:rPr lang="de-AT" dirty="0"/>
              <a:t> </a:t>
            </a:r>
            <a:r>
              <a:rPr lang="de-AT" dirty="0" err="1"/>
              <a:t>interest</a:t>
            </a:r>
            <a:r>
              <a:rPr lang="de-AT" dirty="0"/>
              <a:t> </a:t>
            </a:r>
            <a:r>
              <a:rPr lang="de-AT" dirty="0" err="1"/>
              <a:t>of</a:t>
            </a:r>
            <a:r>
              <a:rPr lang="de-AT" dirty="0"/>
              <a:t> </a:t>
            </a:r>
            <a:r>
              <a:rPr lang="de-AT" dirty="0" err="1"/>
              <a:t>the</a:t>
            </a:r>
            <a:r>
              <a:rPr lang="de-AT" dirty="0"/>
              <a:t> </a:t>
            </a:r>
            <a:r>
              <a:rPr lang="de-AT" dirty="0" err="1"/>
              <a:t>patient</a:t>
            </a:r>
            <a:r>
              <a:rPr lang="de-AT" dirty="0"/>
              <a:t> – </a:t>
            </a:r>
            <a:r>
              <a:rPr lang="de-AT" dirty="0" err="1"/>
              <a:t>regarding</a:t>
            </a:r>
            <a:r>
              <a:rPr lang="de-AT" dirty="0"/>
              <a:t> </a:t>
            </a:r>
            <a:r>
              <a:rPr lang="de-AT" dirty="0" err="1"/>
              <a:t>law</a:t>
            </a:r>
            <a:r>
              <a:rPr lang="de-AT" dirty="0"/>
              <a:t>, </a:t>
            </a:r>
            <a:r>
              <a:rPr lang="de-AT" dirty="0" err="1"/>
              <a:t>ethics</a:t>
            </a:r>
            <a:r>
              <a:rPr lang="de-AT" dirty="0"/>
              <a:t>, </a:t>
            </a:r>
            <a:r>
              <a:rPr lang="de-AT" dirty="0" err="1"/>
              <a:t>safety</a:t>
            </a:r>
            <a:r>
              <a:rPr lang="de-AT" dirty="0"/>
              <a:t> (</a:t>
            </a:r>
            <a:r>
              <a:rPr lang="de-AT" dirty="0" err="1"/>
              <a:t>diagnoses</a:t>
            </a:r>
            <a:r>
              <a:rPr lang="de-AT" dirty="0"/>
              <a:t>, </a:t>
            </a:r>
            <a:r>
              <a:rPr lang="de-AT" dirty="0" err="1"/>
              <a:t>treatment</a:t>
            </a:r>
            <a:r>
              <a:rPr lang="de-AT" dirty="0"/>
              <a:t>), </a:t>
            </a:r>
            <a:r>
              <a:rPr lang="de-AT" dirty="0" err="1"/>
              <a:t>diagnostic</a:t>
            </a:r>
            <a:r>
              <a:rPr lang="de-AT" dirty="0"/>
              <a:t> </a:t>
            </a:r>
            <a:r>
              <a:rPr lang="de-AT" dirty="0" err="1"/>
              <a:t>and</a:t>
            </a:r>
            <a:r>
              <a:rPr lang="de-AT" dirty="0"/>
              <a:t> </a:t>
            </a:r>
            <a:r>
              <a:rPr lang="de-AT" dirty="0" err="1"/>
              <a:t>therapeutic</a:t>
            </a:r>
            <a:r>
              <a:rPr lang="de-AT" dirty="0"/>
              <a:t> R&amp;D</a:t>
            </a:r>
          </a:p>
          <a:p>
            <a:pPr lvl="2" algn="just">
              <a:lnSpc>
                <a:spcPct val="170000"/>
              </a:lnSpc>
            </a:pPr>
            <a:r>
              <a:rPr lang="en-US" dirty="0"/>
              <a:t>If well organized, standardized sample procurement does not interfere with routine healthcare procedures. </a:t>
            </a:r>
          </a:p>
        </p:txBody>
      </p:sp>
    </p:spTree>
    <p:extLst>
      <p:ext uri="{BB962C8B-B14F-4D97-AF65-F5344CB8AC3E}">
        <p14:creationId xmlns:p14="http://schemas.microsoft.com/office/powerpoint/2010/main" val="1729564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850" y="223837"/>
            <a:ext cx="10591799" cy="1038225"/>
          </a:xfrm>
        </p:spPr>
        <p:txBody>
          <a:bodyPr>
            <a:noAutofit/>
          </a:bodyPr>
          <a:lstStyle/>
          <a:p>
            <a:r>
              <a:rPr lang="de-DE" sz="3200" dirty="0"/>
              <a:t>Arguments </a:t>
            </a:r>
            <a:r>
              <a:rPr lang="de-DE" sz="3200" dirty="0" err="1"/>
              <a:t>for</a:t>
            </a:r>
            <a:r>
              <a:rPr lang="de-DE" sz="3200" dirty="0"/>
              <a:t> </a:t>
            </a:r>
            <a:r>
              <a:rPr lang="de-DE" sz="3200" dirty="0" err="1"/>
              <a:t>standardized</a:t>
            </a:r>
            <a:r>
              <a:rPr lang="de-DE" sz="3200" dirty="0"/>
              <a:t> sample </a:t>
            </a:r>
            <a:r>
              <a:rPr lang="de-DE" sz="3200" dirty="0" err="1"/>
              <a:t>procurement</a:t>
            </a:r>
            <a:endParaRPr lang="en-US" sz="3200" dirty="0"/>
          </a:p>
        </p:txBody>
      </p:sp>
      <p:sp>
        <p:nvSpPr>
          <p:cNvPr id="3" name="Inhaltsplatzhalter 2"/>
          <p:cNvSpPr>
            <a:spLocks noGrp="1"/>
          </p:cNvSpPr>
          <p:nvPr>
            <p:ph idx="1"/>
          </p:nvPr>
        </p:nvSpPr>
        <p:spPr>
          <a:xfrm>
            <a:off x="324907" y="1032520"/>
            <a:ext cx="11419417" cy="5368280"/>
          </a:xfrm>
        </p:spPr>
        <p:txBody>
          <a:bodyPr>
            <a:normAutofit fontScale="92500" lnSpcReduction="10000"/>
          </a:bodyPr>
          <a:lstStyle/>
          <a:p>
            <a:pPr>
              <a:lnSpc>
                <a:spcPct val="150000"/>
              </a:lnSpc>
            </a:pPr>
            <a:r>
              <a:rPr lang="de-AT" dirty="0"/>
              <a:t>Human </a:t>
            </a:r>
            <a:r>
              <a:rPr lang="de-AT" dirty="0" err="1"/>
              <a:t>biological</a:t>
            </a:r>
            <a:r>
              <a:rPr lang="de-AT" dirty="0"/>
              <a:t> </a:t>
            </a:r>
            <a:r>
              <a:rPr lang="de-AT" dirty="0" err="1"/>
              <a:t>samples</a:t>
            </a:r>
            <a:r>
              <a:rPr lang="de-AT" dirty="0"/>
              <a:t> </a:t>
            </a:r>
            <a:r>
              <a:rPr lang="de-AT" dirty="0" err="1"/>
              <a:t>are</a:t>
            </a:r>
            <a:r>
              <a:rPr lang="de-AT" dirty="0"/>
              <a:t> </a:t>
            </a:r>
            <a:r>
              <a:rPr lang="de-AT" dirty="0" err="1"/>
              <a:t>valuable</a:t>
            </a:r>
            <a:r>
              <a:rPr lang="de-AT" dirty="0"/>
              <a:t> </a:t>
            </a:r>
            <a:r>
              <a:rPr lang="de-AT" dirty="0" err="1"/>
              <a:t>and</a:t>
            </a:r>
            <a:r>
              <a:rPr lang="de-AT" dirty="0"/>
              <a:t> </a:t>
            </a:r>
            <a:r>
              <a:rPr lang="de-AT" dirty="0" err="1"/>
              <a:t>expendable</a:t>
            </a:r>
            <a:endParaRPr lang="de-AT" dirty="0"/>
          </a:p>
          <a:p>
            <a:pPr lvl="1">
              <a:lnSpc>
                <a:spcPct val="150000"/>
              </a:lnSpc>
            </a:pPr>
            <a:r>
              <a:rPr lang="de-AT" dirty="0" err="1"/>
              <a:t>Many</a:t>
            </a:r>
            <a:r>
              <a:rPr lang="de-AT" dirty="0"/>
              <a:t> </a:t>
            </a:r>
            <a:r>
              <a:rPr lang="de-AT" dirty="0" err="1"/>
              <a:t>diseases</a:t>
            </a:r>
            <a:r>
              <a:rPr lang="de-AT" dirty="0"/>
              <a:t> (e.g. rare </a:t>
            </a:r>
            <a:r>
              <a:rPr lang="de-AT" dirty="0" err="1"/>
              <a:t>diseases</a:t>
            </a:r>
            <a:r>
              <a:rPr lang="de-AT" dirty="0"/>
              <a:t>) </a:t>
            </a:r>
            <a:r>
              <a:rPr lang="de-AT" dirty="0" err="1"/>
              <a:t>require</a:t>
            </a:r>
            <a:r>
              <a:rPr lang="de-AT" dirty="0"/>
              <a:t> a </a:t>
            </a:r>
            <a:r>
              <a:rPr lang="de-AT" dirty="0" err="1"/>
              <a:t>long</a:t>
            </a:r>
            <a:r>
              <a:rPr lang="de-AT" dirty="0"/>
              <a:t> time </a:t>
            </a:r>
            <a:r>
              <a:rPr lang="de-AT" dirty="0" err="1"/>
              <a:t>to</a:t>
            </a:r>
            <a:r>
              <a:rPr lang="de-AT" dirty="0"/>
              <a:t> </a:t>
            </a:r>
            <a:r>
              <a:rPr lang="de-AT" dirty="0" err="1"/>
              <a:t>collect</a:t>
            </a:r>
            <a:r>
              <a:rPr lang="de-AT" dirty="0"/>
              <a:t> </a:t>
            </a:r>
            <a:r>
              <a:rPr lang="de-AT" dirty="0" err="1"/>
              <a:t>scientifically</a:t>
            </a:r>
            <a:r>
              <a:rPr lang="de-AT" dirty="0"/>
              <a:t> </a:t>
            </a:r>
            <a:r>
              <a:rPr lang="de-AT" dirty="0" err="1"/>
              <a:t>useful</a:t>
            </a:r>
            <a:r>
              <a:rPr lang="de-AT" dirty="0"/>
              <a:t> </a:t>
            </a:r>
            <a:r>
              <a:rPr lang="de-AT" dirty="0" err="1"/>
              <a:t>cohorts</a:t>
            </a:r>
            <a:r>
              <a:rPr lang="de-AT" dirty="0"/>
              <a:t> </a:t>
            </a:r>
          </a:p>
          <a:p>
            <a:pPr lvl="2">
              <a:lnSpc>
                <a:spcPct val="150000"/>
              </a:lnSpc>
            </a:pPr>
            <a:r>
              <a:rPr lang="de-AT" dirty="0"/>
              <a:t>Not </a:t>
            </a:r>
            <a:r>
              <a:rPr lang="de-AT" dirty="0" err="1"/>
              <a:t>accounting</a:t>
            </a:r>
            <a:r>
              <a:rPr lang="de-AT" dirty="0"/>
              <a:t> </a:t>
            </a:r>
            <a:r>
              <a:rPr lang="de-AT" dirty="0" err="1"/>
              <a:t>for</a:t>
            </a:r>
            <a:r>
              <a:rPr lang="de-AT" dirty="0"/>
              <a:t> </a:t>
            </a:r>
            <a:r>
              <a:rPr lang="de-AT" dirty="0" err="1"/>
              <a:t>the</a:t>
            </a:r>
            <a:r>
              <a:rPr lang="de-AT" dirty="0"/>
              <a:t> </a:t>
            </a:r>
            <a:r>
              <a:rPr lang="de-AT" dirty="0" err="1"/>
              <a:t>quality</a:t>
            </a:r>
            <a:r>
              <a:rPr lang="de-AT" dirty="0"/>
              <a:t> </a:t>
            </a:r>
            <a:r>
              <a:rPr lang="de-AT" dirty="0" err="1"/>
              <a:t>of</a:t>
            </a:r>
            <a:r>
              <a:rPr lang="de-AT" dirty="0"/>
              <a:t> </a:t>
            </a:r>
            <a:r>
              <a:rPr lang="de-AT" dirty="0" err="1"/>
              <a:t>samples</a:t>
            </a:r>
            <a:r>
              <a:rPr lang="de-AT" dirty="0"/>
              <a:t> </a:t>
            </a:r>
            <a:r>
              <a:rPr lang="de-AT" dirty="0" err="1"/>
              <a:t>is</a:t>
            </a:r>
            <a:r>
              <a:rPr lang="de-AT" dirty="0"/>
              <a:t> not an </a:t>
            </a:r>
            <a:r>
              <a:rPr lang="de-AT" dirty="0" err="1"/>
              <a:t>option</a:t>
            </a:r>
            <a:r>
              <a:rPr lang="de-AT" dirty="0"/>
              <a:t>!</a:t>
            </a:r>
          </a:p>
          <a:p>
            <a:pPr lvl="1">
              <a:lnSpc>
                <a:spcPct val="150000"/>
              </a:lnSpc>
            </a:pPr>
            <a:r>
              <a:rPr lang="de-AT" dirty="0"/>
              <a:t>FAIR </a:t>
            </a:r>
            <a:r>
              <a:rPr lang="de-AT" dirty="0" err="1"/>
              <a:t>data</a:t>
            </a:r>
            <a:r>
              <a:rPr lang="de-AT" dirty="0"/>
              <a:t> must </a:t>
            </a:r>
            <a:r>
              <a:rPr lang="de-AT" dirty="0" err="1"/>
              <a:t>be</a:t>
            </a:r>
            <a:r>
              <a:rPr lang="de-AT" dirty="0"/>
              <a:t> </a:t>
            </a:r>
            <a:r>
              <a:rPr lang="de-AT" dirty="0" err="1"/>
              <a:t>of</a:t>
            </a:r>
            <a:r>
              <a:rPr lang="de-AT" dirty="0"/>
              <a:t> </a:t>
            </a:r>
            <a:r>
              <a:rPr lang="de-AT" dirty="0" err="1"/>
              <a:t>defined</a:t>
            </a:r>
            <a:r>
              <a:rPr lang="de-AT" dirty="0"/>
              <a:t> </a:t>
            </a:r>
            <a:r>
              <a:rPr lang="de-AT" dirty="0" err="1"/>
              <a:t>quality</a:t>
            </a:r>
            <a:r>
              <a:rPr lang="de-AT" dirty="0"/>
              <a:t> (</a:t>
            </a:r>
            <a:r>
              <a:rPr lang="de-AT" dirty="0" err="1"/>
              <a:t>highest</a:t>
            </a:r>
            <a:r>
              <a:rPr lang="de-AT" dirty="0"/>
              <a:t> </a:t>
            </a:r>
            <a:r>
              <a:rPr lang="de-AT" dirty="0" err="1"/>
              <a:t>quality</a:t>
            </a:r>
            <a:r>
              <a:rPr lang="de-AT" dirty="0"/>
              <a:t> </a:t>
            </a:r>
            <a:r>
              <a:rPr lang="de-AT" dirty="0" err="1"/>
              <a:t>presently</a:t>
            </a:r>
            <a:r>
              <a:rPr lang="de-AT" dirty="0"/>
              <a:t> </a:t>
            </a:r>
            <a:r>
              <a:rPr lang="de-AT" dirty="0" err="1"/>
              <a:t>achievable</a:t>
            </a:r>
            <a:r>
              <a:rPr lang="de-AT" dirty="0"/>
              <a:t>)</a:t>
            </a:r>
          </a:p>
          <a:p>
            <a:pPr lvl="2">
              <a:lnSpc>
                <a:spcPct val="150000"/>
              </a:lnSpc>
            </a:pPr>
            <a:r>
              <a:rPr lang="de-AT" dirty="0">
                <a:sym typeface="Wingdings" panose="05000000000000000000" pitchFamily="2" charset="2"/>
              </a:rPr>
              <a:t> </a:t>
            </a:r>
            <a:r>
              <a:rPr lang="de-AT" dirty="0" err="1">
                <a:sym typeface="Wingdings" panose="05000000000000000000" pitchFamily="2" charset="2"/>
              </a:rPr>
              <a:t>accountability</a:t>
            </a:r>
            <a:r>
              <a:rPr lang="de-AT" dirty="0">
                <a:sym typeface="Wingdings" panose="05000000000000000000" pitchFamily="2" charset="2"/>
              </a:rPr>
              <a:t> </a:t>
            </a:r>
            <a:r>
              <a:rPr lang="de-AT" dirty="0" err="1">
                <a:sym typeface="Wingdings" panose="05000000000000000000" pitchFamily="2" charset="2"/>
              </a:rPr>
              <a:t>along</a:t>
            </a:r>
            <a:r>
              <a:rPr lang="de-AT" dirty="0">
                <a:sym typeface="Wingdings" panose="05000000000000000000" pitchFamily="2" charset="2"/>
              </a:rPr>
              <a:t> </a:t>
            </a:r>
            <a:r>
              <a:rPr lang="de-AT" dirty="0" err="1">
                <a:sym typeface="Wingdings" panose="05000000000000000000" pitchFamily="2" charset="2"/>
              </a:rPr>
              <a:t>the</a:t>
            </a:r>
            <a:r>
              <a:rPr lang="de-AT" dirty="0">
                <a:sym typeface="Wingdings" panose="05000000000000000000" pitchFamily="2" charset="2"/>
              </a:rPr>
              <a:t> </a:t>
            </a:r>
            <a:r>
              <a:rPr lang="de-AT" dirty="0" err="1">
                <a:sym typeface="Wingdings" panose="05000000000000000000" pitchFamily="2" charset="2"/>
              </a:rPr>
              <a:t>pre-analytical</a:t>
            </a:r>
            <a:r>
              <a:rPr lang="de-AT" dirty="0">
                <a:sym typeface="Wingdings" panose="05000000000000000000" pitchFamily="2" charset="2"/>
              </a:rPr>
              <a:t> </a:t>
            </a:r>
            <a:r>
              <a:rPr lang="de-AT" dirty="0" err="1">
                <a:sym typeface="Wingdings" panose="05000000000000000000" pitchFamily="2" charset="2"/>
              </a:rPr>
              <a:t>and</a:t>
            </a:r>
            <a:r>
              <a:rPr lang="de-AT" dirty="0">
                <a:sym typeface="Wingdings" panose="05000000000000000000" pitchFamily="2" charset="2"/>
              </a:rPr>
              <a:t> </a:t>
            </a:r>
            <a:r>
              <a:rPr lang="de-AT" dirty="0" err="1">
                <a:sym typeface="Wingdings" panose="05000000000000000000" pitchFamily="2" charset="2"/>
              </a:rPr>
              <a:t>analytical</a:t>
            </a:r>
            <a:r>
              <a:rPr lang="de-AT" dirty="0">
                <a:sym typeface="Wingdings" panose="05000000000000000000" pitchFamily="2" charset="2"/>
              </a:rPr>
              <a:t> </a:t>
            </a:r>
            <a:r>
              <a:rPr lang="de-AT" dirty="0" err="1">
                <a:sym typeface="Wingdings" panose="05000000000000000000" pitchFamily="2" charset="2"/>
              </a:rPr>
              <a:t>workflow</a:t>
            </a:r>
            <a:endParaRPr lang="de-AT" dirty="0">
              <a:sym typeface="Wingdings" panose="05000000000000000000" pitchFamily="2" charset="2"/>
            </a:endParaRPr>
          </a:p>
          <a:p>
            <a:pPr lvl="2">
              <a:lnSpc>
                <a:spcPct val="150000"/>
              </a:lnSpc>
            </a:pPr>
            <a:r>
              <a:rPr lang="de-AT" dirty="0">
                <a:sym typeface="Wingdings" panose="05000000000000000000" pitchFamily="2" charset="2"/>
              </a:rPr>
              <a:t> </a:t>
            </a:r>
            <a:r>
              <a:rPr lang="de-AT" dirty="0" err="1">
                <a:sym typeface="Wingdings" panose="05000000000000000000" pitchFamily="2" charset="2"/>
              </a:rPr>
              <a:t>this</a:t>
            </a:r>
            <a:r>
              <a:rPr lang="de-AT" dirty="0">
                <a:sym typeface="Wingdings" panose="05000000000000000000" pitchFamily="2" charset="2"/>
              </a:rPr>
              <a:t> </a:t>
            </a:r>
            <a:r>
              <a:rPr lang="de-AT" dirty="0" err="1">
                <a:sym typeface="Wingdings" panose="05000000000000000000" pitchFamily="2" charset="2"/>
              </a:rPr>
              <a:t>should</a:t>
            </a:r>
            <a:r>
              <a:rPr lang="de-AT" dirty="0">
                <a:sym typeface="Wingdings" panose="05000000000000000000" pitchFamily="2" charset="2"/>
              </a:rPr>
              <a:t> </a:t>
            </a:r>
            <a:r>
              <a:rPr lang="de-AT" dirty="0" err="1">
                <a:sym typeface="Wingdings" panose="05000000000000000000" pitchFamily="2" charset="2"/>
              </a:rPr>
              <a:t>be</a:t>
            </a:r>
            <a:r>
              <a:rPr lang="de-AT" dirty="0">
                <a:sym typeface="Wingdings" panose="05000000000000000000" pitchFamily="2" charset="2"/>
              </a:rPr>
              <a:t> an </a:t>
            </a:r>
            <a:r>
              <a:rPr lang="de-AT" dirty="0" err="1">
                <a:sym typeface="Wingdings" panose="05000000000000000000" pitchFamily="2" charset="2"/>
              </a:rPr>
              <a:t>ethical</a:t>
            </a:r>
            <a:r>
              <a:rPr lang="de-AT" dirty="0">
                <a:sym typeface="Wingdings" panose="05000000000000000000" pitchFamily="2" charset="2"/>
              </a:rPr>
              <a:t> </a:t>
            </a:r>
            <a:r>
              <a:rPr lang="de-AT" dirty="0" err="1">
                <a:sym typeface="Wingdings" panose="05000000000000000000" pitchFamily="2" charset="2"/>
              </a:rPr>
              <a:t>principle</a:t>
            </a:r>
            <a:r>
              <a:rPr lang="de-AT" dirty="0">
                <a:sym typeface="Wingdings" panose="05000000000000000000" pitchFamily="2" charset="2"/>
              </a:rPr>
              <a:t> (</a:t>
            </a:r>
            <a:r>
              <a:rPr lang="de-AT" dirty="0" err="1">
                <a:sym typeface="Wingdings" panose="05000000000000000000" pitchFamily="2" charset="2"/>
              </a:rPr>
              <a:t>good</a:t>
            </a:r>
            <a:r>
              <a:rPr lang="de-AT" dirty="0">
                <a:sym typeface="Wingdings" panose="05000000000000000000" pitchFamily="2" charset="2"/>
              </a:rPr>
              <a:t> </a:t>
            </a:r>
            <a:r>
              <a:rPr lang="de-AT" dirty="0" err="1">
                <a:sym typeface="Wingdings" panose="05000000000000000000" pitchFamily="2" charset="2"/>
              </a:rPr>
              <a:t>scientific</a:t>
            </a:r>
            <a:r>
              <a:rPr lang="de-AT" dirty="0">
                <a:sym typeface="Wingdings" panose="05000000000000000000" pitchFamily="2" charset="2"/>
              </a:rPr>
              <a:t>/</a:t>
            </a:r>
            <a:r>
              <a:rPr lang="de-AT" dirty="0" err="1">
                <a:sym typeface="Wingdings" panose="05000000000000000000" pitchFamily="2" charset="2"/>
              </a:rPr>
              <a:t>medical</a:t>
            </a:r>
            <a:r>
              <a:rPr lang="de-AT" dirty="0">
                <a:sym typeface="Wingdings" panose="05000000000000000000" pitchFamily="2" charset="2"/>
              </a:rPr>
              <a:t> </a:t>
            </a:r>
            <a:r>
              <a:rPr lang="de-AT" dirty="0" err="1">
                <a:sym typeface="Wingdings" panose="05000000000000000000" pitchFamily="2" charset="2"/>
              </a:rPr>
              <a:t>practice</a:t>
            </a:r>
            <a:r>
              <a:rPr lang="de-AT" dirty="0">
                <a:sym typeface="Wingdings" panose="05000000000000000000" pitchFamily="2" charset="2"/>
              </a:rPr>
              <a:t>)</a:t>
            </a:r>
          </a:p>
          <a:p>
            <a:pPr>
              <a:lnSpc>
                <a:spcPct val="150000"/>
              </a:lnSpc>
            </a:pPr>
            <a:r>
              <a:rPr lang="de-AT" dirty="0">
                <a:sym typeface="Wingdings" panose="05000000000000000000" pitchFamily="2" charset="2"/>
              </a:rPr>
              <a:t>A sample </a:t>
            </a:r>
            <a:r>
              <a:rPr lang="de-AT" dirty="0" err="1">
                <a:sym typeface="Wingdings" panose="05000000000000000000" pitchFamily="2" charset="2"/>
              </a:rPr>
              <a:t>without</a:t>
            </a:r>
            <a:r>
              <a:rPr lang="de-AT" dirty="0">
                <a:sym typeface="Wingdings" panose="05000000000000000000" pitchFamily="2" charset="2"/>
              </a:rPr>
              <a:t> </a:t>
            </a:r>
            <a:r>
              <a:rPr lang="de-AT" dirty="0" err="1">
                <a:sym typeface="Wingdings" panose="05000000000000000000" pitchFamily="2" charset="2"/>
              </a:rPr>
              <a:t>sufficient</a:t>
            </a:r>
            <a:r>
              <a:rPr lang="de-AT" dirty="0">
                <a:sym typeface="Wingdings" panose="05000000000000000000" pitchFamily="2" charset="2"/>
              </a:rPr>
              <a:t> </a:t>
            </a:r>
            <a:r>
              <a:rPr lang="de-AT" dirty="0" err="1">
                <a:sym typeface="Wingdings" panose="05000000000000000000" pitchFamily="2" charset="2"/>
              </a:rPr>
              <a:t>documentation</a:t>
            </a:r>
            <a:r>
              <a:rPr lang="de-AT" dirty="0">
                <a:sym typeface="Wingdings" panose="05000000000000000000" pitchFamily="2" charset="2"/>
              </a:rPr>
              <a:t> </a:t>
            </a:r>
            <a:r>
              <a:rPr lang="de-AT" dirty="0" err="1">
                <a:sym typeface="Wingdings" panose="05000000000000000000" pitchFamily="2" charset="2"/>
              </a:rPr>
              <a:t>is</a:t>
            </a:r>
            <a:r>
              <a:rPr lang="de-AT" dirty="0">
                <a:sym typeface="Wingdings" panose="05000000000000000000" pitchFamily="2" charset="2"/>
              </a:rPr>
              <a:t> expensive </a:t>
            </a:r>
            <a:r>
              <a:rPr lang="de-AT" dirty="0" err="1">
                <a:sym typeface="Wingdings" panose="05000000000000000000" pitchFamily="2" charset="2"/>
              </a:rPr>
              <a:t>hospital</a:t>
            </a:r>
            <a:r>
              <a:rPr lang="de-AT" dirty="0">
                <a:sym typeface="Wingdings" panose="05000000000000000000" pitchFamily="2" charset="2"/>
              </a:rPr>
              <a:t> </a:t>
            </a:r>
            <a:r>
              <a:rPr lang="de-AT" dirty="0" err="1">
                <a:sym typeface="Wingdings" panose="05000000000000000000" pitchFamily="2" charset="2"/>
              </a:rPr>
              <a:t>waste</a:t>
            </a:r>
            <a:endParaRPr lang="de-AT" dirty="0">
              <a:sym typeface="Wingdings" panose="05000000000000000000" pitchFamily="2" charset="2"/>
            </a:endParaRPr>
          </a:p>
          <a:p>
            <a:pPr lvl="1">
              <a:lnSpc>
                <a:spcPct val="150000"/>
              </a:lnSpc>
            </a:pPr>
            <a:r>
              <a:rPr lang="de-AT" dirty="0" err="1">
                <a:sym typeface="Wingdings" panose="05000000000000000000" pitchFamily="2" charset="2"/>
              </a:rPr>
              <a:t>Documentation</a:t>
            </a:r>
            <a:r>
              <a:rPr lang="de-AT" dirty="0">
                <a:sym typeface="Wingdings" panose="05000000000000000000" pitchFamily="2" charset="2"/>
              </a:rPr>
              <a:t> </a:t>
            </a:r>
            <a:r>
              <a:rPr lang="de-AT" dirty="0" err="1">
                <a:sym typeface="Wingdings" panose="05000000000000000000" pitchFamily="2" charset="2"/>
              </a:rPr>
              <a:t>of</a:t>
            </a:r>
            <a:r>
              <a:rPr lang="de-AT" dirty="0">
                <a:sym typeface="Wingdings" panose="05000000000000000000" pitchFamily="2" charset="2"/>
              </a:rPr>
              <a:t> all </a:t>
            </a:r>
            <a:r>
              <a:rPr lang="de-AT" dirty="0" err="1">
                <a:sym typeface="Wingdings" panose="05000000000000000000" pitchFamily="2" charset="2"/>
              </a:rPr>
              <a:t>procedures</a:t>
            </a:r>
            <a:r>
              <a:rPr lang="de-AT" dirty="0">
                <a:sym typeface="Wingdings" panose="05000000000000000000" pitchFamily="2" charset="2"/>
              </a:rPr>
              <a:t>  </a:t>
            </a:r>
            <a:r>
              <a:rPr lang="de-AT" dirty="0" err="1">
                <a:sym typeface="Wingdings" panose="05000000000000000000" pitchFamily="2" charset="2"/>
              </a:rPr>
              <a:t>core</a:t>
            </a:r>
            <a:r>
              <a:rPr lang="de-AT" dirty="0">
                <a:sym typeface="Wingdings" panose="05000000000000000000" pitchFamily="2" charset="2"/>
              </a:rPr>
              <a:t> </a:t>
            </a:r>
            <a:r>
              <a:rPr lang="de-AT" dirty="0" err="1">
                <a:sym typeface="Wingdings" panose="05000000000000000000" pitchFamily="2" charset="2"/>
              </a:rPr>
              <a:t>of</a:t>
            </a:r>
            <a:r>
              <a:rPr lang="de-AT" dirty="0">
                <a:sym typeface="Wingdings" panose="05000000000000000000" pitchFamily="2" charset="2"/>
              </a:rPr>
              <a:t> CEN/ISO </a:t>
            </a:r>
            <a:r>
              <a:rPr lang="de-AT" dirty="0" err="1">
                <a:sym typeface="Wingdings" panose="05000000000000000000" pitchFamily="2" charset="2"/>
              </a:rPr>
              <a:t>standards</a:t>
            </a:r>
            <a:endParaRPr lang="de-AT" dirty="0"/>
          </a:p>
          <a:p>
            <a:pPr lvl="1">
              <a:lnSpc>
                <a:spcPct val="150000"/>
              </a:lnSpc>
            </a:pPr>
            <a:endParaRPr lang="en-US" dirty="0"/>
          </a:p>
        </p:txBody>
      </p:sp>
    </p:spTree>
    <p:extLst>
      <p:ext uri="{BB962C8B-B14F-4D97-AF65-F5344CB8AC3E}">
        <p14:creationId xmlns:p14="http://schemas.microsoft.com/office/powerpoint/2010/main" val="3990049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Who </a:t>
            </a:r>
            <a:r>
              <a:rPr lang="de-DE" dirty="0" err="1"/>
              <a:t>should</a:t>
            </a:r>
            <a:r>
              <a:rPr lang="de-DE" dirty="0"/>
              <a:t> </a:t>
            </a:r>
            <a:r>
              <a:rPr lang="de-DE" dirty="0" err="1"/>
              <a:t>implement</a:t>
            </a:r>
            <a:r>
              <a:rPr lang="de-DE" dirty="0"/>
              <a:t> </a:t>
            </a:r>
            <a:r>
              <a:rPr lang="de-DE" dirty="0" err="1"/>
              <a:t>standardized</a:t>
            </a:r>
            <a:r>
              <a:rPr lang="de-DE" dirty="0"/>
              <a:t> </a:t>
            </a:r>
            <a:r>
              <a:rPr lang="de-DE" dirty="0" err="1"/>
              <a:t>workflows</a:t>
            </a:r>
            <a:r>
              <a:rPr lang="de-DE" dirty="0"/>
              <a:t>?</a:t>
            </a:r>
            <a:endParaRPr lang="en-US" dirty="0"/>
          </a:p>
        </p:txBody>
      </p:sp>
      <p:sp>
        <p:nvSpPr>
          <p:cNvPr id="3" name="Inhaltsplatzhalter 2"/>
          <p:cNvSpPr>
            <a:spLocks noGrp="1"/>
          </p:cNvSpPr>
          <p:nvPr>
            <p:ph idx="1"/>
          </p:nvPr>
        </p:nvSpPr>
        <p:spPr>
          <a:xfrm>
            <a:off x="677334" y="1032520"/>
            <a:ext cx="10066866" cy="5368280"/>
          </a:xfrm>
        </p:spPr>
        <p:txBody>
          <a:bodyPr>
            <a:normAutofit lnSpcReduction="10000"/>
          </a:bodyPr>
          <a:lstStyle/>
          <a:p>
            <a:pPr>
              <a:lnSpc>
                <a:spcPct val="150000"/>
              </a:lnSpc>
            </a:pPr>
            <a:r>
              <a:rPr lang="de-AT" dirty="0" err="1">
                <a:sym typeface="Wingdings" panose="05000000000000000000" pitchFamily="2" charset="2"/>
              </a:rPr>
              <a:t>Collecting</a:t>
            </a:r>
            <a:r>
              <a:rPr lang="de-AT" dirty="0">
                <a:sym typeface="Wingdings" panose="05000000000000000000" pitchFamily="2" charset="2"/>
              </a:rPr>
              <a:t> </a:t>
            </a:r>
            <a:r>
              <a:rPr lang="de-AT" dirty="0" err="1">
                <a:sym typeface="Wingdings" panose="05000000000000000000" pitchFamily="2" charset="2"/>
              </a:rPr>
              <a:t>everything</a:t>
            </a:r>
            <a:r>
              <a:rPr lang="de-AT" dirty="0">
                <a:sym typeface="Wingdings" panose="05000000000000000000" pitchFamily="2" charset="2"/>
              </a:rPr>
              <a:t> </a:t>
            </a:r>
            <a:r>
              <a:rPr lang="de-AT" dirty="0" err="1">
                <a:sym typeface="Wingdings" panose="05000000000000000000" pitchFamily="2" charset="2"/>
              </a:rPr>
              <a:t>may</a:t>
            </a:r>
            <a:r>
              <a:rPr lang="de-AT" dirty="0">
                <a:sym typeface="Wingdings" panose="05000000000000000000" pitchFamily="2" charset="2"/>
              </a:rPr>
              <a:t> not </a:t>
            </a:r>
            <a:r>
              <a:rPr lang="de-AT" dirty="0" err="1">
                <a:sym typeface="Wingdings" panose="05000000000000000000" pitchFamily="2" charset="2"/>
              </a:rPr>
              <a:t>be</a:t>
            </a:r>
            <a:r>
              <a:rPr lang="de-AT" dirty="0">
                <a:sym typeface="Wingdings" panose="05000000000000000000" pitchFamily="2" charset="2"/>
              </a:rPr>
              <a:t> </a:t>
            </a:r>
            <a:r>
              <a:rPr lang="de-AT" dirty="0" err="1">
                <a:sym typeface="Wingdings" panose="05000000000000000000" pitchFamily="2" charset="2"/>
              </a:rPr>
              <a:t>the</a:t>
            </a:r>
            <a:r>
              <a:rPr lang="de-AT" dirty="0">
                <a:sym typeface="Wingdings" panose="05000000000000000000" pitchFamily="2" charset="2"/>
              </a:rPr>
              <a:t> </a:t>
            </a:r>
            <a:r>
              <a:rPr lang="de-AT" dirty="0" err="1">
                <a:sym typeface="Wingdings" panose="05000000000000000000" pitchFamily="2" charset="2"/>
              </a:rPr>
              <a:t>best</a:t>
            </a:r>
            <a:r>
              <a:rPr lang="de-AT" dirty="0">
                <a:sym typeface="Wingdings" panose="05000000000000000000" pitchFamily="2" charset="2"/>
              </a:rPr>
              <a:t> </a:t>
            </a:r>
            <a:r>
              <a:rPr lang="de-AT" dirty="0" err="1">
                <a:sym typeface="Wingdings" panose="05000000000000000000" pitchFamily="2" charset="2"/>
              </a:rPr>
              <a:t>strategy</a:t>
            </a:r>
            <a:r>
              <a:rPr lang="de-AT" dirty="0">
                <a:sym typeface="Wingdings" panose="05000000000000000000" pitchFamily="2" charset="2"/>
              </a:rPr>
              <a:t> so …</a:t>
            </a:r>
          </a:p>
          <a:p>
            <a:pPr lvl="1">
              <a:lnSpc>
                <a:spcPct val="150000"/>
              </a:lnSpc>
            </a:pPr>
            <a:r>
              <a:rPr lang="de-AT" dirty="0">
                <a:sym typeface="Wingdings" panose="05000000000000000000" pitchFamily="2" charset="2"/>
              </a:rPr>
              <a:t>.. </a:t>
            </a:r>
            <a:r>
              <a:rPr lang="de-AT" dirty="0" err="1">
                <a:sym typeface="Wingdings" panose="05000000000000000000" pitchFamily="2" charset="2"/>
              </a:rPr>
              <a:t>let</a:t>
            </a:r>
            <a:r>
              <a:rPr lang="de-AT" dirty="0">
                <a:sym typeface="Wingdings" panose="05000000000000000000" pitchFamily="2" charset="2"/>
              </a:rPr>
              <a:t> </a:t>
            </a:r>
            <a:r>
              <a:rPr lang="de-AT" dirty="0" err="1">
                <a:sym typeface="Wingdings" panose="05000000000000000000" pitchFamily="2" charset="2"/>
              </a:rPr>
              <a:t>everyone</a:t>
            </a:r>
            <a:r>
              <a:rPr lang="de-AT" dirty="0">
                <a:sym typeface="Wingdings" panose="05000000000000000000" pitchFamily="2" charset="2"/>
              </a:rPr>
              <a:t> do </a:t>
            </a:r>
            <a:r>
              <a:rPr lang="de-AT" dirty="0" err="1">
                <a:sym typeface="Wingdings" panose="05000000000000000000" pitchFamily="2" charset="2"/>
              </a:rPr>
              <a:t>what</a:t>
            </a:r>
            <a:r>
              <a:rPr lang="de-AT" dirty="0">
                <a:sym typeface="Wingdings" panose="05000000000000000000" pitchFamily="2" charset="2"/>
              </a:rPr>
              <a:t> s/he </a:t>
            </a:r>
            <a:r>
              <a:rPr lang="de-AT" dirty="0" err="1">
                <a:sym typeface="Wingdings" panose="05000000000000000000" pitchFamily="2" charset="2"/>
              </a:rPr>
              <a:t>does</a:t>
            </a:r>
            <a:r>
              <a:rPr lang="de-AT" dirty="0">
                <a:sym typeface="Wingdings" panose="05000000000000000000" pitchFamily="2" charset="2"/>
              </a:rPr>
              <a:t> </a:t>
            </a:r>
            <a:r>
              <a:rPr lang="de-AT" dirty="0" err="1">
                <a:sym typeface="Wingdings" panose="05000000000000000000" pitchFamily="2" charset="2"/>
              </a:rPr>
              <a:t>best</a:t>
            </a:r>
            <a:r>
              <a:rPr lang="de-AT" dirty="0">
                <a:sym typeface="Wingdings" panose="05000000000000000000" pitchFamily="2" charset="2"/>
              </a:rPr>
              <a:t> …</a:t>
            </a:r>
          </a:p>
          <a:p>
            <a:pPr>
              <a:lnSpc>
                <a:spcPct val="150000"/>
              </a:lnSpc>
            </a:pPr>
            <a:r>
              <a:rPr lang="de-AT" dirty="0" err="1">
                <a:sym typeface="Wingdings" panose="05000000000000000000" pitchFamily="2" charset="2"/>
              </a:rPr>
              <a:t>Biobanks</a:t>
            </a:r>
            <a:endParaRPr lang="de-AT" dirty="0">
              <a:sym typeface="Wingdings" panose="05000000000000000000" pitchFamily="2" charset="2"/>
            </a:endParaRPr>
          </a:p>
          <a:p>
            <a:pPr lvl="1">
              <a:lnSpc>
                <a:spcPct val="150000"/>
              </a:lnSpc>
            </a:pPr>
            <a:r>
              <a:rPr lang="de-AT" dirty="0">
                <a:sym typeface="Wingdings" panose="05000000000000000000" pitchFamily="2" charset="2"/>
              </a:rPr>
              <a:t>Focus on </a:t>
            </a:r>
            <a:r>
              <a:rPr lang="de-AT" dirty="0" err="1">
                <a:sym typeface="Wingdings" panose="05000000000000000000" pitchFamily="2" charset="2"/>
              </a:rPr>
              <a:t>supporting</a:t>
            </a:r>
            <a:r>
              <a:rPr lang="de-AT" dirty="0">
                <a:sym typeface="Wingdings" panose="05000000000000000000" pitchFamily="2" charset="2"/>
              </a:rPr>
              <a:t> </a:t>
            </a:r>
            <a:r>
              <a:rPr lang="de-AT" dirty="0" err="1">
                <a:sym typeface="Wingdings" panose="05000000000000000000" pitchFamily="2" charset="2"/>
              </a:rPr>
              <a:t>and</a:t>
            </a:r>
            <a:r>
              <a:rPr lang="de-AT" dirty="0">
                <a:sym typeface="Wingdings" panose="05000000000000000000" pitchFamily="2" charset="2"/>
              </a:rPr>
              <a:t> </a:t>
            </a:r>
            <a:r>
              <a:rPr lang="de-AT" dirty="0" err="1">
                <a:sym typeface="Wingdings" panose="05000000000000000000" pitchFamily="2" charset="2"/>
              </a:rPr>
              <a:t>implementing</a:t>
            </a:r>
            <a:r>
              <a:rPr lang="de-AT" dirty="0">
                <a:sym typeface="Wingdings" panose="05000000000000000000" pitchFamily="2" charset="2"/>
              </a:rPr>
              <a:t> </a:t>
            </a:r>
            <a:r>
              <a:rPr lang="de-AT" dirty="0" err="1">
                <a:sym typeface="Wingdings" panose="05000000000000000000" pitchFamily="2" charset="2"/>
              </a:rPr>
              <a:t>standardized</a:t>
            </a:r>
            <a:r>
              <a:rPr lang="de-AT" dirty="0">
                <a:sym typeface="Wingdings" panose="05000000000000000000" pitchFamily="2" charset="2"/>
              </a:rPr>
              <a:t> </a:t>
            </a:r>
            <a:r>
              <a:rPr lang="de-AT" dirty="0" err="1">
                <a:sym typeface="Wingdings" panose="05000000000000000000" pitchFamily="2" charset="2"/>
              </a:rPr>
              <a:t>workflows</a:t>
            </a:r>
            <a:r>
              <a:rPr lang="de-AT" dirty="0">
                <a:sym typeface="Wingdings" panose="05000000000000000000" pitchFamily="2" charset="2"/>
              </a:rPr>
              <a:t> </a:t>
            </a:r>
          </a:p>
          <a:p>
            <a:pPr lvl="1">
              <a:lnSpc>
                <a:spcPct val="150000"/>
              </a:lnSpc>
            </a:pPr>
            <a:r>
              <a:rPr lang="de-AT" dirty="0" err="1">
                <a:sym typeface="Wingdings" panose="05000000000000000000" pitchFamily="2" charset="2"/>
              </a:rPr>
              <a:t>Logistic</a:t>
            </a:r>
            <a:r>
              <a:rPr lang="de-AT" dirty="0">
                <a:sym typeface="Wingdings" panose="05000000000000000000" pitchFamily="2" charset="2"/>
              </a:rPr>
              <a:t> </a:t>
            </a:r>
            <a:r>
              <a:rPr lang="de-AT" dirty="0" err="1">
                <a:sym typeface="Wingdings" panose="05000000000000000000" pitchFamily="2" charset="2"/>
              </a:rPr>
              <a:t>support</a:t>
            </a:r>
            <a:r>
              <a:rPr lang="de-AT" dirty="0">
                <a:sym typeface="Wingdings" panose="05000000000000000000" pitchFamily="2" charset="2"/>
              </a:rPr>
              <a:t> (</a:t>
            </a:r>
            <a:r>
              <a:rPr lang="de-AT" dirty="0" err="1">
                <a:sym typeface="Wingdings" panose="05000000000000000000" pitchFamily="2" charset="2"/>
              </a:rPr>
              <a:t>procedures</a:t>
            </a:r>
            <a:r>
              <a:rPr lang="de-AT" dirty="0">
                <a:sym typeface="Wingdings" panose="05000000000000000000" pitchFamily="2" charset="2"/>
              </a:rPr>
              <a:t>, </a:t>
            </a:r>
            <a:r>
              <a:rPr lang="de-AT" dirty="0" err="1">
                <a:sym typeface="Wingdings" panose="05000000000000000000" pitchFamily="2" charset="2"/>
              </a:rPr>
              <a:t>documentation</a:t>
            </a:r>
            <a:r>
              <a:rPr lang="de-AT" dirty="0">
                <a:sym typeface="Wingdings" panose="05000000000000000000" pitchFamily="2" charset="2"/>
              </a:rPr>
              <a:t>, </a:t>
            </a:r>
            <a:r>
              <a:rPr lang="de-AT" dirty="0" err="1">
                <a:sym typeface="Wingdings" panose="05000000000000000000" pitchFamily="2" charset="2"/>
              </a:rPr>
              <a:t>storage</a:t>
            </a:r>
            <a:r>
              <a:rPr lang="de-AT" dirty="0">
                <a:sym typeface="Wingdings" panose="05000000000000000000" pitchFamily="2" charset="2"/>
              </a:rPr>
              <a:t>, </a:t>
            </a:r>
            <a:r>
              <a:rPr lang="de-AT" dirty="0" err="1">
                <a:sym typeface="Wingdings" panose="05000000000000000000" pitchFamily="2" charset="2"/>
              </a:rPr>
              <a:t>training</a:t>
            </a:r>
            <a:r>
              <a:rPr lang="de-AT" dirty="0">
                <a:sym typeface="Wingdings" panose="05000000000000000000" pitchFamily="2" charset="2"/>
              </a:rPr>
              <a:t>)</a:t>
            </a:r>
          </a:p>
          <a:p>
            <a:pPr>
              <a:lnSpc>
                <a:spcPct val="150000"/>
              </a:lnSpc>
            </a:pPr>
            <a:r>
              <a:rPr lang="de-AT" dirty="0" err="1"/>
              <a:t>Scientists</a:t>
            </a:r>
            <a:r>
              <a:rPr lang="de-AT" dirty="0"/>
              <a:t>/</a:t>
            </a:r>
            <a:r>
              <a:rPr lang="de-AT" dirty="0" err="1"/>
              <a:t>clinicians</a:t>
            </a:r>
            <a:endParaRPr lang="de-AT" dirty="0"/>
          </a:p>
          <a:p>
            <a:pPr lvl="1">
              <a:lnSpc>
                <a:spcPct val="150000"/>
              </a:lnSpc>
            </a:pPr>
            <a:r>
              <a:rPr lang="de-AT" dirty="0" err="1">
                <a:sym typeface="Wingdings" panose="05000000000000000000" pitchFamily="2" charset="2"/>
              </a:rPr>
              <a:t>Collect</a:t>
            </a:r>
            <a:r>
              <a:rPr lang="de-AT" dirty="0">
                <a:sym typeface="Wingdings" panose="05000000000000000000" pitchFamily="2" charset="2"/>
              </a:rPr>
              <a:t> </a:t>
            </a:r>
            <a:r>
              <a:rPr lang="de-AT" dirty="0" err="1">
                <a:sym typeface="Wingdings" panose="05000000000000000000" pitchFamily="2" charset="2"/>
              </a:rPr>
              <a:t>the</a:t>
            </a:r>
            <a:r>
              <a:rPr lang="de-AT" dirty="0">
                <a:sym typeface="Wingdings" panose="05000000000000000000" pitchFamily="2" charset="2"/>
              </a:rPr>
              <a:t> </a:t>
            </a:r>
            <a:r>
              <a:rPr lang="de-AT" dirty="0" err="1">
                <a:sym typeface="Wingdings" panose="05000000000000000000" pitchFamily="2" charset="2"/>
              </a:rPr>
              <a:t>samples</a:t>
            </a:r>
            <a:r>
              <a:rPr lang="de-AT" dirty="0">
                <a:sym typeface="Wingdings" panose="05000000000000000000" pitchFamily="2" charset="2"/>
              </a:rPr>
              <a:t>, </a:t>
            </a:r>
            <a:r>
              <a:rPr lang="de-AT" dirty="0" err="1">
                <a:sym typeface="Wingdings" panose="05000000000000000000" pitchFamily="2" charset="2"/>
              </a:rPr>
              <a:t>data</a:t>
            </a:r>
            <a:r>
              <a:rPr lang="de-AT" dirty="0">
                <a:sym typeface="Wingdings" panose="05000000000000000000" pitchFamily="2" charset="2"/>
              </a:rPr>
              <a:t>, </a:t>
            </a:r>
            <a:r>
              <a:rPr lang="de-AT" dirty="0" err="1">
                <a:sym typeface="Wingdings" panose="05000000000000000000" pitchFamily="2" charset="2"/>
              </a:rPr>
              <a:t>knowledge</a:t>
            </a:r>
            <a:endParaRPr lang="de-AT" dirty="0">
              <a:sym typeface="Wingdings" panose="05000000000000000000" pitchFamily="2" charset="2"/>
            </a:endParaRPr>
          </a:p>
          <a:p>
            <a:pPr lvl="1">
              <a:lnSpc>
                <a:spcPct val="150000"/>
              </a:lnSpc>
            </a:pPr>
            <a:r>
              <a:rPr lang="de-AT" dirty="0">
                <a:sym typeface="Wingdings" panose="05000000000000000000" pitchFamily="2" charset="2"/>
              </a:rPr>
              <a:t>Focus on </a:t>
            </a:r>
            <a:r>
              <a:rPr lang="de-AT" dirty="0" err="1">
                <a:sym typeface="Wingdings" panose="05000000000000000000" pitchFamily="2" charset="2"/>
              </a:rPr>
              <a:t>building</a:t>
            </a:r>
            <a:r>
              <a:rPr lang="de-AT" dirty="0">
                <a:sym typeface="Wingdings" panose="05000000000000000000" pitchFamily="2" charset="2"/>
              </a:rPr>
              <a:t> </a:t>
            </a:r>
            <a:r>
              <a:rPr lang="de-AT" dirty="0" err="1">
                <a:sym typeface="Wingdings" panose="05000000000000000000" pitchFamily="2" charset="2"/>
              </a:rPr>
              <a:t>specific</a:t>
            </a:r>
            <a:r>
              <a:rPr lang="de-AT" dirty="0">
                <a:sym typeface="Wingdings" panose="05000000000000000000" pitchFamily="2" charset="2"/>
              </a:rPr>
              <a:t> </a:t>
            </a:r>
            <a:r>
              <a:rPr lang="de-AT" dirty="0" err="1">
                <a:sym typeface="Wingdings" panose="05000000000000000000" pitchFamily="2" charset="2"/>
              </a:rPr>
              <a:t>cohorts</a:t>
            </a:r>
            <a:r>
              <a:rPr lang="de-AT" dirty="0">
                <a:sym typeface="Wingdings" panose="05000000000000000000" pitchFamily="2" charset="2"/>
              </a:rPr>
              <a:t> </a:t>
            </a:r>
            <a:r>
              <a:rPr lang="de-AT" dirty="0" err="1">
                <a:sym typeface="Wingdings" panose="05000000000000000000" pitchFamily="2" charset="2"/>
              </a:rPr>
              <a:t>instead</a:t>
            </a:r>
            <a:r>
              <a:rPr lang="de-AT" dirty="0">
                <a:sym typeface="Wingdings" panose="05000000000000000000" pitchFamily="2" charset="2"/>
              </a:rPr>
              <a:t> </a:t>
            </a:r>
            <a:r>
              <a:rPr lang="de-AT" dirty="0" err="1">
                <a:sym typeface="Wingdings" panose="05000000000000000000" pitchFamily="2" charset="2"/>
              </a:rPr>
              <a:t>of</a:t>
            </a:r>
            <a:r>
              <a:rPr lang="de-AT" dirty="0">
                <a:sym typeface="Wingdings" panose="05000000000000000000" pitchFamily="2" charset="2"/>
              </a:rPr>
              <a:t> </a:t>
            </a:r>
            <a:r>
              <a:rPr lang="de-AT" dirty="0" err="1">
                <a:sym typeface="Wingdings" panose="05000000000000000000" pitchFamily="2" charset="2"/>
              </a:rPr>
              <a:t>collecting</a:t>
            </a:r>
            <a:r>
              <a:rPr lang="de-AT" dirty="0">
                <a:sym typeface="Wingdings" panose="05000000000000000000" pitchFamily="2" charset="2"/>
              </a:rPr>
              <a:t> </a:t>
            </a:r>
            <a:r>
              <a:rPr lang="de-AT" dirty="0" err="1">
                <a:sym typeface="Wingdings" panose="05000000000000000000" pitchFamily="2" charset="2"/>
              </a:rPr>
              <a:t>everything</a:t>
            </a:r>
            <a:endParaRPr lang="de-AT" dirty="0">
              <a:sym typeface="Wingdings" panose="05000000000000000000" pitchFamily="2" charset="2"/>
            </a:endParaRPr>
          </a:p>
          <a:p>
            <a:pPr lvl="1">
              <a:lnSpc>
                <a:spcPct val="150000"/>
              </a:lnSpc>
            </a:pPr>
            <a:endParaRPr lang="de-AT" dirty="0">
              <a:sym typeface="Wingdings" panose="05000000000000000000" pitchFamily="2" charset="2"/>
            </a:endParaRPr>
          </a:p>
          <a:p>
            <a:pPr lvl="1">
              <a:lnSpc>
                <a:spcPct val="150000"/>
              </a:lnSpc>
            </a:pPr>
            <a:endParaRPr lang="de-AT" dirty="0">
              <a:sym typeface="Wingdings" panose="05000000000000000000" pitchFamily="2" charset="2"/>
            </a:endParaRPr>
          </a:p>
          <a:p>
            <a:pPr lvl="1">
              <a:lnSpc>
                <a:spcPct val="150000"/>
              </a:lnSpc>
            </a:pPr>
            <a:endParaRPr lang="de-AT" dirty="0"/>
          </a:p>
          <a:p>
            <a:pPr lvl="1">
              <a:lnSpc>
                <a:spcPct val="150000"/>
              </a:lnSpc>
            </a:pPr>
            <a:endParaRPr lang="en-US" dirty="0"/>
          </a:p>
        </p:txBody>
      </p:sp>
    </p:spTree>
    <p:extLst>
      <p:ext uri="{BB962C8B-B14F-4D97-AF65-F5344CB8AC3E}">
        <p14:creationId xmlns:p14="http://schemas.microsoft.com/office/powerpoint/2010/main" val="1115240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a:t>Benefits</a:t>
            </a:r>
            <a:r>
              <a:rPr lang="de-AT" dirty="0"/>
              <a:t> </a:t>
            </a:r>
            <a:r>
              <a:rPr lang="de-AT" dirty="0" err="1"/>
              <a:t>for</a:t>
            </a:r>
            <a:r>
              <a:rPr lang="de-AT" dirty="0"/>
              <a:t> …</a:t>
            </a:r>
            <a:endParaRPr lang="en-US" dirty="0"/>
          </a:p>
        </p:txBody>
      </p:sp>
      <p:sp>
        <p:nvSpPr>
          <p:cNvPr id="3" name="Inhaltsplatzhalter 2"/>
          <p:cNvSpPr>
            <a:spLocks noGrp="1"/>
          </p:cNvSpPr>
          <p:nvPr>
            <p:ph sz="half" idx="1"/>
          </p:nvPr>
        </p:nvSpPr>
        <p:spPr>
          <a:xfrm>
            <a:off x="658284" y="1031232"/>
            <a:ext cx="5018616" cy="4417067"/>
          </a:xfrm>
        </p:spPr>
        <p:txBody>
          <a:bodyPr>
            <a:noAutofit/>
          </a:bodyPr>
          <a:lstStyle/>
          <a:p>
            <a:pPr>
              <a:lnSpc>
                <a:spcPct val="170000"/>
              </a:lnSpc>
            </a:pPr>
            <a:r>
              <a:rPr lang="de-AT" sz="2000" dirty="0" err="1"/>
              <a:t>Scientists</a:t>
            </a:r>
            <a:endParaRPr lang="de-AT" sz="2000" dirty="0"/>
          </a:p>
          <a:p>
            <a:pPr lvl="1">
              <a:lnSpc>
                <a:spcPct val="170000"/>
              </a:lnSpc>
            </a:pPr>
            <a:r>
              <a:rPr lang="de-AT" sz="1600" dirty="0" err="1"/>
              <a:t>Accountability</a:t>
            </a:r>
            <a:r>
              <a:rPr lang="de-AT" sz="1600" dirty="0"/>
              <a:t> </a:t>
            </a:r>
            <a:r>
              <a:rPr lang="de-AT" sz="1600" dirty="0" err="1"/>
              <a:t>for</a:t>
            </a:r>
            <a:r>
              <a:rPr lang="de-AT" sz="1600" dirty="0"/>
              <a:t> </a:t>
            </a:r>
            <a:r>
              <a:rPr lang="de-AT" sz="1600" dirty="0" err="1"/>
              <a:t>data</a:t>
            </a:r>
            <a:r>
              <a:rPr lang="de-AT" sz="1600" dirty="0"/>
              <a:t> </a:t>
            </a:r>
            <a:r>
              <a:rPr lang="de-AT" sz="1600" dirty="0" err="1"/>
              <a:t>quality</a:t>
            </a:r>
            <a:r>
              <a:rPr lang="de-AT" sz="1600" dirty="0"/>
              <a:t> </a:t>
            </a:r>
            <a:r>
              <a:rPr lang="de-AT" sz="1600" dirty="0" err="1"/>
              <a:t>and</a:t>
            </a:r>
            <a:r>
              <a:rPr lang="de-AT" sz="1600" dirty="0"/>
              <a:t> </a:t>
            </a:r>
            <a:r>
              <a:rPr lang="de-AT" sz="1600" dirty="0" err="1"/>
              <a:t>reliability</a:t>
            </a:r>
            <a:endParaRPr lang="de-AT" sz="1600" dirty="0"/>
          </a:p>
          <a:p>
            <a:pPr lvl="1">
              <a:lnSpc>
                <a:spcPct val="170000"/>
              </a:lnSpc>
            </a:pPr>
            <a:r>
              <a:rPr lang="de-AT" sz="1600" dirty="0"/>
              <a:t>High-ranking </a:t>
            </a:r>
            <a:r>
              <a:rPr lang="de-AT" sz="1600" dirty="0" err="1"/>
              <a:t>journals</a:t>
            </a:r>
            <a:r>
              <a:rPr lang="de-AT" sz="1600" dirty="0"/>
              <a:t> will </a:t>
            </a:r>
            <a:r>
              <a:rPr lang="de-AT" sz="1600" dirty="0" err="1"/>
              <a:t>request</a:t>
            </a:r>
            <a:r>
              <a:rPr lang="de-AT" sz="1600" dirty="0"/>
              <a:t> </a:t>
            </a:r>
            <a:r>
              <a:rPr lang="de-AT" sz="1600" dirty="0" err="1"/>
              <a:t>documentation</a:t>
            </a:r>
            <a:r>
              <a:rPr lang="de-AT" sz="1600" dirty="0"/>
              <a:t>/</a:t>
            </a:r>
            <a:r>
              <a:rPr lang="de-AT" sz="1600" dirty="0" err="1"/>
              <a:t>standards</a:t>
            </a:r>
            <a:endParaRPr lang="de-AT" sz="1600" dirty="0"/>
          </a:p>
          <a:p>
            <a:pPr lvl="1">
              <a:lnSpc>
                <a:spcPct val="170000"/>
              </a:lnSpc>
            </a:pPr>
            <a:r>
              <a:rPr lang="de-AT" sz="1600" dirty="0" err="1"/>
              <a:t>Funding</a:t>
            </a:r>
            <a:r>
              <a:rPr lang="de-AT" sz="1600" dirty="0"/>
              <a:t> </a:t>
            </a:r>
            <a:r>
              <a:rPr lang="de-AT" sz="1600" dirty="0" err="1"/>
              <a:t>institutions</a:t>
            </a:r>
            <a:r>
              <a:rPr lang="de-AT" sz="1600" dirty="0"/>
              <a:t> </a:t>
            </a:r>
            <a:r>
              <a:rPr lang="de-AT" sz="1600" dirty="0" err="1"/>
              <a:t>increasingly</a:t>
            </a:r>
            <a:r>
              <a:rPr lang="de-AT" sz="1600" dirty="0"/>
              <a:t> </a:t>
            </a:r>
            <a:r>
              <a:rPr lang="de-AT" sz="1600" dirty="0" err="1"/>
              <a:t>demand</a:t>
            </a:r>
            <a:r>
              <a:rPr lang="de-AT" sz="1600" dirty="0"/>
              <a:t> </a:t>
            </a:r>
            <a:r>
              <a:rPr lang="de-AT" sz="1600" dirty="0" err="1"/>
              <a:t>use</a:t>
            </a:r>
            <a:r>
              <a:rPr lang="de-AT" sz="1600" dirty="0"/>
              <a:t> </a:t>
            </a:r>
            <a:r>
              <a:rPr lang="de-AT" sz="1600" dirty="0" err="1"/>
              <a:t>of</a:t>
            </a:r>
            <a:r>
              <a:rPr lang="de-AT" sz="1600" dirty="0"/>
              <a:t> </a:t>
            </a:r>
            <a:r>
              <a:rPr lang="de-AT" sz="1600" dirty="0" err="1"/>
              <a:t>standards</a:t>
            </a:r>
            <a:endParaRPr lang="de-AT" sz="1600" dirty="0"/>
          </a:p>
          <a:p>
            <a:pPr lvl="1">
              <a:lnSpc>
                <a:spcPct val="170000"/>
              </a:lnSpc>
            </a:pPr>
            <a:r>
              <a:rPr lang="de-AT" sz="1600" dirty="0"/>
              <a:t>Data </a:t>
            </a:r>
            <a:r>
              <a:rPr lang="de-AT" sz="1600" dirty="0" err="1"/>
              <a:t>can</a:t>
            </a:r>
            <a:r>
              <a:rPr lang="de-AT" sz="1600" dirty="0"/>
              <a:t> </a:t>
            </a:r>
            <a:r>
              <a:rPr lang="de-AT" sz="1600" dirty="0" err="1"/>
              <a:t>be</a:t>
            </a:r>
            <a:r>
              <a:rPr lang="de-AT" sz="1600" dirty="0"/>
              <a:t> </a:t>
            </a:r>
            <a:r>
              <a:rPr lang="de-AT" sz="1600" dirty="0" err="1"/>
              <a:t>reused</a:t>
            </a:r>
            <a:r>
              <a:rPr lang="de-AT" sz="1600" dirty="0"/>
              <a:t> </a:t>
            </a:r>
            <a:r>
              <a:rPr lang="de-AT" sz="1600" dirty="0" err="1"/>
              <a:t>according</a:t>
            </a:r>
            <a:r>
              <a:rPr lang="de-AT" sz="1600" dirty="0"/>
              <a:t> </a:t>
            </a:r>
            <a:r>
              <a:rPr lang="de-AT" sz="1600" dirty="0" err="1"/>
              <a:t>to</a:t>
            </a:r>
            <a:r>
              <a:rPr lang="de-AT" sz="1600" dirty="0"/>
              <a:t> FAIR </a:t>
            </a:r>
            <a:r>
              <a:rPr lang="de-AT" sz="1600" dirty="0" err="1"/>
              <a:t>principles</a:t>
            </a:r>
            <a:endParaRPr lang="en-US" sz="1600" dirty="0"/>
          </a:p>
        </p:txBody>
      </p:sp>
      <p:sp>
        <p:nvSpPr>
          <p:cNvPr id="4" name="Inhaltsplatzhalter 3"/>
          <p:cNvSpPr>
            <a:spLocks noGrp="1"/>
          </p:cNvSpPr>
          <p:nvPr>
            <p:ph sz="half" idx="2"/>
          </p:nvPr>
        </p:nvSpPr>
        <p:spPr>
          <a:xfrm>
            <a:off x="6328217" y="1050283"/>
            <a:ext cx="5282757" cy="3880773"/>
          </a:xfrm>
        </p:spPr>
        <p:txBody>
          <a:bodyPr>
            <a:noAutofit/>
          </a:bodyPr>
          <a:lstStyle/>
          <a:p>
            <a:pPr>
              <a:lnSpc>
                <a:spcPct val="170000"/>
              </a:lnSpc>
            </a:pPr>
            <a:r>
              <a:rPr lang="de-AT" sz="2000" dirty="0" err="1"/>
              <a:t>Clinicians</a:t>
            </a:r>
            <a:endParaRPr lang="de-AT" sz="2000" dirty="0"/>
          </a:p>
          <a:p>
            <a:pPr lvl="1">
              <a:lnSpc>
                <a:spcPct val="170000"/>
              </a:lnSpc>
            </a:pPr>
            <a:r>
              <a:rPr lang="de-AT" sz="1600" dirty="0">
                <a:sym typeface="Wingdings" panose="05000000000000000000" pitchFamily="2" charset="2"/>
              </a:rPr>
              <a:t> </a:t>
            </a:r>
            <a:r>
              <a:rPr lang="de-AT" sz="1600" dirty="0" err="1">
                <a:sym typeface="Wingdings" panose="05000000000000000000" pitchFamily="2" charset="2"/>
              </a:rPr>
              <a:t>see</a:t>
            </a:r>
            <a:r>
              <a:rPr lang="de-AT" sz="1600" dirty="0">
                <a:sym typeface="Wingdings" panose="05000000000000000000" pitchFamily="2" charset="2"/>
              </a:rPr>
              <a:t> </a:t>
            </a:r>
            <a:r>
              <a:rPr lang="de-AT" sz="1600" dirty="0" err="1">
                <a:sym typeface="Wingdings" panose="05000000000000000000" pitchFamily="2" charset="2"/>
              </a:rPr>
              <a:t>left</a:t>
            </a:r>
            <a:r>
              <a:rPr lang="de-AT" sz="1600" dirty="0">
                <a:sym typeface="Wingdings" panose="05000000000000000000" pitchFamily="2" charset="2"/>
              </a:rPr>
              <a:t> box</a:t>
            </a:r>
          </a:p>
          <a:p>
            <a:pPr lvl="1">
              <a:lnSpc>
                <a:spcPct val="170000"/>
              </a:lnSpc>
            </a:pPr>
            <a:r>
              <a:rPr lang="de-AT" sz="1600" dirty="0" err="1">
                <a:sym typeface="Wingdings" panose="05000000000000000000" pitchFamily="2" charset="2"/>
              </a:rPr>
              <a:t>Better</a:t>
            </a:r>
            <a:r>
              <a:rPr lang="de-AT" sz="1600" dirty="0">
                <a:sym typeface="Wingdings" panose="05000000000000000000" pitchFamily="2" charset="2"/>
              </a:rPr>
              <a:t> </a:t>
            </a:r>
            <a:r>
              <a:rPr lang="de-AT" sz="1600" dirty="0" err="1">
                <a:sym typeface="Wingdings" panose="05000000000000000000" pitchFamily="2" charset="2"/>
              </a:rPr>
              <a:t>diagnoses</a:t>
            </a:r>
            <a:r>
              <a:rPr lang="de-AT" sz="1600" dirty="0">
                <a:sym typeface="Wingdings" panose="05000000000000000000" pitchFamily="2" charset="2"/>
              </a:rPr>
              <a:t> </a:t>
            </a:r>
            <a:r>
              <a:rPr lang="de-AT" sz="1600" dirty="0" err="1">
                <a:sym typeface="Wingdings" panose="05000000000000000000" pitchFamily="2" charset="2"/>
              </a:rPr>
              <a:t>and</a:t>
            </a:r>
            <a:r>
              <a:rPr lang="de-AT" sz="1600" dirty="0">
                <a:sym typeface="Wingdings" panose="05000000000000000000" pitchFamily="2" charset="2"/>
              </a:rPr>
              <a:t> </a:t>
            </a:r>
            <a:r>
              <a:rPr lang="de-AT" sz="1600" dirty="0" err="1">
                <a:sym typeface="Wingdings" panose="05000000000000000000" pitchFamily="2" charset="2"/>
              </a:rPr>
              <a:t>diagnostics</a:t>
            </a:r>
            <a:endParaRPr lang="de-AT" sz="1600" dirty="0">
              <a:sym typeface="Wingdings" panose="05000000000000000000" pitchFamily="2" charset="2"/>
            </a:endParaRPr>
          </a:p>
          <a:p>
            <a:pPr lvl="1">
              <a:lnSpc>
                <a:spcPct val="170000"/>
              </a:lnSpc>
            </a:pPr>
            <a:r>
              <a:rPr lang="de-AT" sz="1600" dirty="0" err="1">
                <a:sym typeface="Wingdings" panose="05000000000000000000" pitchFamily="2" charset="2"/>
              </a:rPr>
              <a:t>Ethical</a:t>
            </a:r>
            <a:r>
              <a:rPr lang="de-AT" sz="1600" dirty="0">
                <a:sym typeface="Wingdings" panose="05000000000000000000" pitchFamily="2" charset="2"/>
              </a:rPr>
              <a:t> </a:t>
            </a:r>
            <a:r>
              <a:rPr lang="de-AT" sz="1600" dirty="0" err="1">
                <a:sym typeface="Wingdings" panose="05000000000000000000" pitchFamily="2" charset="2"/>
              </a:rPr>
              <a:t>reasons</a:t>
            </a:r>
            <a:endParaRPr lang="de-AT" sz="1600" dirty="0">
              <a:sym typeface="Wingdings" panose="05000000000000000000" pitchFamily="2" charset="2"/>
            </a:endParaRPr>
          </a:p>
          <a:p>
            <a:pPr>
              <a:lnSpc>
                <a:spcPct val="170000"/>
              </a:lnSpc>
            </a:pPr>
            <a:r>
              <a:rPr lang="de-AT" sz="2000" dirty="0" err="1">
                <a:sym typeface="Wingdings" panose="05000000000000000000" pitchFamily="2" charset="2"/>
              </a:rPr>
              <a:t>Biobanks</a:t>
            </a:r>
            <a:endParaRPr lang="de-AT" sz="2000" dirty="0">
              <a:sym typeface="Wingdings" panose="05000000000000000000" pitchFamily="2" charset="2"/>
            </a:endParaRPr>
          </a:p>
          <a:p>
            <a:pPr lvl="1">
              <a:lnSpc>
                <a:spcPct val="170000"/>
              </a:lnSpc>
            </a:pPr>
            <a:r>
              <a:rPr lang="de-AT" sz="1600" dirty="0" err="1">
                <a:sym typeface="Wingdings" panose="05000000000000000000" pitchFamily="2" charset="2"/>
              </a:rPr>
              <a:t>Standardized</a:t>
            </a:r>
            <a:r>
              <a:rPr lang="de-AT" sz="1600" dirty="0">
                <a:sym typeface="Wingdings" panose="05000000000000000000" pitchFamily="2" charset="2"/>
              </a:rPr>
              <a:t>, </a:t>
            </a:r>
            <a:r>
              <a:rPr lang="de-AT" sz="1600" dirty="0" err="1">
                <a:sym typeface="Wingdings" panose="05000000000000000000" pitchFamily="2" charset="2"/>
              </a:rPr>
              <a:t>more</a:t>
            </a:r>
            <a:r>
              <a:rPr lang="de-AT" sz="1600" dirty="0">
                <a:sym typeface="Wingdings" panose="05000000000000000000" pitchFamily="2" charset="2"/>
              </a:rPr>
              <a:t> </a:t>
            </a:r>
            <a:r>
              <a:rPr lang="de-AT" sz="1600" dirty="0" err="1">
                <a:sym typeface="Wingdings" panose="05000000000000000000" pitchFamily="2" charset="2"/>
              </a:rPr>
              <a:t>valuable</a:t>
            </a:r>
            <a:r>
              <a:rPr lang="de-AT" sz="1600" dirty="0">
                <a:sym typeface="Wingdings" panose="05000000000000000000" pitchFamily="2" charset="2"/>
              </a:rPr>
              <a:t> </a:t>
            </a:r>
            <a:r>
              <a:rPr lang="de-AT" sz="1600" dirty="0" err="1">
                <a:sym typeface="Wingdings" panose="05000000000000000000" pitchFamily="2" charset="2"/>
              </a:rPr>
              <a:t>cohorts</a:t>
            </a:r>
            <a:endParaRPr lang="de-AT" sz="1600" dirty="0">
              <a:sym typeface="Wingdings" panose="05000000000000000000" pitchFamily="2" charset="2"/>
            </a:endParaRPr>
          </a:p>
          <a:p>
            <a:pPr lvl="1">
              <a:lnSpc>
                <a:spcPct val="170000"/>
              </a:lnSpc>
            </a:pPr>
            <a:r>
              <a:rPr lang="de-AT" sz="1600" dirty="0">
                <a:sym typeface="Wingdings" panose="05000000000000000000" pitchFamily="2" charset="2"/>
              </a:rPr>
              <a:t>Higher </a:t>
            </a:r>
            <a:r>
              <a:rPr lang="de-AT" sz="1600" dirty="0" err="1">
                <a:sym typeface="Wingdings" panose="05000000000000000000" pitchFamily="2" charset="2"/>
              </a:rPr>
              <a:t>use</a:t>
            </a:r>
            <a:r>
              <a:rPr lang="de-AT" sz="1600" dirty="0">
                <a:sym typeface="Wingdings" panose="05000000000000000000" pitchFamily="2" charset="2"/>
              </a:rPr>
              <a:t> </a:t>
            </a:r>
            <a:r>
              <a:rPr lang="de-AT" sz="1600" dirty="0" err="1">
                <a:sym typeface="Wingdings" panose="05000000000000000000" pitchFamily="2" charset="2"/>
              </a:rPr>
              <a:t>and</a:t>
            </a:r>
            <a:r>
              <a:rPr lang="de-AT" sz="1600" dirty="0">
                <a:sym typeface="Wingdings" panose="05000000000000000000" pitchFamily="2" charset="2"/>
              </a:rPr>
              <a:t> </a:t>
            </a:r>
            <a:r>
              <a:rPr lang="de-AT" sz="1600" dirty="0" err="1">
                <a:sym typeface="Wingdings" panose="05000000000000000000" pitchFamily="2" charset="2"/>
              </a:rPr>
              <a:t>turnover</a:t>
            </a:r>
            <a:endParaRPr lang="de-AT" sz="1600" dirty="0">
              <a:sym typeface="Wingdings" panose="05000000000000000000" pitchFamily="2" charset="2"/>
            </a:endParaRPr>
          </a:p>
          <a:p>
            <a:pPr lvl="1">
              <a:lnSpc>
                <a:spcPct val="170000"/>
              </a:lnSpc>
            </a:pPr>
            <a:r>
              <a:rPr lang="de-AT" sz="1600" dirty="0">
                <a:sym typeface="Wingdings" panose="05000000000000000000" pitchFamily="2" charset="2"/>
              </a:rPr>
              <a:t>Total </a:t>
            </a:r>
            <a:r>
              <a:rPr lang="de-AT" sz="1600" dirty="0" err="1">
                <a:sym typeface="Wingdings" panose="05000000000000000000" pitchFamily="2" charset="2"/>
              </a:rPr>
              <a:t>cost</a:t>
            </a:r>
            <a:r>
              <a:rPr lang="de-AT" sz="1600" dirty="0">
                <a:sym typeface="Wingdings" panose="05000000000000000000" pitchFamily="2" charset="2"/>
              </a:rPr>
              <a:t> </a:t>
            </a:r>
            <a:r>
              <a:rPr lang="de-AT" sz="1600" dirty="0" err="1">
                <a:sym typeface="Wingdings" panose="05000000000000000000" pitchFamily="2" charset="2"/>
              </a:rPr>
              <a:t>may</a:t>
            </a:r>
            <a:r>
              <a:rPr lang="de-AT" sz="1600" dirty="0">
                <a:sym typeface="Wingdings" panose="05000000000000000000" pitchFamily="2" charset="2"/>
              </a:rPr>
              <a:t> </a:t>
            </a:r>
            <a:r>
              <a:rPr lang="de-AT" sz="1600" dirty="0" err="1">
                <a:sym typeface="Wingdings" panose="05000000000000000000" pitchFamily="2" charset="2"/>
              </a:rPr>
              <a:t>be</a:t>
            </a:r>
            <a:r>
              <a:rPr lang="de-AT" sz="1600" dirty="0">
                <a:sym typeface="Wingdings" panose="05000000000000000000" pitchFamily="2" charset="2"/>
              </a:rPr>
              <a:t> </a:t>
            </a:r>
            <a:r>
              <a:rPr lang="de-AT" sz="1600" dirty="0" err="1">
                <a:sym typeface="Wingdings" panose="05000000000000000000" pitchFamily="2" charset="2"/>
              </a:rPr>
              <a:t>lower</a:t>
            </a:r>
            <a:endParaRPr lang="de-AT" sz="1600" dirty="0">
              <a:sym typeface="Wingdings" panose="05000000000000000000" pitchFamily="2" charset="2"/>
            </a:endParaRPr>
          </a:p>
          <a:p>
            <a:pPr lvl="1">
              <a:lnSpc>
                <a:spcPct val="170000"/>
              </a:lnSpc>
            </a:pPr>
            <a:endParaRPr lang="de-AT" sz="1600" dirty="0">
              <a:sym typeface="Wingdings" panose="05000000000000000000" pitchFamily="2" charset="2"/>
            </a:endParaRPr>
          </a:p>
          <a:p>
            <a:pPr lvl="1">
              <a:lnSpc>
                <a:spcPct val="170000"/>
              </a:lnSpc>
            </a:pPr>
            <a:endParaRPr lang="en-US" sz="1600" dirty="0"/>
          </a:p>
        </p:txBody>
      </p:sp>
    </p:spTree>
    <p:extLst>
      <p:ext uri="{BB962C8B-B14F-4D97-AF65-F5344CB8AC3E}">
        <p14:creationId xmlns:p14="http://schemas.microsoft.com/office/powerpoint/2010/main" val="936746357"/>
      </p:ext>
    </p:extLst>
  </p:cSld>
  <p:clrMapOvr>
    <a:masterClrMapping/>
  </p:clrMapOvr>
</p:sld>
</file>

<file path=ppt/theme/theme1.xml><?xml version="1.0" encoding="utf-8"?>
<a:theme xmlns:a="http://schemas.openxmlformats.org/drawingml/2006/main" name="3_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Keyword xmlns="f92ec548-c5d1-4f40-b754-cf9c33bb80a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ADE1DBA7BB31F47B47CDCF03A23D083" ma:contentTypeVersion="2" ma:contentTypeDescription="Ein neues Dokument erstellen." ma:contentTypeScope="" ma:versionID="902bf1c5299abf02b14ad2c7780aa871">
  <xsd:schema xmlns:xsd="http://www.w3.org/2001/XMLSchema" xmlns:xs="http://www.w3.org/2001/XMLSchema" xmlns:p="http://schemas.microsoft.com/office/2006/metadata/properties" xmlns:ns1="http://schemas.microsoft.com/sharepoint/v3" xmlns:ns2="f92ec548-c5d1-4f40-b754-cf9c33bb80ac" targetNamespace="http://schemas.microsoft.com/office/2006/metadata/properties" ma:root="true" ma:fieldsID="78d0caf2e9ef69ce59832a1e286d239c" ns1:_="" ns2:_="">
    <xsd:import namespace="http://schemas.microsoft.com/sharepoint/v3"/>
    <xsd:import namespace="f92ec548-c5d1-4f40-b754-cf9c33bb80ac"/>
    <xsd:element name="properties">
      <xsd:complexType>
        <xsd:sequence>
          <xsd:element name="documentManagement">
            <xsd:complexType>
              <xsd:all>
                <xsd:element ref="ns1:PublishingStartDate" minOccurs="0"/>
                <xsd:element ref="ns1:PublishingExpirationDate" minOccurs="0"/>
                <xsd:element ref="ns2:SharedWithUsers" minOccurs="0"/>
                <xsd:element ref="ns2:Keywo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hidden="true"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92ec548-c5d1-4f40-b754-cf9c33bb80ac" elementFormDefault="qualified">
    <xsd:import namespace="http://schemas.microsoft.com/office/2006/documentManagement/types"/>
    <xsd:import namespace="http://schemas.microsoft.com/office/infopath/2007/PartnerControls"/>
    <xsd:element name="SharedWithUsers" ma:index="10"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Keyword" ma:index="11" nillable="true" ma:displayName="Keyword" ma:internalName="Keyword">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4762ED-5E2D-40AA-B7C2-5D41C07AFE51}">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92ec548-c5d1-4f40-b754-cf9c33bb80ac"/>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E421B2F-057C-4D33-AED0-535EE224C82A}">
  <ds:schemaRefs>
    <ds:schemaRef ds:uri="http://schemas.microsoft.com/sharepoint/v3/contenttype/forms"/>
  </ds:schemaRefs>
</ds:datastoreItem>
</file>

<file path=customXml/itemProps3.xml><?xml version="1.0" encoding="utf-8"?>
<ds:datastoreItem xmlns:ds="http://schemas.openxmlformats.org/officeDocument/2006/customXml" ds:itemID="{C07C0E87-C0A8-438E-9E81-78D4E3099A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92ec548-c5d1-4f40-b754-cf9c33bb80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723</Words>
  <Application>Microsoft Office PowerPoint</Application>
  <PresentationFormat>Widescreen</PresentationFormat>
  <Paragraphs>73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Trebuchet MS</vt:lpstr>
      <vt:lpstr>Wingdings 3</vt:lpstr>
      <vt:lpstr>3_Facette</vt:lpstr>
      <vt:lpstr>Significance of Standards in Clinical Collaborations</vt:lpstr>
      <vt:lpstr>Why this presentation?</vt:lpstr>
      <vt:lpstr>The (not yet) past status </vt:lpstr>
      <vt:lpstr>The present status</vt:lpstr>
      <vt:lpstr>What is the reason for standardization?</vt:lpstr>
      <vt:lpstr>How can we produce such samples?</vt:lpstr>
      <vt:lpstr>Arguments for standardized sample procurement</vt:lpstr>
      <vt:lpstr>Who should implement standardized workflows?</vt:lpstr>
      <vt:lpstr>Benefits for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Gollner, Sylvia</dc:creator>
  <cp:lastModifiedBy>Katrin Rodenkirchen - QIAGEN</cp:lastModifiedBy>
  <cp:revision>58</cp:revision>
  <dcterms:created xsi:type="dcterms:W3CDTF">2019-09-27T07:15:26Z</dcterms:created>
  <dcterms:modified xsi:type="dcterms:W3CDTF">2020-12-01T10:26:24Z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0x0101000ADE1DBA7BB31F47B47CDCF03A23D083</vt:lpwstr>
  </property>
</Properties>
</file>